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2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3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4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5.xml" ContentType="application/vnd.openxmlformats-officedocument.presentationml.tags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49"/>
  </p:notesMasterIdLst>
  <p:sldIdLst>
    <p:sldId id="256" r:id="rId2"/>
    <p:sldId id="491" r:id="rId3"/>
    <p:sldId id="257" r:id="rId4"/>
    <p:sldId id="437" r:id="rId5"/>
    <p:sldId id="294" r:id="rId6"/>
    <p:sldId id="486" r:id="rId7"/>
    <p:sldId id="482" r:id="rId8"/>
    <p:sldId id="378" r:id="rId9"/>
    <p:sldId id="483" r:id="rId10"/>
    <p:sldId id="407" r:id="rId11"/>
    <p:sldId id="408" r:id="rId12"/>
    <p:sldId id="409" r:id="rId13"/>
    <p:sldId id="441" r:id="rId14"/>
    <p:sldId id="443" r:id="rId15"/>
    <p:sldId id="444" r:id="rId16"/>
    <p:sldId id="492" r:id="rId17"/>
    <p:sldId id="380" r:id="rId18"/>
    <p:sldId id="382" r:id="rId19"/>
    <p:sldId id="383" r:id="rId20"/>
    <p:sldId id="386" r:id="rId21"/>
    <p:sldId id="387" r:id="rId22"/>
    <p:sldId id="388" r:id="rId23"/>
    <p:sldId id="493" r:id="rId24"/>
    <p:sldId id="260" r:id="rId25"/>
    <p:sldId id="484" r:id="rId26"/>
    <p:sldId id="414" r:id="rId27"/>
    <p:sldId id="415" r:id="rId28"/>
    <p:sldId id="393" r:id="rId29"/>
    <p:sldId id="496" r:id="rId30"/>
    <p:sldId id="445" r:id="rId31"/>
    <p:sldId id="446" r:id="rId32"/>
    <p:sldId id="394" r:id="rId33"/>
    <p:sldId id="395" r:id="rId34"/>
    <p:sldId id="396" r:id="rId35"/>
    <p:sldId id="397" r:id="rId36"/>
    <p:sldId id="398" r:id="rId37"/>
    <p:sldId id="399" r:id="rId38"/>
    <p:sldId id="400" r:id="rId39"/>
    <p:sldId id="485" r:id="rId40"/>
    <p:sldId id="494" r:id="rId41"/>
    <p:sldId id="267" r:id="rId42"/>
    <p:sldId id="269" r:id="rId43"/>
    <p:sldId id="487" r:id="rId44"/>
    <p:sldId id="489" r:id="rId45"/>
    <p:sldId id="488" r:id="rId46"/>
    <p:sldId id="495" r:id="rId47"/>
    <p:sldId id="472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A0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61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5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07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69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31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649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Java, this is actually a type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7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that’s kind of inconsistent, since all objects are related – at the least, they’re all subclasses of Object.</a:t>
            </a:r>
          </a:p>
          <a:p>
            <a:r>
              <a:rPr lang="en-US" dirty="0"/>
              <a:t>In fact, this program will end up casting b to A regardless, and won’t give a compile-time type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364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maybe this isn’t as much of a “type error” as the other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40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197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133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93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780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044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122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701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020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actually the same problem as with pointers in C: the problem known as “aliasing”.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194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1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need to record about an object? Its class, and the values of its fields.</a:t>
            </a:r>
          </a:p>
          <a:p>
            <a:r>
              <a:rPr lang="en-US" dirty="0"/>
              <a:t>It’s convenient for the values to use actual program syntax. This works only because we insisted that constructors don’t do anything.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47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contrast to our old type system, where we had two types, int and bool, that were totally unrelated (something could be an int or a bool but </a:t>
            </a:r>
            <a:r>
              <a:rPr lang="en-US"/>
              <a:t>not both).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87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447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70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need to record about an object? Its class, and the values of its fields.</a:t>
            </a:r>
          </a:p>
          <a:p>
            <a:r>
              <a:rPr lang="en-US" dirty="0"/>
              <a:t>It’s convenient for the values to use actual program syntax. This works only because we insisted that constructors don’t do anything.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2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about method calls?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23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about method calls?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71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about method calls?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2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88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4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10/11/2023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…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  <a:blipFill>
                <a:blip r:embed="rId4"/>
                <a:stretch>
                  <a:fillRect r="-63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8429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OO: Semantics of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…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  <a:blipFill>
                <a:blip r:embed="rId4"/>
                <a:stretch>
                  <a:fillRect r="-63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8953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OO: Semantics of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the object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>
                  <a:highlight>
                    <a:srgbClr val="FFFF00"/>
                  </a:highlight>
                </a:endParaRPr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highlight>
                      <a:srgbClr val="FFFF00"/>
                    </a:highlight>
                  </a:rPr>
                  <a:t>in the methods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’s class</a:t>
                </a:r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>
                    <a:highlight>
                      <a:srgbClr val="FFFF00"/>
                    </a:highlight>
                  </a:rPr>
                  <a:t>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0">
                        <a:highlight>
                          <a:srgbClr val="FFFF00"/>
                        </a:highlight>
                        <a:latin typeface="Consolas" panose="020B0609020204030204" pitchFamily="49" charset="0"/>
                      </a:rPr>
                      <m:t>this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set to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)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…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129" y="1796323"/>
                <a:ext cx="5797733" cy="1705788"/>
              </a:xfrm>
              <a:prstGeom prst="rect">
                <a:avLst/>
              </a:prstGeom>
              <a:blipFill>
                <a:blip r:embed="rId4"/>
                <a:stretch>
                  <a:fillRect r="-63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862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OO: Semantics of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the object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>
                  <a:highlight>
                    <a:srgbClr val="FFFF00"/>
                  </a:highlight>
                </a:endParaRPr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highlight>
                      <a:srgbClr val="FFFF00"/>
                    </a:highlight>
                  </a:rPr>
                  <a:t>in the methods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’s class</a:t>
                </a:r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>
                    <a:highlight>
                      <a:srgbClr val="FFFF00"/>
                    </a:highlight>
                  </a:rPr>
                  <a:t>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highlight>
                          <a:srgbClr val="FFFF00"/>
                        </a:highlight>
                        <a:latin typeface="Consolas" panose="020B0609020204030204" pitchFamily="49" charset="0"/>
                      </a:rPr>
                      <m:t>this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set to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)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908374" y="1693583"/>
                <a:ext cx="5797733" cy="213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…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374" y="1693583"/>
                <a:ext cx="5797733" cy="2130199"/>
              </a:xfrm>
              <a:prstGeom prst="rect">
                <a:avLst/>
              </a:prstGeom>
              <a:blipFill>
                <a:blip r:embed="rId4"/>
                <a:stretch>
                  <a:fillRect r="-37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8538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OO: Semantics of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the object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>
                  <a:highlight>
                    <a:srgbClr val="FFFF00"/>
                  </a:highlight>
                </a:endParaRPr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highlight>
                      <a:srgbClr val="FFFF00"/>
                    </a:highlight>
                  </a:rPr>
                  <a:t>in the methods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’s class</a:t>
                </a:r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>
                    <a:highlight>
                      <a:srgbClr val="FFFF00"/>
                    </a:highlight>
                  </a:rPr>
                  <a:t>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highlight>
                          <a:srgbClr val="FFFF00"/>
                        </a:highlight>
                        <a:latin typeface="Consolas" panose="020B0609020204030204" pitchFamily="49" charset="0"/>
                      </a:rPr>
                      <m:t>this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set to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)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860007" y="1697979"/>
                <a:ext cx="5797733" cy="213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…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methods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=…,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</m:d>
                            </m:e>
                          </m:eqAr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0007" y="1697979"/>
                <a:ext cx="5797733" cy="2130199"/>
              </a:xfrm>
              <a:prstGeom prst="rect">
                <a:avLst/>
              </a:prstGeom>
              <a:blipFill>
                <a:blip r:embed="rId4"/>
                <a:stretch>
                  <a:fillRect r="-39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565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OO: Semantics of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the object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>
                  <a:highlight>
                    <a:srgbClr val="FFFF00"/>
                  </a:highlight>
                </a:endParaRPr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highlight>
                      <a:srgbClr val="FFFF00"/>
                    </a:highlight>
                  </a:rPr>
                  <a:t>in the methods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’s class</a:t>
                </a:r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(</a:t>
                </a:r>
                <a:r>
                  <a:rPr lang="en-US" dirty="0">
                    <a:highlight>
                      <a:srgbClr val="FFFF00"/>
                    </a:highlight>
                  </a:rPr>
                  <a:t>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highlight>
                          <a:srgbClr val="FFFF00"/>
                        </a:highlight>
                        <a:latin typeface="Consolas" panose="020B0609020204030204" pitchFamily="49" charset="0"/>
                      </a:rPr>
                      <m:t>this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set to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)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/>
              <p:nvPr/>
            </p:nvSpPr>
            <p:spPr>
              <a:xfrm>
                <a:off x="1441937" y="1696497"/>
                <a:ext cx="5797733" cy="213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…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methods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=…,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</m:d>
                            </m:e>
                          </m:eqAr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this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𝑓𝑠</m:t>
                                          </m:r>
                                        </m:e>
                                      </m:d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D92F060-4736-4005-A89A-659087BB60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937" y="1696497"/>
                <a:ext cx="5797733" cy="2130199"/>
              </a:xfrm>
              <a:prstGeom prst="rect">
                <a:avLst/>
              </a:prstGeom>
              <a:blipFill>
                <a:blip r:embed="rId4"/>
                <a:stretch>
                  <a:fillRect r="-58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8505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591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1293-4608-4CFC-82EA-FDFF8B0BD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D9848-A0CC-4262-BBC3-52E629A7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4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Building build(Building model);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class School extends Building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School s = new School();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s2 = </a:t>
            </a:r>
            <a:r>
              <a:rPr lang="en-US" dirty="0" err="1">
                <a:latin typeface="Consolas" panose="020B0609020204030204" pitchFamily="49" charset="0"/>
              </a:rPr>
              <a:t>w.build</a:t>
            </a:r>
            <a:r>
              <a:rPr lang="en-US" dirty="0">
                <a:latin typeface="Consolas" panose="020B0609020204030204" pitchFamily="49" charset="0"/>
              </a:rPr>
              <a:t>((Building) s);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((School) s2).</a:t>
            </a:r>
            <a:r>
              <a:rPr lang="en-US" dirty="0" err="1">
                <a:latin typeface="Consolas" panose="020B0609020204030204" pitchFamily="49" charset="0"/>
              </a:rPr>
              <a:t>getCourse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Exercise: When can we cast from one class to another?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5D89-C69E-4DEB-A41C-EBFFCBBE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01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1293-4608-4CFC-82EA-FDFF8B0BD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D9848-A0CC-4262-BBC3-52E629A7A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Building build(Building model);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class School extends Building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School s = new School();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s2 = </a:t>
            </a:r>
            <a:r>
              <a:rPr lang="en-US" dirty="0" err="1">
                <a:latin typeface="Consolas" panose="020B0609020204030204" pitchFamily="49" charset="0"/>
              </a:rPr>
              <a:t>w.build</a:t>
            </a:r>
            <a:r>
              <a:rPr lang="en-US" dirty="0">
                <a:latin typeface="Consolas" panose="020B0609020204030204" pitchFamily="49" charset="0"/>
              </a:rPr>
              <a:t>((Building) s);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// upcast from School to Building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((School) s2).</a:t>
            </a:r>
            <a:r>
              <a:rPr lang="en-US" dirty="0" err="1">
                <a:latin typeface="Consolas" panose="020B0609020204030204" pitchFamily="49" charset="0"/>
              </a:rPr>
              <a:t>getCourse</a:t>
            </a:r>
            <a:r>
              <a:rPr lang="en-US" dirty="0">
                <a:latin typeface="Consolas" panose="020B0609020204030204" pitchFamily="49" charset="0"/>
              </a:rPr>
              <a:t>();  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// downcast from Building to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5D89-C69E-4DEB-A41C-EBFFCBBE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39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CA76-2DBB-4611-8F2F-22E93DB6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1F9A-2E37-4111-8EB3-61D9CCEE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Upcast</a:t>
            </a:r>
            <a:r>
              <a:rPr lang="en-US" dirty="0"/>
              <a:t>: always safe, doesn’t do anything</a:t>
            </a:r>
          </a:p>
          <a:p>
            <a:r>
              <a:rPr lang="en-US" dirty="0"/>
              <a:t>Downcast: safe only if object actually has the right type – we might not know until runtime</a:t>
            </a:r>
          </a:p>
          <a:p>
            <a:r>
              <a:rPr lang="en-US" dirty="0"/>
              <a:t>Other casts: 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 </a:t>
            </a:r>
            <a:r>
              <a:rPr lang="en-US" dirty="0" err="1"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 = new B();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A </a:t>
            </a:r>
            <a:r>
              <a:rPr lang="en-US" dirty="0" err="1"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 = (A) b;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22B7B-F4A2-4769-8008-B9BECA23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0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40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CA76-2DBB-4611-8F2F-22E93DB6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1F9A-2E37-4111-8EB3-61D9CCEE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Upcast</a:t>
            </a:r>
            <a:r>
              <a:rPr lang="en-US" dirty="0"/>
              <a:t>: always safe, doesn’t do anything</a:t>
            </a:r>
          </a:p>
          <a:p>
            <a:r>
              <a:rPr lang="en-US" dirty="0"/>
              <a:t>Downcast: safe only if object actually has the right type – we might not know until runtime</a:t>
            </a:r>
          </a:p>
          <a:p>
            <a:r>
              <a:rPr lang="en-US" dirty="0"/>
              <a:t>Other casts: 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 </a:t>
            </a:r>
            <a:r>
              <a:rPr lang="en-US" dirty="0" err="1"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 = new B();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A </a:t>
            </a:r>
            <a:r>
              <a:rPr lang="en-US" dirty="0" err="1"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 = (A) ((Object) b);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22B7B-F4A2-4769-8008-B9BECA23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496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CA76-2DBB-4611-8F2F-22E93DB6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1F9A-2E37-4111-8EB3-61D9CCEE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Upcast</a:t>
            </a:r>
            <a:r>
              <a:rPr lang="en-US" dirty="0"/>
              <a:t>: always safe, doesn’t do anything</a:t>
            </a:r>
          </a:p>
          <a:p>
            <a:r>
              <a:rPr lang="en-US" dirty="0"/>
              <a:t>Downcast: safe only if object actually has the right type – we might not know until runtime</a:t>
            </a:r>
          </a:p>
          <a:p>
            <a:r>
              <a:rPr lang="en-US" dirty="0"/>
              <a:t>Other casts: never work, but users can write them anyway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B </a:t>
            </a:r>
            <a:r>
              <a:rPr lang="en-US" dirty="0" err="1">
                <a:latin typeface="Consolas" panose="020B0609020204030204" pitchFamily="49" charset="0"/>
              </a:rPr>
              <a:t>b</a:t>
            </a:r>
            <a:r>
              <a:rPr lang="en-US" dirty="0">
                <a:latin typeface="Consolas" panose="020B0609020204030204" pitchFamily="49" charset="0"/>
              </a:rPr>
              <a:t> = new B();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A </a:t>
            </a:r>
            <a:r>
              <a:rPr lang="en-US" dirty="0" err="1"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 = (A) ((Object) b);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22B7B-F4A2-4769-8008-B9BECA23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F401EF-CDA1-4BEB-A752-51C9380B5411}"/>
                  </a:ext>
                </a:extLst>
              </p:cNvPr>
              <p:cNvSpPr txBox="1"/>
              <p:nvPr/>
            </p:nvSpPr>
            <p:spPr>
              <a:xfrm>
                <a:off x="6506262" y="4497421"/>
                <a:ext cx="4922438" cy="9948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F401EF-CDA1-4BEB-A752-51C9380B54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6262" y="4497421"/>
                <a:ext cx="4922438" cy="994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865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CA76-2DBB-4611-8F2F-22E93DB6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1F9A-2E37-4111-8EB3-61D9CCEEA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Upcast</a:t>
            </a:r>
            <a:r>
              <a:rPr lang="en-US" dirty="0"/>
              <a:t>: always safe, doesn’t do anything</a:t>
            </a:r>
          </a:p>
          <a:p>
            <a:r>
              <a:rPr lang="en-US" dirty="0"/>
              <a:t>Downcast: safe only if object actually has the right type</a:t>
            </a:r>
          </a:p>
          <a:p>
            <a:r>
              <a:rPr lang="en-US" dirty="0"/>
              <a:t>At runtime, we know the object’s specific type!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22B7B-F4A2-4769-8008-B9BECA23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F401EF-CDA1-4BEB-A752-51C9380B5411}"/>
                  </a:ext>
                </a:extLst>
              </p:cNvPr>
              <p:cNvSpPr txBox="1"/>
              <p:nvPr/>
            </p:nvSpPr>
            <p:spPr>
              <a:xfrm>
                <a:off x="3177515" y="3901634"/>
                <a:ext cx="4451603" cy="11339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F401EF-CDA1-4BEB-A752-51C9380B54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7515" y="3901634"/>
                <a:ext cx="4451603" cy="11339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3415EC1-5D1A-4D8C-8BCB-45C7ED97073B}"/>
                  </a:ext>
                </a:extLst>
              </p:cNvPr>
              <p:cNvSpPr txBox="1"/>
              <p:nvPr/>
            </p:nvSpPr>
            <p:spPr>
              <a:xfrm>
                <a:off x="2750610" y="5465783"/>
                <a:ext cx="5736634" cy="1121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not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ClassCastException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3415EC1-5D1A-4D8C-8BCB-45C7ED970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610" y="5465783"/>
                <a:ext cx="5736634" cy="11219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60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578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472C-25E6-48B4-939C-DD8C2AC1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8A43-4ABC-4038-9E31-0C2CF42AD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41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CL</a:t>
            </a:r>
            <a:r>
              <a:rPr lang="en-US" dirty="0"/>
              <a:t> ::= </a:t>
            </a:r>
            <a:r>
              <a:rPr lang="en-US" dirty="0">
                <a:latin typeface="Consolas" panose="020B0609020204030204" pitchFamily="49" charset="0"/>
              </a:rPr>
              <a:t>class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extends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{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M</a:t>
            </a:r>
            <a:r>
              <a:rPr lang="en-US" dirty="0"/>
              <a:t> … </a:t>
            </a:r>
            <a:r>
              <a:rPr lang="en-US" b="1" i="1" dirty="0"/>
              <a:t>M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M</a:t>
            </a:r>
            <a:r>
              <a:rPr lang="en-US" dirty="0"/>
              <a:t> ::=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){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i="1" dirty="0"/>
              <a:t>P </a:t>
            </a:r>
            <a:r>
              <a:rPr lang="en-US" dirty="0"/>
              <a:t>::= </a:t>
            </a:r>
            <a:r>
              <a:rPr lang="en-US" b="1" i="1" dirty="0"/>
              <a:t>CL </a:t>
            </a:r>
            <a:r>
              <a:rPr lang="en-US" dirty="0"/>
              <a:t>…</a:t>
            </a:r>
            <a:r>
              <a:rPr lang="en-US" b="1" i="1" dirty="0"/>
              <a:t> CL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E</a:t>
            </a:r>
            <a:r>
              <a:rPr lang="en-US" dirty="0"/>
              <a:t> ::= &lt;#&gt; 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b="1" dirty="0">
                <a:latin typeface="Consolas" panose="020B0609020204030204" pitchFamily="49" charset="0"/>
              </a:rPr>
              <a:t>+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&lt;id&gt; | … |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C </a:t>
            </a:r>
            <a:r>
              <a:rPr lang="en-US" dirty="0"/>
              <a:t>::=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…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new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i="1" dirty="0"/>
              <a:t>T </a:t>
            </a:r>
            <a:r>
              <a:rPr lang="en-US" dirty="0"/>
              <a:t>::=</a:t>
            </a:r>
            <a:r>
              <a:rPr lang="en-US" b="1" dirty="0"/>
              <a:t>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| &lt;id&gt;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F7087-4664-4F65-8C56-F8DE85DF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52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472C-25E6-48B4-939C-DD8C2AC1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8A43-4ABC-4038-9E31-0C2CF42AD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41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CL</a:t>
            </a:r>
            <a:r>
              <a:rPr lang="en-US" dirty="0"/>
              <a:t> ::= </a:t>
            </a:r>
            <a:r>
              <a:rPr lang="en-US" dirty="0">
                <a:latin typeface="Consolas" panose="020B0609020204030204" pitchFamily="49" charset="0"/>
              </a:rPr>
              <a:t>class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extends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{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M</a:t>
            </a:r>
            <a:r>
              <a:rPr lang="en-US" dirty="0"/>
              <a:t> … </a:t>
            </a:r>
            <a:r>
              <a:rPr lang="en-US" b="1" i="1" dirty="0"/>
              <a:t>M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M</a:t>
            </a:r>
            <a:r>
              <a:rPr lang="en-US" dirty="0"/>
              <a:t> ::=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){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i="1" dirty="0"/>
              <a:t>P </a:t>
            </a:r>
            <a:r>
              <a:rPr lang="en-US" dirty="0"/>
              <a:t>::= </a:t>
            </a:r>
            <a:r>
              <a:rPr lang="en-US" b="1" i="1" dirty="0"/>
              <a:t>CL </a:t>
            </a:r>
            <a:r>
              <a:rPr lang="en-US" dirty="0"/>
              <a:t>…</a:t>
            </a:r>
            <a:r>
              <a:rPr lang="en-US" b="1" i="1" dirty="0"/>
              <a:t> CL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E</a:t>
            </a:r>
            <a:r>
              <a:rPr lang="en-US" dirty="0"/>
              <a:t> ::= &lt;#&gt; 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b="1" dirty="0">
                <a:latin typeface="Consolas" panose="020B0609020204030204" pitchFamily="49" charset="0"/>
              </a:rPr>
              <a:t>+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&lt;id&gt; | … |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C </a:t>
            </a:r>
            <a:r>
              <a:rPr lang="en-US" dirty="0"/>
              <a:t>::=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…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new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|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.</a:t>
            </a:r>
            <a:r>
              <a:rPr lang="en-US" dirty="0">
                <a:highlight>
                  <a:srgbClr val="FFFF00"/>
                </a:highlight>
              </a:rPr>
              <a:t>&lt;id&gt; 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</a:p>
          <a:p>
            <a:pPr marL="0" indent="0">
              <a:buNone/>
            </a:pPr>
            <a:r>
              <a:rPr lang="en-US" b="1" i="1" dirty="0"/>
              <a:t>T </a:t>
            </a:r>
            <a:r>
              <a:rPr lang="en-US" dirty="0"/>
              <a:t>::=</a:t>
            </a:r>
            <a:r>
              <a:rPr lang="en-US" b="1" dirty="0"/>
              <a:t>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| &lt;id&gt;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F7087-4664-4F65-8C56-F8DE85DF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47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46112-5DC0-4D9E-A3A2-71372B287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vs.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2A5E4-76BE-41DB-9BA9-3BB309E27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994775"/>
          </a:xfrm>
        </p:spPr>
        <p:txBody>
          <a:bodyPr>
            <a:normAutofit/>
          </a:bodyPr>
          <a:lstStyle/>
          <a:p>
            <a:r>
              <a:rPr lang="en-US" dirty="0"/>
              <a:t>We said “objects are values”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Objects:					Values:</a:t>
            </a:r>
          </a:p>
          <a:p>
            <a:pPr marL="0" indent="0">
              <a:buNone/>
            </a:pPr>
            <a:r>
              <a:rPr lang="en-US" sz="3000" dirty="0"/>
              <a:t>Point(x = 3, y = 5)				5, true, etc.</a:t>
            </a:r>
          </a:p>
          <a:p>
            <a:pPr marL="0" indent="0">
              <a:buNone/>
            </a:pPr>
            <a:r>
              <a:rPr lang="en-US" sz="3000" dirty="0"/>
              <a:t>can be stored in variables		can be stored in variables</a:t>
            </a:r>
          </a:p>
          <a:p>
            <a:pPr marL="0" indent="0">
              <a:buNone/>
            </a:pPr>
            <a:r>
              <a:rPr lang="en-US" sz="3000" dirty="0"/>
              <a:t>have pieces that can change		can’t change</a:t>
            </a:r>
          </a:p>
          <a:p>
            <a:pPr marL="0" indent="0">
              <a:buNone/>
            </a:pPr>
            <a:r>
              <a:rPr lang="en-US" sz="3000" dirty="0"/>
              <a:t>different objects can have the 	if the value is the same,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same values in them			they’re equal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2EAFB-CED6-47F5-AC8E-B29C6E38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3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46112-5DC0-4D9E-A3A2-71372B287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vs.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2A5E4-76BE-41DB-9BA9-3BB309E27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994775"/>
          </a:xfrm>
        </p:spPr>
        <p:txBody>
          <a:bodyPr>
            <a:normAutofit/>
          </a:bodyPr>
          <a:lstStyle/>
          <a:p>
            <a:r>
              <a:rPr lang="en-US" dirty="0"/>
              <a:t>We said “objects are values”, but they’re also like variables!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Objects:					Values:</a:t>
            </a:r>
          </a:p>
          <a:p>
            <a:pPr marL="0" indent="0">
              <a:buNone/>
            </a:pPr>
            <a:r>
              <a:rPr lang="en-US" sz="3000" dirty="0"/>
              <a:t>Point(x = 3, y = 5)				5, true, etc.</a:t>
            </a:r>
          </a:p>
          <a:p>
            <a:pPr marL="0" indent="0">
              <a:buNone/>
            </a:pPr>
            <a:r>
              <a:rPr lang="en-US" sz="3000" dirty="0"/>
              <a:t>can be stored in variables		can be stored in variables</a:t>
            </a:r>
          </a:p>
          <a:p>
            <a:pPr marL="0" indent="0">
              <a:buNone/>
            </a:pPr>
            <a:r>
              <a:rPr lang="en-US" sz="3000" dirty="0"/>
              <a:t>have pieces that can change		can’t change</a:t>
            </a:r>
          </a:p>
          <a:p>
            <a:pPr marL="0" indent="0">
              <a:buNone/>
            </a:pPr>
            <a:r>
              <a:rPr lang="en-US" sz="3000" dirty="0"/>
              <a:t>different objects can have the 	if the value is the same,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same values in them			they’re equal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2EAFB-CED6-47F5-AC8E-B29C6E38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480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a1 = new A(3, 5);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a2 = a1;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a1.x = 4;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int result = a2.x;</a:t>
            </a:r>
          </a:p>
          <a:p>
            <a:pPr marL="0" indent="0">
              <a:buNone/>
            </a:pPr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/>
              <a:t>Exercise: What should the value </a:t>
            </a:r>
            <a:r>
              <a:rPr lang="en-US" sz="2800"/>
              <a:t>of </a:t>
            </a:r>
            <a:r>
              <a:rPr lang="en-US" sz="2800">
                <a:latin typeface="Consolas" panose="020B0609020204030204" pitchFamily="49" charset="0"/>
              </a:rPr>
              <a:t>result</a:t>
            </a:r>
            <a:r>
              <a:rPr lang="en-US" sz="2800"/>
              <a:t> </a:t>
            </a:r>
            <a:r>
              <a:rPr lang="en-US" sz="2800" dirty="0"/>
              <a:t>be?</a:t>
            </a:r>
          </a:p>
          <a:p>
            <a:endParaRPr lang="en-US" sz="28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76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a1 = new A(3, 5);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a2 = a1;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a1.x = 4;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int result = a2.x; // should be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16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Values: </a:t>
            </a:r>
            <a:r>
              <a:rPr lang="en-US" dirty="0" err="1"/>
              <a:t>ints</a:t>
            </a:r>
            <a:r>
              <a:rPr lang="en-US" dirty="0"/>
              <a:t>, objects</a:t>
            </a:r>
          </a:p>
          <a:p>
            <a:endParaRPr lang="en-US" dirty="0"/>
          </a:p>
          <a:p>
            <a:r>
              <a:rPr lang="en-US" dirty="0"/>
              <a:t>How should we represent an object?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471240-A99E-4D3C-8AD5-6FAD32D79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573243"/>
              </p:ext>
            </p:extLst>
          </p:nvPr>
        </p:nvGraphicFramePr>
        <p:xfrm>
          <a:off x="954659" y="3429000"/>
          <a:ext cx="2774062" cy="2267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031">
                  <a:extLst>
                    <a:ext uri="{9D8B030D-6E8A-4147-A177-3AD203B41FA5}">
                      <a16:colId xmlns:a16="http://schemas.microsoft.com/office/drawing/2014/main" val="2605607293"/>
                    </a:ext>
                  </a:extLst>
                </a:gridCol>
                <a:gridCol w="1387031">
                  <a:extLst>
                    <a:ext uri="{9D8B030D-6E8A-4147-A177-3AD203B41FA5}">
                      <a16:colId xmlns:a16="http://schemas.microsoft.com/office/drawing/2014/main" val="3096488916"/>
                    </a:ext>
                  </a:extLst>
                </a:gridCol>
              </a:tblGrid>
              <a:tr h="453475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52074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39224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614923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 err="1"/>
                        <a:t>getx</a:t>
                      </a:r>
                      <a:r>
                        <a:rPr lang="en-US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 x;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010349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 err="1"/>
                        <a:t>sety</a:t>
                      </a:r>
                      <a:r>
                        <a:rPr lang="en-US" dirty="0"/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 := n;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36846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39BE457-8B11-4688-A7D2-66864E128C41}"/>
              </a:ext>
            </a:extLst>
          </p:cNvPr>
          <p:cNvSpPr txBox="1"/>
          <p:nvPr/>
        </p:nvSpPr>
        <p:spPr>
          <a:xfrm>
            <a:off x="4511040" y="34290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Point(x = 3, y = 5)</a:t>
            </a:r>
          </a:p>
        </p:txBody>
      </p:sp>
    </p:spTree>
    <p:extLst>
      <p:ext uri="{BB962C8B-B14F-4D97-AF65-F5344CB8AC3E}">
        <p14:creationId xmlns:p14="http://schemas.microsoft.com/office/powerpoint/2010/main" val="103295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a1 = new A(3, 5);</a:t>
            </a:r>
            <a:r>
              <a:rPr lang="en-US" sz="2800" dirty="0"/>
              <a:t>	{</a:t>
            </a:r>
            <a:r>
              <a:rPr lang="en-US" sz="2800" dirty="0">
                <a:latin typeface="+mj-lt"/>
              </a:rPr>
              <a:t>a1</a:t>
            </a:r>
            <a:r>
              <a:rPr lang="en-US" sz="2800" dirty="0"/>
              <a:t> = A(x = 3, y = 5)}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a2 = a1;				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a1.x = 4;				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int result = a2.x; // should be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18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a1 = new A(3, 5);</a:t>
            </a:r>
            <a:r>
              <a:rPr lang="en-US" sz="2800" dirty="0"/>
              <a:t>	{a1 = A(x = 3, y = 5)}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a2 = a1;</a:t>
            </a:r>
            <a:r>
              <a:rPr lang="en-US" sz="2800" dirty="0"/>
              <a:t>			{a1 = A(x = 3, y = 5), a2 = A(x = 3, y = 5))}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a1.x = 4;</a:t>
            </a:r>
            <a:r>
              <a:rPr lang="en-US" sz="2800" dirty="0"/>
              <a:t>				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int result = a2.x; // should be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222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a1 = new A(3, 5);</a:t>
            </a:r>
            <a:r>
              <a:rPr lang="en-US" sz="2800" dirty="0"/>
              <a:t>	{a1 = A(x = 3, y = 5)}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 a2 = a1;</a:t>
            </a:r>
            <a:r>
              <a:rPr lang="en-US" sz="2800" dirty="0"/>
              <a:t>			{a1 = A(x = 3, y = 5), a2 = A(x = 3, y = 5)}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a1.x = 4;</a:t>
            </a:r>
            <a:r>
              <a:rPr lang="en-US" sz="2800" dirty="0"/>
              <a:t>				{a1 = A(x = 4, y = 5), a2 = A(x = 3, y = 5)}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int result = a2.x; // should be 4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79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F543-A1DD-4B22-9310-07EAF2413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368950" cy="51157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Our language so far has no field-set operation!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A a1 = new A(3, 5);</a:t>
            </a:r>
            <a:r>
              <a:rPr lang="en-US" sz="3000" dirty="0"/>
              <a:t>	{a1 = r1, r1 -&gt; A(x = 3, y = 5)}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A a2 = a1;</a:t>
            </a:r>
            <a:r>
              <a:rPr lang="en-US" sz="3000" dirty="0"/>
              <a:t>			{a1 = r1, a2 = r1, r1 -&gt; A(x = 3, y = 5)}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a1.x = 4;</a:t>
            </a:r>
            <a:r>
              <a:rPr lang="en-US" sz="3000" dirty="0"/>
              <a:t>				{a1 = r1, a2 = r1, r1 -&gt; A(x = 4, y = 5)}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int result = a2.x; // should be 4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a1 = new A(6, 7);</a:t>
            </a:r>
            <a:r>
              <a:rPr lang="en-US" sz="3000" dirty="0"/>
              <a:t>		{a1 = r2, a2 = r1, r1 -&gt; A(x = 4, y = 5), </a:t>
            </a:r>
            <a:br>
              <a:rPr lang="en-US" sz="3000" dirty="0"/>
            </a:br>
            <a:r>
              <a:rPr lang="en-US" sz="3000" dirty="0"/>
              <a:t>					 r2 -&gt; A(x = 6, y = 7)}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Two-level model: variables hold references, references point to values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05F543-A1DD-4B22-9310-07EAF24132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Split the environment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into two levels</a:t>
                </a:r>
              </a:p>
              <a:p>
                <a:r>
                  <a:rPr lang="en-US" dirty="0"/>
                  <a:t>Program state is now a tuple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is the currently executing command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the call stack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is the environment, mapping variables to either </a:t>
                </a:r>
                <a:r>
                  <a:rPr lang="en-US" i="1" dirty="0"/>
                  <a:t>primitive values</a:t>
                </a:r>
                <a:r>
                  <a:rPr lang="en-US" dirty="0"/>
                  <a:t> (int, bool) or </a:t>
                </a:r>
                <a:r>
                  <a:rPr lang="en-US" i="1" dirty="0"/>
                  <a:t>references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i="1" dirty="0"/>
                  <a:t>store</a:t>
                </a:r>
                <a:r>
                  <a:rPr lang="en-US" dirty="0"/>
                  <a:t>, mapping </a:t>
                </a:r>
                <a:r>
                  <a:rPr lang="en-US" i="1" dirty="0"/>
                  <a:t>references </a:t>
                </a:r>
                <a:r>
                  <a:rPr lang="en-US" dirty="0"/>
                  <a:t>to object values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05F543-A1DD-4B22-9310-07EAF24132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3"/>
                <a:stretch>
                  <a:fillRect l="-1304" t="-2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168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/>
              <p:nvPr/>
            </p:nvSpPr>
            <p:spPr>
              <a:xfrm>
                <a:off x="2090105" y="2128520"/>
                <a:ext cx="5016951" cy="10420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105" y="2128520"/>
                <a:ext cx="5016951" cy="10420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9312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/>
              <p:nvPr/>
            </p:nvSpPr>
            <p:spPr>
              <a:xfrm>
                <a:off x="2338052" y="2128520"/>
                <a:ext cx="7301294" cy="1044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052" y="2128520"/>
                <a:ext cx="7301294" cy="1044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49574F-B3FD-41A4-AF34-A3069DC5A9DE}"/>
                  </a:ext>
                </a:extLst>
              </p:cNvPr>
              <p:cNvSpPr txBox="1"/>
              <p:nvPr/>
            </p:nvSpPr>
            <p:spPr>
              <a:xfrm>
                <a:off x="5059680" y="3662680"/>
                <a:ext cx="2162002" cy="10390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49574F-B3FD-41A4-AF34-A3069DC5A9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680" y="3662680"/>
                <a:ext cx="2162002" cy="1039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D203A5B-6D30-4BE0-92F5-2285FCB82556}"/>
                  </a:ext>
                </a:extLst>
              </p:cNvPr>
              <p:cNvSpPr txBox="1"/>
              <p:nvPr/>
            </p:nvSpPr>
            <p:spPr>
              <a:xfrm>
                <a:off x="3108960" y="5186680"/>
                <a:ext cx="6013826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1" i="0" smtClean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D203A5B-6D30-4BE0-92F5-2285FCB825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960" y="5186680"/>
                <a:ext cx="6013826" cy="1043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559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543986-65C0-4D9A-9734-2CBA64652E0D}"/>
                  </a:ext>
                </a:extLst>
              </p:cNvPr>
              <p:cNvSpPr txBox="1"/>
              <p:nvPr/>
            </p:nvSpPr>
            <p:spPr>
              <a:xfrm>
                <a:off x="1285718" y="2260600"/>
                <a:ext cx="10514738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new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543986-65C0-4D9A-9734-2CBA64652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718" y="2260600"/>
                <a:ext cx="10514738" cy="10430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1297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/>
              <p:nvPr/>
            </p:nvSpPr>
            <p:spPr>
              <a:xfrm>
                <a:off x="2020083" y="1772435"/>
                <a:ext cx="8392810" cy="21389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∉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dom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</m:d>
                                </m:e>
                              </m:d>
                            </m:e>
                          </m:eqAr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new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),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𝑣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=</m:t>
                                          </m:r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𝑣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867FD9-0BE4-4B8C-B110-583ED6997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083" y="1772435"/>
                <a:ext cx="8392810" cy="21389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8C9CCA1-A503-49E5-8DCE-892061895F85}"/>
                  </a:ext>
                </a:extLst>
              </p:cNvPr>
              <p:cNvSpPr txBox="1"/>
              <p:nvPr/>
            </p:nvSpPr>
            <p:spPr>
              <a:xfrm>
                <a:off x="1800031" y="4584406"/>
                <a:ext cx="8485080" cy="11047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𝑓𝑠</m:t>
                                  </m:r>
                                </m:e>
                              </m:d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1" i="0" smtClean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8C9CCA1-A503-49E5-8DCE-892061895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31" y="4584406"/>
                <a:ext cx="8485080" cy="11047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25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8668-DEE9-4835-A384-C0712FAEF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Mutable Objects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05F543-A1DD-4B22-9310-07EAF24132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511572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		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(variables)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(memory)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A a1 = new A(3, 5);</a:t>
                </a:r>
                <a:r>
                  <a:rPr lang="en-US" sz="3000" dirty="0"/>
                  <a:t>	{a1 = r1}		{r1 -&gt; A(x = 3, y = 5)}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A a2 = a1;</a:t>
                </a:r>
                <a:r>
                  <a:rPr lang="en-US" sz="3000" dirty="0"/>
                  <a:t>			{a1 = r1, a2 = r1} 	{r1 -&gt; A(x = 3, y = 5)}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a1.x = 4;</a:t>
                </a:r>
                <a:r>
                  <a:rPr lang="en-US" sz="3000" dirty="0"/>
                  <a:t>			{a1 = r1, a2 = r1} 	{r1 -&gt; A(x = 4, y = 5)}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int result = a2.x; // should be 4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a1 = new A(6, 7);</a:t>
                </a:r>
                <a:r>
                  <a:rPr lang="en-US" sz="3000" dirty="0"/>
                  <a:t>		{a1 = r2, a2 = r1} 	{r1 -&gt; A(x = 4, y = 5), </a:t>
                </a:r>
                <a:br>
                  <a:rPr lang="en-US" sz="3000" dirty="0"/>
                </a:br>
                <a:r>
                  <a:rPr lang="en-US" sz="3000" dirty="0"/>
                  <a:t>					 			 r2 -&gt; A(x = 6, y = 7)}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Two-level model: variables hold references, references point to values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05F543-A1DD-4B22-9310-07EAF24132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5115720"/>
              </a:xfrm>
              <a:blipFill>
                <a:blip r:embed="rId3"/>
                <a:stretch>
                  <a:fillRect l="-1233" t="-3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7D778-D854-4324-A597-2C06047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6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995365-CF58-4937-8E9F-BF9B2270CA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143804" cy="477541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Values: </a:t>
                </a:r>
                <a:r>
                  <a:rPr lang="en-US" dirty="0" err="1"/>
                  <a:t>ints</a:t>
                </a:r>
                <a:r>
                  <a:rPr lang="en-US" dirty="0"/>
                  <a:t>, objects</a:t>
                </a:r>
              </a:p>
              <a:p>
                <a:endParaRPr lang="en-US" dirty="0"/>
              </a:p>
              <a:p>
                <a:r>
                  <a:rPr lang="en-US" dirty="0"/>
                  <a:t>How should we represent an object?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In general: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the object’s class,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value of its field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etc.</a:t>
                </a:r>
              </a:p>
              <a:p>
                <a:pPr lvl="1"/>
                <a:r>
                  <a:rPr lang="en-US" dirty="0"/>
                  <a:t>Including fields inherited from </a:t>
                </a:r>
                <a:r>
                  <a:rPr lang="en-US" dirty="0" err="1"/>
                  <a:t>superclasses</a:t>
                </a:r>
                <a:r>
                  <a:rPr lang="en-US" dirty="0"/>
                  <a:t>!</a:t>
                </a:r>
              </a:p>
              <a:p>
                <a:r>
                  <a:rPr lang="en-US" dirty="0"/>
                  <a:t>We can also write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𝑓𝑠</m:t>
                    </m:r>
                  </m:oMath>
                </a14:m>
                <a:r>
                  <a:rPr lang="en-US" dirty="0"/>
                  <a:t> is a map from fields to their values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995365-CF58-4937-8E9F-BF9B2270CA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143804" cy="4775415"/>
              </a:xfrm>
              <a:blipFill>
                <a:blip r:embed="rId3"/>
                <a:stretch>
                  <a:fillRect l="-1094" t="-2937" r="-1422" b="-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BE457-8B11-4688-A7D2-66864E128C41}"/>
              </a:ext>
            </a:extLst>
          </p:cNvPr>
          <p:cNvSpPr txBox="1"/>
          <p:nvPr/>
        </p:nvSpPr>
        <p:spPr>
          <a:xfrm>
            <a:off x="371540" y="3459822"/>
            <a:ext cx="12513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Point(x = 3, y = 5)     Square(side = 4)     Item(type = “book”, </a:t>
            </a:r>
            <a:r>
              <a:rPr lang="en-US" sz="3200" dirty="0" err="1"/>
              <a:t>len</a:t>
            </a:r>
            <a:r>
              <a:rPr lang="en-US" sz="3200" dirty="0"/>
              <a:t> = 200)	</a:t>
            </a:r>
          </a:p>
        </p:txBody>
      </p:sp>
    </p:spTree>
    <p:extLst>
      <p:ext uri="{BB962C8B-B14F-4D97-AF65-F5344CB8AC3E}">
        <p14:creationId xmlns:p14="http://schemas.microsoft.com/office/powerpoint/2010/main" val="219306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466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and Assignment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CCA38-CD1A-4DD1-8F80-95E8661E74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Consolas" panose="020B0609020204030204" pitchFamily="49" charset="0"/>
                  </a:rPr>
                  <a:t>(new A(5)).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();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Consolas" panose="020B0609020204030204" pitchFamily="49" charset="0"/>
                  </a:rPr>
                  <a:t>(new B(5, 6)).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();  // A has 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 method, </a:t>
                </a:r>
                <a:br>
                  <a:rPr lang="en-US" sz="3200" dirty="0">
                    <a:latin typeface="Consolas" panose="020B0609020204030204" pitchFamily="49" charset="0"/>
                  </a:rPr>
                </a:br>
                <a:r>
                  <a:rPr lang="en-US" sz="3200" dirty="0">
                    <a:latin typeface="Consolas" panose="020B0609020204030204" pitchFamily="49" charset="0"/>
                  </a:rPr>
                  <a:t>			    	       // and B extends A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r>
                  <a:rPr lang="en-US" sz="3200" dirty="0"/>
                  <a:t>Anywhere an object of class A is expected, an object of class B should work just as well!</a:t>
                </a:r>
              </a:p>
              <a:p>
                <a:endParaRPr lang="en-US" dirty="0"/>
              </a:p>
              <a:p>
                <a:endParaRPr lang="en-US" sz="3200" dirty="0"/>
              </a:p>
              <a:p>
                <a:r>
                  <a:rPr lang="en-US" dirty="0"/>
                  <a:t>“Anything of type B is also of type A”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&lt;: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’s list of </a:t>
                </a:r>
                <a:r>
                  <a:rPr lang="en-US" dirty="0" err="1"/>
                  <a:t>superclasses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CCA38-CD1A-4DD1-8F80-95E8661E74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417" t="-3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CE454B-E5AE-4D16-A2B7-0BF720B90FF9}"/>
                  </a:ext>
                </a:extLst>
              </p:cNvPr>
              <p:cNvSpPr txBox="1"/>
              <p:nvPr/>
            </p:nvSpPr>
            <p:spPr>
              <a:xfrm>
                <a:off x="3952240" y="436863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CE454B-E5AE-4D16-A2B7-0BF720B90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240" y="4368630"/>
                <a:ext cx="3456074" cy="10034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81661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and Assignment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518511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Square a;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Shape b = a;</a:t>
            </a:r>
          </a:p>
          <a:p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>
                <a:latin typeface="+mj-lt"/>
              </a:rPr>
              <a:t>’s </a:t>
            </a:r>
            <a:r>
              <a:rPr lang="en-US" i="1" dirty="0">
                <a:latin typeface="+mj-lt"/>
              </a:rPr>
              <a:t>most specific</a:t>
            </a:r>
            <a:r>
              <a:rPr lang="en-US" dirty="0">
                <a:latin typeface="+mj-lt"/>
              </a:rPr>
              <a:t> type is </a:t>
            </a:r>
            <a:r>
              <a:rPr lang="en-US" dirty="0">
                <a:latin typeface="Consolas" panose="020B0609020204030204" pitchFamily="49" charset="0"/>
              </a:rPr>
              <a:t>Square</a:t>
            </a:r>
            <a:r>
              <a:rPr lang="en-US" dirty="0">
                <a:latin typeface="+mj-lt"/>
              </a:rPr>
              <a:t>, but it also has type </a:t>
            </a:r>
            <a:r>
              <a:rPr lang="en-US" dirty="0">
                <a:latin typeface="Consolas" panose="020B0609020204030204" pitchFamily="49" charset="0"/>
              </a:rPr>
              <a:t>Shape</a:t>
            </a:r>
          </a:p>
          <a:p>
            <a:pPr marL="0" indent="0">
              <a:buNone/>
            </a:pPr>
            <a:r>
              <a:rPr lang="en-US" sz="3000" dirty="0" err="1">
                <a:latin typeface="+mj-lt"/>
              </a:rPr>
              <a:t>type_of</a:t>
            </a:r>
            <a:r>
              <a:rPr lang="en-US" sz="3000" dirty="0">
                <a:latin typeface="+mj-lt"/>
              </a:rPr>
              <a:t> gamma e : </a:t>
            </a:r>
            <a:r>
              <a:rPr lang="en-US" sz="3000" dirty="0" err="1">
                <a:latin typeface="+mj-lt"/>
              </a:rPr>
              <a:t>typ</a:t>
            </a:r>
            <a:r>
              <a:rPr lang="en-US" sz="3000" dirty="0">
                <a:latin typeface="+mj-lt"/>
              </a:rPr>
              <a:t> = … (* returns most specific type *)</a:t>
            </a:r>
          </a:p>
          <a:p>
            <a:pPr marL="0" indent="0">
              <a:buNone/>
            </a:pPr>
            <a:r>
              <a:rPr lang="en-US" sz="3000" dirty="0" err="1">
                <a:latin typeface="+mj-lt"/>
              </a:rPr>
              <a:t>typecheck</a:t>
            </a:r>
            <a:r>
              <a:rPr lang="en-US" sz="3000" dirty="0">
                <a:latin typeface="+mj-lt"/>
              </a:rPr>
              <a:t> gamma e </a:t>
            </a:r>
            <a:r>
              <a:rPr lang="en-US" sz="3000" dirty="0" err="1">
                <a:latin typeface="+mj-lt"/>
              </a:rPr>
              <a:t>typ</a:t>
            </a:r>
            <a:r>
              <a:rPr lang="en-US" sz="3000" dirty="0">
                <a:latin typeface="+mj-lt"/>
              </a:rPr>
              <a:t> : bool = … (* checks whether e : </a:t>
            </a:r>
            <a:r>
              <a:rPr lang="en-US" sz="3000" dirty="0" err="1">
                <a:latin typeface="+mj-lt"/>
              </a:rPr>
              <a:t>typ</a:t>
            </a:r>
            <a:r>
              <a:rPr lang="en-US" sz="3000" dirty="0">
                <a:latin typeface="+mj-lt"/>
              </a:rPr>
              <a:t> at all *)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/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/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  <a:blipFill>
                <a:blip r:embed="rId4"/>
                <a:stretch>
                  <a:fillRect r="-20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776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and Assignment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Shape a = new Square();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/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/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  <a:blipFill>
                <a:blip r:embed="rId3"/>
                <a:stretch>
                  <a:fillRect r="-20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/>
              <p:nvPr/>
            </p:nvSpPr>
            <p:spPr>
              <a:xfrm>
                <a:off x="2420429" y="3067954"/>
                <a:ext cx="3112617" cy="16214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429" y="3067954"/>
                <a:ext cx="3112617" cy="1621470"/>
              </a:xfrm>
              <a:prstGeom prst="rect">
                <a:avLst/>
              </a:prstGeom>
              <a:blipFill>
                <a:blip r:embed="rId4"/>
                <a:stretch>
                  <a:fillRect r="-113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15759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6FE47A-A844-107E-1534-AF8CAF7AE474}"/>
              </a:ext>
            </a:extLst>
          </p:cNvPr>
          <p:cNvSpPr/>
          <p:nvPr/>
        </p:nvSpPr>
        <p:spPr>
          <a:xfrm>
            <a:off x="7292788" y="3666565"/>
            <a:ext cx="1622612" cy="428054"/>
          </a:xfrm>
          <a:prstGeom prst="rect">
            <a:avLst/>
          </a:prstGeom>
          <a:solidFill>
            <a:srgbClr val="DE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and Assignment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Shape a = new Square();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/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/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  <a:blipFill>
                <a:blip r:embed="rId3"/>
                <a:stretch>
                  <a:fillRect r="-20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/>
              <p:nvPr/>
            </p:nvSpPr>
            <p:spPr>
              <a:xfrm>
                <a:off x="2420429" y="3067954"/>
                <a:ext cx="3112617" cy="16214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429" y="3067954"/>
                <a:ext cx="3112617" cy="1621470"/>
              </a:xfrm>
              <a:prstGeom prst="rect">
                <a:avLst/>
              </a:prstGeom>
              <a:blipFill>
                <a:blip r:embed="rId4"/>
                <a:stretch>
                  <a:fillRect r="-113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07473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and Assignment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Shape a = new Square();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/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0A64B-881F-AD75-1545-EF925BDC87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745" y="1755420"/>
                <a:ext cx="3456074" cy="1003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/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0A71C8A-D087-AB72-16E8-FBB7E988C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627" y="1641390"/>
                <a:ext cx="3112617" cy="1048044"/>
              </a:xfrm>
              <a:prstGeom prst="rect">
                <a:avLst/>
              </a:prstGeom>
              <a:blipFill>
                <a:blip r:embed="rId3"/>
                <a:stretch>
                  <a:fillRect r="-209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/>
              <p:nvPr/>
            </p:nvSpPr>
            <p:spPr>
              <a:xfrm>
                <a:off x="1900479" y="3067954"/>
                <a:ext cx="3112617" cy="16214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&lt;: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1A2363-719B-2981-8D24-6C2CC07DD0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0479" y="3067954"/>
                <a:ext cx="3112617" cy="1621470"/>
              </a:xfrm>
              <a:prstGeom prst="rect">
                <a:avLst/>
              </a:prstGeom>
              <a:blipFill>
                <a:blip r:embed="rId4"/>
                <a:stretch>
                  <a:fillRect r="-15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79216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7569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5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Syntax: types, expressions, commands, declarations</a:t>
            </a:r>
          </a:p>
          <a:p>
            <a:r>
              <a:rPr lang="en-US" dirty="0"/>
              <a:t>Records in OCaml</a:t>
            </a:r>
          </a:p>
          <a:p>
            <a:r>
              <a:rPr lang="en-US" dirty="0"/>
              <a:t>Field and method lookup</a:t>
            </a:r>
          </a:p>
          <a:p>
            <a:r>
              <a:rPr lang="en-US" dirty="0" err="1"/>
              <a:t>type_of</a:t>
            </a:r>
            <a:r>
              <a:rPr lang="en-US" dirty="0"/>
              <a:t> and </a:t>
            </a:r>
            <a:r>
              <a:rPr lang="en-US" dirty="0" err="1"/>
              <a:t>typecheck_cmd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38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Fill in the rule to give semantics for field access.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/>
              <p:nvPr/>
            </p:nvSpPr>
            <p:spPr>
              <a:xfrm>
                <a:off x="4428865" y="4234722"/>
                <a:ext cx="2334549" cy="10539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      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865" y="4234722"/>
                <a:ext cx="2334549" cy="10539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3ABA894-6E41-1AD6-FECF-F6947C34C9C1}"/>
                  </a:ext>
                </a:extLst>
              </p:cNvPr>
              <p:cNvSpPr txBox="1"/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new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3ABA894-6E41-1AD6-FECF-F6947C34C9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592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/>
              <p:nvPr/>
            </p:nvSpPr>
            <p:spPr>
              <a:xfrm>
                <a:off x="3479295" y="4234722"/>
                <a:ext cx="5394361" cy="10420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295" y="4234722"/>
                <a:ext cx="5394361" cy="10420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3ABA894-6E41-1AD6-FECF-F6947C34C9C1}"/>
                  </a:ext>
                </a:extLst>
              </p:cNvPr>
              <p:cNvSpPr txBox="1"/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new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3ABA894-6E41-1AD6-FECF-F6947C34C9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36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69C2-DC3A-469E-9E5F-0B13D2B9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5879CC-DE92-478D-BF8A-5C7876730463}"/>
                  </a:ext>
                </a:extLst>
              </p:cNvPr>
              <p:cNvSpPr txBox="1"/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new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A5879CC-DE92-478D-BF8A-5C7876730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569" y="2260600"/>
                <a:ext cx="10245754" cy="10430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/>
              <p:nvPr/>
            </p:nvSpPr>
            <p:spPr>
              <a:xfrm>
                <a:off x="3479295" y="4234722"/>
                <a:ext cx="5016951" cy="10420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556721-0A29-4FDB-97BE-5E5C31DCF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295" y="4234722"/>
                <a:ext cx="5016951" cy="10420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754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Contexts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09CFB402-B005-4952-BD4D-6BD4E3305D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In IMP, the type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stored function </a:t>
                </a:r>
                <a:r>
                  <a:rPr lang="en-US" i="1" dirty="0"/>
                  <a:t>signatures</a:t>
                </a:r>
                <a:r>
                  <a:rPr lang="en-US" dirty="0"/>
                  <a:t> and the runtime environment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stored function </a:t>
                </a:r>
                <a:r>
                  <a:rPr lang="en-US" i="1" dirty="0"/>
                  <a:t>definitions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In Java, both typing and semantics might need the whole class declaration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09CFB402-B005-4952-BD4D-6BD4E3305D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3"/>
                <a:stretch>
                  <a:fillRect l="-1304" t="-2861" r="-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D00DAD-D446-4CB7-9678-B935FDE7B775}"/>
                  </a:ext>
                </a:extLst>
              </p:cNvPr>
              <p:cNvSpPr/>
              <p:nvPr/>
            </p:nvSpPr>
            <p:spPr>
              <a:xfrm>
                <a:off x="1182187" y="259157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D00DAD-D446-4CB7-9678-B935FDE7B7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591573"/>
                <a:ext cx="5797733" cy="1148520"/>
              </a:xfrm>
              <a:prstGeom prst="rect">
                <a:avLst/>
              </a:prstGeom>
              <a:blipFill>
                <a:blip r:embed="rId4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7E63E36-9987-40B9-BF0F-36603B7600EA}"/>
                  </a:ext>
                </a:extLst>
              </p:cNvPr>
              <p:cNvSpPr/>
              <p:nvPr/>
            </p:nvSpPr>
            <p:spPr>
              <a:xfrm>
                <a:off x="735249" y="372949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7E63E36-9987-40B9-BF0F-36603B7600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49" y="3729493"/>
                <a:ext cx="5797733" cy="1146276"/>
              </a:xfrm>
              <a:prstGeom prst="rect">
                <a:avLst/>
              </a:prstGeom>
              <a:blipFill>
                <a:blip r:embed="rId5"/>
                <a:stretch>
                  <a:fillRect r="-80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03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EC1-C467-4AB3-AA57-48A5AE7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Contexts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09CFB402-B005-4952-BD4D-6BD4E3305D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In IMP, the type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stored function </a:t>
                </a:r>
                <a:r>
                  <a:rPr lang="en-US" i="1" dirty="0"/>
                  <a:t>signatures</a:t>
                </a:r>
                <a:r>
                  <a:rPr lang="en-US" dirty="0"/>
                  <a:t> and the runtime environment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stored function </a:t>
                </a:r>
                <a:r>
                  <a:rPr lang="en-US" i="1" dirty="0"/>
                  <a:t>definitions</a:t>
                </a:r>
                <a:endParaRPr lang="en-US" dirty="0"/>
              </a:p>
              <a:p>
                <a:r>
                  <a:rPr lang="en-US" dirty="0"/>
                  <a:t>In Java, both typing and semantics might need the whole class declaration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Java uses type information at runtime!</a:t>
                </a:r>
              </a:p>
              <a:p>
                <a:pPr lvl="1"/>
                <a:r>
                  <a:rPr lang="en-US" dirty="0"/>
                  <a:t>Every object is tagged with its class in memory</a:t>
                </a:r>
              </a:p>
              <a:p>
                <a:pPr lvl="1"/>
                <a:r>
                  <a:rPr lang="en-US" dirty="0"/>
                  <a:t>Used to find fields, figure out which version of a method to call, etc.</a:t>
                </a:r>
              </a:p>
              <a:p>
                <a:r>
                  <a:rPr lang="en-US" dirty="0"/>
                  <a:t>Vs. IMP, C, etc., where types disappear at runtime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09CFB402-B005-4952-BD4D-6BD4E3305D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3"/>
                <a:stretch>
                  <a:fillRect l="-1304" t="-2861" r="-964" b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7C05D-7D40-4178-9CAD-56BA987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43AE0B0-65BC-2A3E-1A37-982AF117C270}"/>
                  </a:ext>
                </a:extLst>
              </p:cNvPr>
              <p:cNvSpPr txBox="1"/>
              <p:nvPr/>
            </p:nvSpPr>
            <p:spPr>
              <a:xfrm>
                <a:off x="966569" y="3517899"/>
                <a:ext cx="10245754" cy="1043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highlight>
                                        <a:srgbClr val="FFFF00"/>
                                      </a:highlight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new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43AE0B0-65BC-2A3E-1A37-982AF117C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569" y="3517899"/>
                <a:ext cx="10245754" cy="1043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313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f6d599c-3ab3-42fc-97df-20e772d4b9b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279d30a-38bb-4413-879a-f7e7c1782a7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c29da57-b6bb-433b-8274-c9b7a30bc3d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92cebfa-c788-4fdf-a572-fbef24cff7c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60924dc-08f0-4eb1-bff5-eb5617bd915f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83060</TotalTime>
  <Words>2965</Words>
  <Application>Microsoft Office PowerPoint</Application>
  <PresentationFormat>Widescreen</PresentationFormat>
  <Paragraphs>444</Paragraphs>
  <Slides>47</Slides>
  <Notes>32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Java-Like Language: Semantics</vt:lpstr>
      <vt:lpstr>Java-Like Language: Semantics</vt:lpstr>
      <vt:lpstr>Java-Like Language: Semantics</vt:lpstr>
      <vt:lpstr>Java-Like Language: Semantics</vt:lpstr>
      <vt:lpstr>Java-Like Language: Semantics</vt:lpstr>
      <vt:lpstr>Java-Like Language: Contexts</vt:lpstr>
      <vt:lpstr>Java-Like Language: Contexts</vt:lpstr>
      <vt:lpstr>Functions: Semantics of Calls</vt:lpstr>
      <vt:lpstr>OO: Semantics of Methods</vt:lpstr>
      <vt:lpstr>OO: Semantics of Methods</vt:lpstr>
      <vt:lpstr>OO: Semantics of Methods</vt:lpstr>
      <vt:lpstr>OO: Semantics of Methods</vt:lpstr>
      <vt:lpstr>OO: Semantics of Methods</vt:lpstr>
      <vt:lpstr>PowerPoint Presentation</vt:lpstr>
      <vt:lpstr>Java-Like Language: Casts</vt:lpstr>
      <vt:lpstr>Java-Like Language: Casts</vt:lpstr>
      <vt:lpstr>Java-Like Language: Casts</vt:lpstr>
      <vt:lpstr>Java-Like Language: Casts</vt:lpstr>
      <vt:lpstr>Java-Like Language: Casts</vt:lpstr>
      <vt:lpstr>Java-Like Language: Casts</vt:lpstr>
      <vt:lpstr>PowerPoint Presentation</vt:lpstr>
      <vt:lpstr>Java-Like Language: Syntax</vt:lpstr>
      <vt:lpstr>Java-Like Language: Syntax</vt:lpstr>
      <vt:lpstr>Objects vs. Values</vt:lpstr>
      <vt:lpstr>Objects vs. Values</vt:lpstr>
      <vt:lpstr>Java-Like Language: Mutable Objects</vt:lpstr>
      <vt:lpstr>Java-Like Language: Mutable Objects</vt:lpstr>
      <vt:lpstr>Java-Like Language: Mutable Objects</vt:lpstr>
      <vt:lpstr>Java-Like Language: Mutable Objects</vt:lpstr>
      <vt:lpstr>Java-Like Language: Mutable Objects</vt:lpstr>
      <vt:lpstr>Java-Like Language: Mutable Objects</vt:lpstr>
      <vt:lpstr>Java-Like Language: Mutable Objects</vt:lpstr>
      <vt:lpstr>Java-Like Language: Semantics</vt:lpstr>
      <vt:lpstr>Java-Like Language: Semantics</vt:lpstr>
      <vt:lpstr>Java-Like Language: Semantics</vt:lpstr>
      <vt:lpstr>Java-Like Language: Semantics</vt:lpstr>
      <vt:lpstr>Java-Like Language: Mutable Objects</vt:lpstr>
      <vt:lpstr>PowerPoint Presentation</vt:lpstr>
      <vt:lpstr>Subtyping and Assignment</vt:lpstr>
      <vt:lpstr>Subtyping and Assignment</vt:lpstr>
      <vt:lpstr>Subtyping and Assignment</vt:lpstr>
      <vt:lpstr>Subtyping and Assignment</vt:lpstr>
      <vt:lpstr>Subtyping and Assignment</vt:lpstr>
      <vt:lpstr>PowerPoint Presentation</vt:lpstr>
      <vt:lpstr>Homework 5 Overview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654</cp:revision>
  <dcterms:created xsi:type="dcterms:W3CDTF">2018-08-06T16:06:24Z</dcterms:created>
  <dcterms:modified xsi:type="dcterms:W3CDTF">2023-10-20T14:21:39Z</dcterms:modified>
</cp:coreProperties>
</file>