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tags/tag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5.xml" ContentType="application/vnd.openxmlformats-officedocument.presentationml.tags+xml"/>
  <Override PartName="/ppt/notesSlides/notesSlide18.xml" ContentType="application/vnd.openxmlformats-officedocument.presentationml.notesSlide+xml"/>
  <Override PartName="/ppt/tags/tag6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7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51"/>
  </p:notesMasterIdLst>
  <p:sldIdLst>
    <p:sldId id="256" r:id="rId2"/>
    <p:sldId id="482" r:id="rId3"/>
    <p:sldId id="257" r:id="rId4"/>
    <p:sldId id="258" r:id="rId5"/>
    <p:sldId id="259" r:id="rId6"/>
    <p:sldId id="265" r:id="rId7"/>
    <p:sldId id="264" r:id="rId8"/>
    <p:sldId id="261" r:id="rId9"/>
    <p:sldId id="260" r:id="rId10"/>
    <p:sldId id="478" r:id="rId11"/>
    <p:sldId id="483" r:id="rId12"/>
    <p:sldId id="266" r:id="rId13"/>
    <p:sldId id="267" r:id="rId14"/>
    <p:sldId id="268" r:id="rId15"/>
    <p:sldId id="406" r:id="rId16"/>
    <p:sldId id="407" r:id="rId17"/>
    <p:sldId id="408" r:id="rId18"/>
    <p:sldId id="409" r:id="rId19"/>
    <p:sldId id="484" r:id="rId20"/>
    <p:sldId id="269" r:id="rId21"/>
    <p:sldId id="277" r:id="rId22"/>
    <p:sldId id="425" r:id="rId23"/>
    <p:sldId id="278" r:id="rId24"/>
    <p:sldId id="270" r:id="rId25"/>
    <p:sldId id="279" r:id="rId26"/>
    <p:sldId id="281" r:id="rId27"/>
    <p:sldId id="280" r:id="rId28"/>
    <p:sldId id="283" r:id="rId29"/>
    <p:sldId id="282" r:id="rId30"/>
    <p:sldId id="485" r:id="rId31"/>
    <p:sldId id="437" r:id="rId32"/>
    <p:sldId id="287" r:id="rId33"/>
    <p:sldId id="434" r:id="rId34"/>
    <p:sldId id="438" r:id="rId35"/>
    <p:sldId id="441" r:id="rId36"/>
    <p:sldId id="440" r:id="rId37"/>
    <p:sldId id="489" r:id="rId38"/>
    <p:sldId id="436" r:id="rId39"/>
    <p:sldId id="490" r:id="rId40"/>
    <p:sldId id="480" r:id="rId41"/>
    <p:sldId id="486" r:id="rId42"/>
    <p:sldId id="293" r:id="rId43"/>
    <p:sldId id="487" r:id="rId44"/>
    <p:sldId id="419" r:id="rId45"/>
    <p:sldId id="415" r:id="rId46"/>
    <p:sldId id="416" r:id="rId47"/>
    <p:sldId id="417" r:id="rId48"/>
    <p:sldId id="479" r:id="rId49"/>
    <p:sldId id="488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439" y="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10/10/2023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Skip this, or present it as a list search?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01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“this” is a reference to the object that owns the method.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863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some OO languages, this isn’t 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483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some OO languages, this isn’t 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667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some OO languages, this isn’t 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50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“this” is a reference to the object that owns the method.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215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all OO languages have classes, but most popular ones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702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do protected, we just do a slightly weaker check in the access rule.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038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all OO languages are imperative, but many of them are (Java most well known).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55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going to use Java-like syntax (but the principles apply to other OO languages too).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4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I’m going to use Java-like syntax (but the principles apply to other OO languages too).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53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all OO languages have classes, but most popular ones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97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8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contrast to our old type system, where we had two types, int and bool, that were totally unrelated (something could be an int or a bool but </a:t>
            </a:r>
            <a:r>
              <a:rPr lang="en-US"/>
              <a:t>not both).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10/10/2023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472C-25E6-48B4-939C-DD8C2AC1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8A43-4ABC-4038-9E31-0C2CF42AD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41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CL</a:t>
            </a:r>
            <a:r>
              <a:rPr lang="en-US" dirty="0"/>
              <a:t> ::= </a:t>
            </a:r>
            <a:r>
              <a:rPr lang="en-US" dirty="0">
                <a:latin typeface="Consolas" panose="020B0609020204030204" pitchFamily="49" charset="0"/>
              </a:rPr>
              <a:t>class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extends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{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M</a:t>
            </a:r>
            <a:r>
              <a:rPr lang="en-US" dirty="0"/>
              <a:t> … </a:t>
            </a:r>
            <a:r>
              <a:rPr lang="en-US" b="1" i="1" dirty="0"/>
              <a:t>M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M</a:t>
            </a:r>
            <a:r>
              <a:rPr lang="en-US" dirty="0"/>
              <a:t> ::=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){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i="1" dirty="0"/>
              <a:t>P </a:t>
            </a:r>
            <a:r>
              <a:rPr lang="en-US" dirty="0"/>
              <a:t>::= </a:t>
            </a:r>
            <a:r>
              <a:rPr lang="en-US" b="1" i="1" dirty="0"/>
              <a:t>CL </a:t>
            </a:r>
            <a:r>
              <a:rPr lang="en-US" dirty="0"/>
              <a:t>…</a:t>
            </a:r>
            <a:r>
              <a:rPr lang="en-US" b="1" i="1" dirty="0"/>
              <a:t> CL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E</a:t>
            </a:r>
            <a:r>
              <a:rPr lang="en-US" dirty="0"/>
              <a:t> ::= &lt;#&gt; 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b="1" dirty="0">
                <a:latin typeface="Consolas" panose="020B0609020204030204" pitchFamily="49" charset="0"/>
              </a:rPr>
              <a:t>+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&lt;id&gt; | … |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.</a:t>
            </a:r>
            <a:r>
              <a:rPr lang="en-US" dirty="0">
                <a:highlight>
                  <a:srgbClr val="FFFF00"/>
                </a:highlight>
              </a:rPr>
              <a:t>&lt;id&gt;</a:t>
            </a:r>
            <a:endParaRPr lang="en-US" b="1" i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b="1" i="1" dirty="0"/>
              <a:t>C </a:t>
            </a:r>
            <a:r>
              <a:rPr lang="en-US" dirty="0"/>
              <a:t>::=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… | </a:t>
            </a:r>
            <a:r>
              <a:rPr lang="en-US" dirty="0">
                <a:highlight>
                  <a:srgbClr val="FFFF00"/>
                </a:highlight>
              </a:rPr>
              <a:t>&lt;id&gt; </a:t>
            </a:r>
            <a:r>
              <a:rPr lang="en-US" b="1" dirty="0"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.</a:t>
            </a:r>
            <a:r>
              <a:rPr lang="en-US" dirty="0">
                <a:highlight>
                  <a:srgbClr val="FFFF00"/>
                </a:highlight>
              </a:rPr>
              <a:t>&lt;id&gt;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highlight>
                  <a:srgbClr val="FFFF00"/>
                </a:highlight>
              </a:rPr>
              <a:t> …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br>
              <a:rPr lang="en-US" dirty="0"/>
            </a:br>
            <a:r>
              <a:rPr lang="en-US" dirty="0"/>
              <a:t>      | </a:t>
            </a:r>
            <a:r>
              <a:rPr lang="en-US" dirty="0">
                <a:highlight>
                  <a:srgbClr val="FFFF00"/>
                </a:highlight>
              </a:rPr>
              <a:t>&lt;id&gt; </a:t>
            </a:r>
            <a:r>
              <a:rPr lang="en-US" b="1" dirty="0">
                <a:highlight>
                  <a:srgbClr val="FFFF00"/>
                </a:highlight>
                <a:latin typeface="Consolas" panose="020B0609020204030204" pitchFamily="49" charset="0"/>
              </a:rPr>
              <a:t>=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new</a:t>
            </a:r>
            <a:r>
              <a:rPr lang="en-US" dirty="0">
                <a:highlight>
                  <a:srgbClr val="FFFF00"/>
                </a:highlight>
              </a:rPr>
              <a:t> &lt;id&gt;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highlight>
                  <a:srgbClr val="FFFF00"/>
                </a:highlight>
              </a:rPr>
              <a:t> …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,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b="1" i="1" dirty="0">
                <a:highlight>
                  <a:srgbClr val="FFFF00"/>
                </a:highlight>
              </a:rPr>
              <a:t>E</a:t>
            </a:r>
            <a:r>
              <a:rPr lang="en-US" dirty="0"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i="1" dirty="0"/>
              <a:t>T </a:t>
            </a:r>
            <a:r>
              <a:rPr lang="en-US" dirty="0"/>
              <a:t>::=</a:t>
            </a:r>
            <a:r>
              <a:rPr lang="en-US" b="1" dirty="0"/>
              <a:t>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| </a:t>
            </a:r>
            <a:r>
              <a:rPr lang="en-US" dirty="0">
                <a:highlight>
                  <a:srgbClr val="FFFF00"/>
                </a:highlight>
              </a:rPr>
              <a:t>&lt;id&gt;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F7087-4664-4F65-8C56-F8DE85DF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64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976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4192" y="1639915"/>
            <a:ext cx="561713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getx</a:t>
            </a:r>
            <a:r>
              <a:rPr lang="en-US" sz="32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11B554-C78F-4E9B-AAFF-42FA99A2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2683" y="1637031"/>
            <a:ext cx="561713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y;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gety</a:t>
            </a:r>
            <a:r>
              <a:rPr lang="en-US" sz="32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this.y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</p:spTree>
    <p:extLst>
      <p:ext uri="{BB962C8B-B14F-4D97-AF65-F5344CB8AC3E}">
        <p14:creationId xmlns:p14="http://schemas.microsoft.com/office/powerpoint/2010/main" val="210205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CCA38-CD1A-4DD1-8F80-95E8661E74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Consolas" panose="020B0609020204030204" pitchFamily="49" charset="0"/>
                  </a:rPr>
                  <a:t>(new A(5)).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();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Consolas" panose="020B0609020204030204" pitchFamily="49" charset="0"/>
                  </a:rPr>
                  <a:t>(new B(5, 6)).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();  // A has </a:t>
                </a:r>
                <a:r>
                  <a:rPr lang="en-US" sz="3200" dirty="0" err="1">
                    <a:latin typeface="Consolas" panose="020B0609020204030204" pitchFamily="49" charset="0"/>
                  </a:rPr>
                  <a:t>getx</a:t>
                </a:r>
                <a:r>
                  <a:rPr lang="en-US" sz="3200" dirty="0">
                    <a:latin typeface="Consolas" panose="020B0609020204030204" pitchFamily="49" charset="0"/>
                  </a:rPr>
                  <a:t> method, </a:t>
                </a:r>
                <a:br>
                  <a:rPr lang="en-US" sz="3200" dirty="0">
                    <a:latin typeface="Consolas" panose="020B0609020204030204" pitchFamily="49" charset="0"/>
                  </a:rPr>
                </a:br>
                <a:r>
                  <a:rPr lang="en-US" sz="3200" dirty="0">
                    <a:latin typeface="Consolas" panose="020B0609020204030204" pitchFamily="49" charset="0"/>
                  </a:rPr>
                  <a:t>			    	       // and B extends A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r>
                  <a:rPr lang="en-US" sz="3200" dirty="0"/>
                  <a:t>Anywhere an object of class A is expected, an object of class B should work just as well!</a:t>
                </a:r>
              </a:p>
              <a:p>
                <a:endParaRPr lang="en-US" dirty="0"/>
              </a:p>
              <a:p>
                <a:endParaRPr lang="en-US" sz="3200" dirty="0"/>
              </a:p>
              <a:p>
                <a:r>
                  <a:rPr lang="en-US" dirty="0"/>
                  <a:t>“Anything of type B is also of type A”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&lt;: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means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’s list of </a:t>
                </a:r>
                <a:r>
                  <a:rPr lang="en-US" dirty="0" err="1"/>
                  <a:t>superclasses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CCA38-CD1A-4DD1-8F80-95E8661E74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417" t="-3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CE454B-E5AE-4D16-A2B7-0BF720B90FF9}"/>
                  </a:ext>
                </a:extLst>
              </p:cNvPr>
              <p:cNvSpPr txBox="1"/>
              <p:nvPr/>
            </p:nvSpPr>
            <p:spPr>
              <a:xfrm>
                <a:off x="3952240" y="436863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BCE454B-E5AE-4D16-A2B7-0BF720B90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240" y="4368630"/>
                <a:ext cx="3456074" cy="10034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816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EF2C29-1BA8-44F1-8666-B4B349D90CE7}"/>
                  </a:ext>
                </a:extLst>
              </p:cNvPr>
              <p:cNvSpPr txBox="1"/>
              <p:nvPr/>
            </p:nvSpPr>
            <p:spPr>
              <a:xfrm>
                <a:off x="2997200" y="3561080"/>
                <a:ext cx="6207020" cy="9606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class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extends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…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EF2C29-1BA8-44F1-8666-B4B349D90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7200" y="3561080"/>
                <a:ext cx="6207020" cy="9606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B932A1D-BD15-40E2-9472-D4EA678B5D85}"/>
                  </a:ext>
                </a:extLst>
              </p:cNvPr>
              <p:cNvSpPr txBox="1"/>
              <p:nvPr/>
            </p:nvSpPr>
            <p:spPr>
              <a:xfrm>
                <a:off x="3586480" y="5135880"/>
                <a:ext cx="4227696" cy="9291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B932A1D-BD15-40E2-9472-D4EA678B5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480" y="5135880"/>
                <a:ext cx="4227696" cy="9291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1DFDF1-5EFF-4DE5-8931-92F896B12E4A}"/>
                  </a:ext>
                </a:extLst>
              </p:cNvPr>
              <p:cNvSpPr txBox="1"/>
              <p:nvPr/>
            </p:nvSpPr>
            <p:spPr>
              <a:xfrm>
                <a:off x="4785360" y="1925320"/>
                <a:ext cx="1952907" cy="971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1DFDF1-5EFF-4DE5-8931-92F896B12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360" y="1925320"/>
                <a:ext cx="1952907" cy="9716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69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Shape extends Object { … }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Square extends Shape { … 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/>
              <p:nvPr/>
            </p:nvSpPr>
            <p:spPr>
              <a:xfrm>
                <a:off x="4672346" y="4966474"/>
                <a:ext cx="4129400" cy="10486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346" y="4966474"/>
                <a:ext cx="4129400" cy="10486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3F58193-0963-4DC2-A8A4-1DD7BF02B5BE}"/>
                  </a:ext>
                </a:extLst>
              </p:cNvPr>
              <p:cNvSpPr txBox="1"/>
              <p:nvPr/>
            </p:nvSpPr>
            <p:spPr>
              <a:xfrm>
                <a:off x="6524892" y="1961158"/>
                <a:ext cx="4227696" cy="9291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3F58193-0963-4DC2-A8A4-1DD7BF02B5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892" y="1961158"/>
                <a:ext cx="4227696" cy="9291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287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Shape extends Object { … }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Square extends Shape { … 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/>
              <p:nvPr/>
            </p:nvSpPr>
            <p:spPr>
              <a:xfrm>
                <a:off x="3614110" y="5007570"/>
                <a:ext cx="6336991" cy="1019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?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?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110" y="5007570"/>
                <a:ext cx="6336991" cy="10195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C16AAD-A884-4B93-BBCD-C0F464E80EAA}"/>
                  </a:ext>
                </a:extLst>
              </p:cNvPr>
              <p:cNvSpPr txBox="1"/>
              <p:nvPr/>
            </p:nvSpPr>
            <p:spPr>
              <a:xfrm>
                <a:off x="6524892" y="1961158"/>
                <a:ext cx="4227696" cy="9291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C16AAD-A884-4B93-BBCD-C0F464E80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892" y="1961158"/>
                <a:ext cx="4227696" cy="9291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263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711DA0-2241-4918-A1CF-38FB731D9028}"/>
                  </a:ext>
                </a:extLst>
              </p:cNvPr>
              <p:cNvSpPr txBox="1"/>
              <p:nvPr/>
            </p:nvSpPr>
            <p:spPr>
              <a:xfrm>
                <a:off x="5828978" y="1927491"/>
                <a:ext cx="6207020" cy="9606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class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extends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…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4711DA0-2241-4918-A1CF-38FB731D9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978" y="1927491"/>
                <a:ext cx="6207020" cy="9606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Shape extends Object { … }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Square extends Shape { … 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8B53D1A-CE5B-C8A7-F910-1C99BA1DD049}"/>
                  </a:ext>
                </a:extLst>
              </p:cNvPr>
              <p:cNvSpPr txBox="1"/>
              <p:nvPr/>
            </p:nvSpPr>
            <p:spPr>
              <a:xfrm>
                <a:off x="3614110" y="5007570"/>
                <a:ext cx="6336991" cy="10195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?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?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8B53D1A-CE5B-C8A7-F910-1C99BA1DD0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110" y="5007570"/>
                <a:ext cx="6336991" cy="10195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49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Shape extends Object { … }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Square extends Shape { … 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Subtyping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/>
              <p:nvPr/>
            </p:nvSpPr>
            <p:spPr>
              <a:xfrm>
                <a:off x="2685368" y="4576060"/>
                <a:ext cx="8141268" cy="14462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Square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Square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&lt;: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Shape</m:t>
                              </m:r>
                            </m:den>
                          </m:f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   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 b="0" i="0" smtClean="0">
                                          <a:latin typeface="Consolas" panose="020B0609020204030204" pitchFamily="49" charset="0"/>
                                        </a:rPr>
                                        <m:t>Shape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</m:t>
                                  </m:r>
                                </m:e>
                              </m:d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Shape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&lt;: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Object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Square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Object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62B7750-AC62-4F40-8470-209218A25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368" y="4576060"/>
                <a:ext cx="8141268" cy="14462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38F68F-EE19-5F43-5567-2EB2A9D2FEE0}"/>
                  </a:ext>
                </a:extLst>
              </p:cNvPr>
              <p:cNvSpPr txBox="1"/>
              <p:nvPr/>
            </p:nvSpPr>
            <p:spPr>
              <a:xfrm>
                <a:off x="5828978" y="1927491"/>
                <a:ext cx="6207020" cy="9606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class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extends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…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38F68F-EE19-5F43-5567-2EB2A9D2F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8978" y="1927491"/>
                <a:ext cx="6207020" cy="9606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15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313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419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r>
              <a:rPr lang="en-US" dirty="0"/>
              <a:t>Types: int, any class name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E00E75F-46DE-4F59-9540-7D049E3E6E90}"/>
                  </a:ext>
                </a:extLst>
              </p:cNvPr>
              <p:cNvSpPr/>
              <p:nvPr/>
            </p:nvSpPr>
            <p:spPr>
              <a:xfrm>
                <a:off x="2272841" y="2365288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E00E75F-46DE-4F59-9540-7D049E3E6E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841" y="2365288"/>
                <a:ext cx="3112617" cy="1108060"/>
              </a:xfrm>
              <a:prstGeom prst="rect">
                <a:avLst/>
              </a:prstGeom>
              <a:blipFill>
                <a:blip r:embed="rId2"/>
                <a:stretch>
                  <a:fillRect r="-40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518F5C0-B132-4CD9-BDDE-68E68C016314}"/>
                  </a:ext>
                </a:extLst>
              </p:cNvPr>
              <p:cNvSpPr/>
              <p:nvPr/>
            </p:nvSpPr>
            <p:spPr>
              <a:xfrm>
                <a:off x="2514260" y="3751471"/>
                <a:ext cx="3112617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518F5C0-B132-4CD9-BDDE-68E68C0163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260" y="3751471"/>
                <a:ext cx="3112617" cy="11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0BB8F52-46CD-4250-B03B-7048569E8654}"/>
                  </a:ext>
                </a:extLst>
              </p:cNvPr>
              <p:cNvSpPr/>
              <p:nvPr/>
            </p:nvSpPr>
            <p:spPr>
              <a:xfrm>
                <a:off x="6537620" y="3751471"/>
                <a:ext cx="3112617" cy="11431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0BB8F52-46CD-4250-B03B-7048569E86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7620" y="3751471"/>
                <a:ext cx="3112617" cy="1143133"/>
              </a:xfrm>
              <a:prstGeom prst="rect">
                <a:avLst/>
              </a:prstGeom>
              <a:blipFill>
                <a:blip r:embed="rId4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AEAE0AF-84E5-40C8-8865-0B59B6662895}"/>
                  </a:ext>
                </a:extLst>
              </p:cNvPr>
              <p:cNvSpPr/>
              <p:nvPr/>
            </p:nvSpPr>
            <p:spPr>
              <a:xfrm>
                <a:off x="2768260" y="5255151"/>
                <a:ext cx="3112617" cy="1100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AEAE0AF-84E5-40C8-8865-0B59B66628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260" y="5255151"/>
                <a:ext cx="3112617" cy="1100686"/>
              </a:xfrm>
              <a:prstGeom prst="rect">
                <a:avLst/>
              </a:prstGeom>
              <a:blipFill>
                <a:blip r:embed="rId5"/>
                <a:stretch>
                  <a:fillRect r="-561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7DD3EA-2849-4508-AE52-9E2977B95293}"/>
                  </a:ext>
                </a:extLst>
              </p:cNvPr>
              <p:cNvSpPr txBox="1"/>
              <p:nvPr/>
            </p:nvSpPr>
            <p:spPr>
              <a:xfrm>
                <a:off x="7569200" y="2413000"/>
                <a:ext cx="3456074" cy="10034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&lt;: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7DD3EA-2849-4508-AE52-9E2977B95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9200" y="2413000"/>
                <a:ext cx="3456074" cy="10034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776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r>
              <a:rPr lang="en-US" dirty="0"/>
              <a:t>Types: int, any class name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Exercise: When is a field access </a:t>
            </a:r>
            <a:br>
              <a:rPr lang="en-US" dirty="0"/>
            </a:br>
            <a:r>
              <a:rPr lang="en-US" dirty="0"/>
              <a:t>type-correct?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/>
              <p:nvPr/>
            </p:nvSpPr>
            <p:spPr>
              <a:xfrm>
                <a:off x="2031333" y="2429263"/>
                <a:ext cx="3112617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1333" y="2429263"/>
                <a:ext cx="3112617" cy="11462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C1718DDF-330A-406F-BB6F-C7EACE982D50}"/>
              </a:ext>
            </a:extLst>
          </p:cNvPr>
          <p:cNvSpPr/>
          <p:nvPr/>
        </p:nvSpPr>
        <p:spPr>
          <a:xfrm>
            <a:off x="6499009" y="3406847"/>
            <a:ext cx="55860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…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 err="1">
                <a:latin typeface="Consolas" panose="020B0609020204030204" pitchFamily="49" charset="0"/>
              </a:rPr>
              <a:t>objA.x</a:t>
            </a:r>
            <a:r>
              <a:rPr lang="en-US" sz="3200" dirty="0">
                <a:latin typeface="Consolas" panose="020B0609020204030204" pitchFamily="49" charset="0"/>
              </a:rPr>
              <a:t> : int</a:t>
            </a:r>
          </a:p>
        </p:txBody>
      </p:sp>
    </p:spTree>
    <p:extLst>
      <p:ext uri="{BB962C8B-B14F-4D97-AF65-F5344CB8AC3E}">
        <p14:creationId xmlns:p14="http://schemas.microsoft.com/office/powerpoint/2010/main" val="2679658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4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object of a class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has a field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of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/>
              <p:nvPr/>
            </p:nvSpPr>
            <p:spPr>
              <a:xfrm>
                <a:off x="2031333" y="2429263"/>
                <a:ext cx="3112617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1333" y="2429263"/>
                <a:ext cx="3112617" cy="11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392B3CF4-BC05-EF83-75DA-75847E274DB6}"/>
              </a:ext>
            </a:extLst>
          </p:cNvPr>
          <p:cNvSpPr/>
          <p:nvPr/>
        </p:nvSpPr>
        <p:spPr>
          <a:xfrm>
            <a:off x="6499009" y="3406847"/>
            <a:ext cx="55860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…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 err="1">
                <a:latin typeface="Consolas" panose="020B0609020204030204" pitchFamily="49" charset="0"/>
              </a:rPr>
              <a:t>objA.x</a:t>
            </a:r>
            <a:r>
              <a:rPr lang="en-US" sz="3200" dirty="0">
                <a:latin typeface="Consolas" panose="020B0609020204030204" pitchFamily="49" charset="0"/>
              </a:rPr>
              <a:t> : int</a:t>
            </a:r>
          </a:p>
        </p:txBody>
      </p:sp>
    </p:spTree>
    <p:extLst>
      <p:ext uri="{BB962C8B-B14F-4D97-AF65-F5344CB8AC3E}">
        <p14:creationId xmlns:p14="http://schemas.microsoft.com/office/powerpoint/2010/main" val="1365510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4" y="1637031"/>
                <a:ext cx="10753725" cy="4775415"/>
              </a:xfrm>
            </p:spPr>
            <p:txBody>
              <a:bodyPr/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object of a class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has a field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of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1637031"/>
                <a:ext cx="10753725" cy="4775415"/>
              </a:xfrm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/>
              <p:nvPr/>
            </p:nvSpPr>
            <p:spPr>
              <a:xfrm>
                <a:off x="698777" y="2398441"/>
                <a:ext cx="3112617" cy="11343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=…,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B77E3-60A0-447F-887E-EA99459E4B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777" y="2398441"/>
                <a:ext cx="3112617" cy="1134349"/>
              </a:xfrm>
              <a:prstGeom prst="rect">
                <a:avLst/>
              </a:prstGeom>
              <a:blipFill>
                <a:blip r:embed="rId3"/>
                <a:stretch>
                  <a:fillRect r="-88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E0B7D5-89DD-EB10-8D63-068FFEC44B38}"/>
              </a:ext>
            </a:extLst>
          </p:cNvPr>
          <p:cNvCxnSpPr>
            <a:cxnSpLocks/>
          </p:cNvCxnSpPr>
          <p:nvPr/>
        </p:nvCxnSpPr>
        <p:spPr>
          <a:xfrm flipH="1">
            <a:off x="3736731" y="1987698"/>
            <a:ext cx="2980592" cy="509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432A2FB-3F4F-A88D-8C71-D757E23FBEC9}"/>
              </a:ext>
            </a:extLst>
          </p:cNvPr>
          <p:cNvSpPr txBox="1"/>
          <p:nvPr/>
        </p:nvSpPr>
        <p:spPr>
          <a:xfrm>
            <a:off x="6717323" y="1446335"/>
            <a:ext cx="54116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Lists all the fields of C, its superclass, its superclass’s superclass, and so on up to Object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F1BC81-81D9-35F1-352C-1F6ECF1F6E3E}"/>
              </a:ext>
            </a:extLst>
          </p:cNvPr>
          <p:cNvSpPr/>
          <p:nvPr/>
        </p:nvSpPr>
        <p:spPr>
          <a:xfrm>
            <a:off x="6499009" y="3406847"/>
            <a:ext cx="55860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…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 err="1">
                <a:latin typeface="Consolas" panose="020B0609020204030204" pitchFamily="49" charset="0"/>
              </a:rPr>
              <a:t>objA.x</a:t>
            </a:r>
            <a:r>
              <a:rPr lang="en-US" sz="3200" dirty="0">
                <a:latin typeface="Consolas" panose="020B0609020204030204" pitchFamily="49" charset="0"/>
              </a:rPr>
              <a:t> : int</a:t>
            </a:r>
          </a:p>
        </p:txBody>
      </p:sp>
    </p:spTree>
    <p:extLst>
      <p:ext uri="{BB962C8B-B14F-4D97-AF65-F5344CB8AC3E}">
        <p14:creationId xmlns:p14="http://schemas.microsoft.com/office/powerpoint/2010/main" val="157962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Fields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C206AFA-231C-45FD-857C-743A69529CD2}"/>
                  </a:ext>
                </a:extLst>
              </p:cNvPr>
              <p:cNvSpPr/>
              <p:nvPr/>
            </p:nvSpPr>
            <p:spPr>
              <a:xfrm>
                <a:off x="4007780" y="3080911"/>
                <a:ext cx="3112617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fields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Object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nil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C206AFA-231C-45FD-857C-743A69529C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780" y="3080911"/>
                <a:ext cx="3112617" cy="1146276"/>
              </a:xfrm>
              <a:prstGeom prst="rect">
                <a:avLst/>
              </a:prstGeom>
              <a:blipFill>
                <a:blip r:embed="rId2"/>
                <a:stretch>
                  <a:fillRect r="-23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213CE2-E52D-4483-924A-C57D556B6498}"/>
                  </a:ext>
                </a:extLst>
              </p:cNvPr>
              <p:cNvSpPr/>
              <p:nvPr/>
            </p:nvSpPr>
            <p:spPr>
              <a:xfrm>
                <a:off x="2233639" y="4732088"/>
                <a:ext cx="3112617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class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extends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;…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;…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fields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fields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d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8213CE2-E52D-4483-924A-C57D556B64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639" y="4732088"/>
                <a:ext cx="3112617" cy="1146276"/>
              </a:xfrm>
              <a:prstGeom prst="rect">
                <a:avLst/>
              </a:prstGeom>
              <a:blipFill>
                <a:blip r:embed="rId3"/>
                <a:stretch>
                  <a:fillRect r="-152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3F093CD-D9DE-4C82-97D4-5E8D67D045A7}"/>
                  </a:ext>
                </a:extLst>
              </p:cNvPr>
              <p:cNvSpPr/>
              <p:nvPr/>
            </p:nvSpPr>
            <p:spPr>
              <a:xfrm>
                <a:off x="2788580" y="1800751"/>
                <a:ext cx="3112617" cy="11343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fields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=…,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3F093CD-D9DE-4C82-97D4-5E8D67D045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8580" y="1800751"/>
                <a:ext cx="3112617" cy="1134349"/>
              </a:xfrm>
              <a:prstGeom prst="rect">
                <a:avLst/>
              </a:prstGeom>
              <a:blipFill>
                <a:blip r:embed="rId4"/>
                <a:stretch>
                  <a:fillRect r="-80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592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E299DA-30C0-4222-BD47-972AEB419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r>
              <a:rPr lang="en-US" dirty="0"/>
              <a:t>Types: int, any class name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718DDF-330A-406F-BB6F-C7EACE982D50}"/>
              </a:ext>
            </a:extLst>
          </p:cNvPr>
          <p:cNvSpPr/>
          <p:nvPr/>
        </p:nvSpPr>
        <p:spPr>
          <a:xfrm>
            <a:off x="6783729" y="3573804"/>
            <a:ext cx="52618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>
                <a:latin typeface="Consolas" panose="020B0609020204030204" pitchFamily="49" charset="0"/>
              </a:rPr>
              <a:t>new A(5) :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/>
              <p:nvPr/>
            </p:nvSpPr>
            <p:spPr>
              <a:xfrm>
                <a:off x="1681140" y="2430671"/>
                <a:ext cx="3112617" cy="11431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140" y="2430671"/>
                <a:ext cx="3112617" cy="1143133"/>
              </a:xfrm>
              <a:prstGeom prst="rect">
                <a:avLst/>
              </a:prstGeom>
              <a:blipFill>
                <a:blip r:embed="rId2"/>
                <a:stretch>
                  <a:fillRect r="-29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0577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5" y="1637031"/>
                <a:ext cx="6019166" cy="511572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the right types</a:t>
                </a:r>
              </a:p>
              <a:p>
                <a:r>
                  <a:rPr lang="en-US" dirty="0"/>
                  <a:t>Assuming default constructor takes initial values for each field in order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5" y="1637031"/>
                <a:ext cx="6019166" cy="5115720"/>
              </a:xfrm>
              <a:blipFill>
                <a:blip r:embed="rId2"/>
                <a:stretch>
                  <a:fillRect l="-2330" t="-2861" r="-3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/>
              <p:nvPr/>
            </p:nvSpPr>
            <p:spPr>
              <a:xfrm>
                <a:off x="1681140" y="2430671"/>
                <a:ext cx="3112617" cy="11431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140" y="2430671"/>
                <a:ext cx="3112617" cy="1143133"/>
              </a:xfrm>
              <a:prstGeom prst="rect">
                <a:avLst/>
              </a:prstGeom>
              <a:blipFill>
                <a:blip r:embed="rId3"/>
                <a:stretch>
                  <a:fillRect r="-3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14F887E0-3D20-4D1C-5A84-9454F26A1FD9}"/>
              </a:ext>
            </a:extLst>
          </p:cNvPr>
          <p:cNvSpPr/>
          <p:nvPr/>
        </p:nvSpPr>
        <p:spPr>
          <a:xfrm>
            <a:off x="6783729" y="3573804"/>
            <a:ext cx="52618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>
                <a:latin typeface="Consolas" panose="020B0609020204030204" pitchFamily="49" charset="0"/>
              </a:rPr>
              <a:t>new A(5) : ?</a:t>
            </a:r>
          </a:p>
        </p:txBody>
      </p:sp>
    </p:spTree>
    <p:extLst>
      <p:ext uri="{BB962C8B-B14F-4D97-AF65-F5344CB8AC3E}">
        <p14:creationId xmlns:p14="http://schemas.microsoft.com/office/powerpoint/2010/main" val="31027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5" y="1637031"/>
                <a:ext cx="6009006" cy="4775415"/>
              </a:xfrm>
            </p:spPr>
            <p:txBody>
              <a:bodyPr/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the right types (the types of the fields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in order)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5" y="1637031"/>
                <a:ext cx="6009006" cy="4775415"/>
              </a:xfrm>
              <a:blipFill>
                <a:blip r:embed="rId2"/>
                <a:stretch>
                  <a:fillRect l="-2333" t="-3065" r="-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/>
              <p:nvPr/>
            </p:nvSpPr>
            <p:spPr>
              <a:xfrm>
                <a:off x="878500" y="2390031"/>
                <a:ext cx="3112617" cy="11431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fields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new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CF5BAF2-0A4F-4FA0-B638-EF041309E2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500" y="2390031"/>
                <a:ext cx="3112617" cy="1143133"/>
              </a:xfrm>
              <a:prstGeom prst="rect">
                <a:avLst/>
              </a:prstGeom>
              <a:blipFill>
                <a:blip r:embed="rId3"/>
                <a:stretch>
                  <a:fillRect r="-218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19ACD048-B037-5831-5C89-AEBC67368975}"/>
              </a:ext>
            </a:extLst>
          </p:cNvPr>
          <p:cNvSpPr/>
          <p:nvPr/>
        </p:nvSpPr>
        <p:spPr>
          <a:xfrm>
            <a:off x="6783729" y="3573804"/>
            <a:ext cx="52618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  <a:p>
            <a:r>
              <a:rPr lang="en-US" sz="3200" dirty="0">
                <a:latin typeface="Consolas" panose="020B0609020204030204" pitchFamily="49" charset="0"/>
              </a:rPr>
              <a:t>new A(5) : ?</a:t>
            </a:r>
          </a:p>
        </p:txBody>
      </p:sp>
    </p:spTree>
    <p:extLst>
      <p:ext uri="{BB962C8B-B14F-4D97-AF65-F5344CB8AC3E}">
        <p14:creationId xmlns:p14="http://schemas.microsoft.com/office/powerpoint/2010/main" val="255938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4" y="1637031"/>
                <a:ext cx="6202045" cy="477541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object of a class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has a method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r>
                  <a:rPr lang="en-US" dirty="0" err="1"/>
                  <a:t>args</a:t>
                </a:r>
                <a:r>
                  <a:rPr lang="en-US" dirty="0"/>
                  <a:t> and return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are well typed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1637031"/>
                <a:ext cx="6202045" cy="4775415"/>
              </a:xfrm>
              <a:blipFill>
                <a:blip r:embed="rId2"/>
                <a:stretch>
                  <a:fillRect l="-2262" t="-3065" r="-22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EEEE611-C2FB-4626-BCE3-C90612EFEDD3}"/>
                  </a:ext>
                </a:extLst>
              </p:cNvPr>
              <p:cNvSpPr/>
              <p:nvPr/>
            </p:nvSpPr>
            <p:spPr>
              <a:xfrm>
                <a:off x="1254420" y="2420511"/>
                <a:ext cx="3112617" cy="1103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EEEE611-C2FB-4626-BCE3-C90612EFED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420" y="2420511"/>
                <a:ext cx="3112617" cy="1103828"/>
              </a:xfrm>
              <a:prstGeom prst="rect">
                <a:avLst/>
              </a:prstGeom>
              <a:blipFill>
                <a:blip r:embed="rId3"/>
                <a:stretch>
                  <a:fillRect r="-4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6F313D25-9DC9-54C4-7D22-E25DAFBE94B3}"/>
              </a:ext>
            </a:extLst>
          </p:cNvPr>
          <p:cNvSpPr/>
          <p:nvPr/>
        </p:nvSpPr>
        <p:spPr>
          <a:xfrm>
            <a:off x="7140582" y="3798287"/>
            <a:ext cx="52618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int </a:t>
            </a:r>
            <a:r>
              <a:rPr lang="en-US" sz="2800" dirty="0" err="1">
                <a:latin typeface="Consolas" panose="020B0609020204030204" pitchFamily="49" charset="0"/>
              </a:rPr>
              <a:t>getx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	return </a:t>
            </a:r>
            <a:r>
              <a:rPr lang="en-US" sz="2800" dirty="0" err="1">
                <a:latin typeface="Consolas" panose="020B0609020204030204" pitchFamily="49" charset="0"/>
              </a:rPr>
              <a:t>this.x</a:t>
            </a:r>
            <a:r>
              <a:rPr lang="en-US" sz="2800" dirty="0">
                <a:latin typeface="Consolas" panose="020B0609020204030204" pitchFamily="49" charset="0"/>
              </a:rPr>
              <a:t>;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y = </a:t>
            </a:r>
            <a:r>
              <a:rPr lang="en-US" sz="2800" dirty="0" err="1">
                <a:latin typeface="Consolas" panose="020B0609020204030204" pitchFamily="49" charset="0"/>
              </a:rPr>
              <a:t>objA.getx</a:t>
            </a:r>
            <a:r>
              <a:rPr lang="en-US" sz="2800" dirty="0">
                <a:latin typeface="Consolas" panose="020B06090202040302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0408490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1955-DC72-4AD5-9442-E3876711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0F210-1623-4030-A7FB-90A847F5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274" y="1637031"/>
                <a:ext cx="6263005" cy="477541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Types: int, any class name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object of a class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has a method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r>
                  <a:rPr lang="en-US" dirty="0" err="1"/>
                  <a:t>args</a:t>
                </a:r>
                <a:r>
                  <a:rPr lang="en-US" dirty="0"/>
                  <a:t> and return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are well typed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E299DA-30C0-4222-BD47-972AEB419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1637031"/>
                <a:ext cx="6263005" cy="4775415"/>
              </a:xfrm>
              <a:blipFill>
                <a:blip r:embed="rId2"/>
                <a:stretch>
                  <a:fillRect l="-2240" t="-3065" r="-12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EEEE611-C2FB-4626-BCE3-C90612EFEDD3}"/>
                  </a:ext>
                </a:extLst>
              </p:cNvPr>
              <p:cNvSpPr/>
              <p:nvPr/>
            </p:nvSpPr>
            <p:spPr>
              <a:xfrm>
                <a:off x="726100" y="2176671"/>
                <a:ext cx="3112617" cy="17027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methods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EEEE611-C2FB-4626-BCE3-C90612EFED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100" y="2176671"/>
                <a:ext cx="3112617" cy="1702710"/>
              </a:xfrm>
              <a:prstGeom prst="rect">
                <a:avLst/>
              </a:prstGeom>
              <a:blipFill>
                <a:blip r:embed="rId3"/>
                <a:stretch>
                  <a:fillRect r="-19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D5F9309F-A5CE-319C-1769-B622FE8A6D7A}"/>
              </a:ext>
            </a:extLst>
          </p:cNvPr>
          <p:cNvSpPr/>
          <p:nvPr/>
        </p:nvSpPr>
        <p:spPr>
          <a:xfrm>
            <a:off x="7140582" y="3798287"/>
            <a:ext cx="52618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  int </a:t>
            </a:r>
            <a:r>
              <a:rPr lang="en-US" sz="2800" dirty="0" err="1">
                <a:latin typeface="Consolas" panose="020B0609020204030204" pitchFamily="49" charset="0"/>
              </a:rPr>
              <a:t>getx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	return </a:t>
            </a:r>
            <a:r>
              <a:rPr lang="en-US" sz="2800" dirty="0" err="1">
                <a:latin typeface="Consolas" panose="020B0609020204030204" pitchFamily="49" charset="0"/>
              </a:rPr>
              <a:t>this.x</a:t>
            </a:r>
            <a:r>
              <a:rPr lang="en-US" sz="2800" dirty="0">
                <a:latin typeface="Consolas" panose="020B0609020204030204" pitchFamily="49" charset="0"/>
              </a:rPr>
              <a:t>; }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  <a:p>
            <a:r>
              <a:rPr lang="en-US" sz="2800" dirty="0">
                <a:latin typeface="Consolas" panose="020B0609020204030204" pitchFamily="49" charset="0"/>
              </a:rPr>
              <a:t>y = </a:t>
            </a:r>
            <a:r>
              <a:rPr lang="en-US" sz="2800" dirty="0" err="1">
                <a:latin typeface="Consolas" panose="020B0609020204030204" pitchFamily="49" charset="0"/>
              </a:rPr>
              <a:t>objA.getx</a:t>
            </a:r>
            <a:r>
              <a:rPr lang="en-US" sz="2800" dirty="0">
                <a:latin typeface="Consolas" panose="020B06090202040302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4544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Imperative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Arithmetic and </a:t>
            </a:r>
            <a:r>
              <a:rPr lang="en-US" dirty="0" err="1"/>
              <a:t>boolean</a:t>
            </a:r>
            <a:r>
              <a:rPr lang="en-US" dirty="0"/>
              <a:t> expressions</a:t>
            </a:r>
          </a:p>
          <a:p>
            <a:r>
              <a:rPr lang="en-US" dirty="0"/>
              <a:t>Variables and assignment</a:t>
            </a:r>
          </a:p>
          <a:p>
            <a:r>
              <a:rPr lang="en-US" dirty="0"/>
              <a:t>Control flow (conditionals, loops)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 and calls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958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5934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86A4AB0A-CD1F-4309-A3E1-0FFFB185AF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6274" y="1637031"/>
                <a:ext cx="10871879" cy="4775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5425" indent="-225425" algn="l" defTabSz="914400" rtl="0" eaLnBrk="1" latinLnBrk="0" hangingPunct="1"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4508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Calibri Light" panose="020F0302020204030204" pitchFamily="34" charset="0"/>
                  <a:buChar char="―"/>
                  <a:defRPr sz="2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206500" indent="-290513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Calibri Light" panose="020F0302020204030204" pitchFamily="34" charset="0"/>
                  <a:buChar char="»"/>
                  <a:defRPr sz="2400" i="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285750" indent="-2857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85750" indent="-2857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2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4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6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8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In a Java-like language, all the code is in class declarations</a:t>
                </a:r>
              </a:p>
              <a:p>
                <a:pPr marL="0" indent="0">
                  <a:buNone/>
                </a:pPr>
                <a:endParaRPr lang="en-US" b="1" i="1" dirty="0"/>
              </a:p>
              <a:p>
                <a:pPr marL="0" indent="0">
                  <a:buNone/>
                </a:pPr>
                <a:r>
                  <a:rPr lang="en-US" b="1" i="1" dirty="0"/>
                  <a:t>CL</a:t>
                </a:r>
                <a:r>
                  <a:rPr lang="en-US" dirty="0"/>
                  <a:t> ::= </a:t>
                </a:r>
                <a:r>
                  <a:rPr lang="en-US" dirty="0">
                    <a:latin typeface="Consolas" panose="020B0609020204030204" pitchFamily="49" charset="0"/>
                  </a:rPr>
                  <a:t>class</a:t>
                </a:r>
                <a:r>
                  <a:rPr lang="en-US" dirty="0"/>
                  <a:t> &lt;id&gt; </a:t>
                </a:r>
                <a:r>
                  <a:rPr lang="en-US" dirty="0">
                    <a:latin typeface="Consolas" panose="020B0609020204030204" pitchFamily="49" charset="0"/>
                  </a:rPr>
                  <a:t>extends</a:t>
                </a:r>
                <a:r>
                  <a:rPr lang="en-US" dirty="0"/>
                  <a:t> &lt;id&gt; </a:t>
                </a:r>
                <a:r>
                  <a:rPr lang="en-US" dirty="0">
                    <a:latin typeface="Consolas" panose="020B0609020204030204" pitchFamily="49" charset="0"/>
                  </a:rPr>
                  <a:t>{</a:t>
                </a:r>
                <a:r>
                  <a:rPr lang="en-US" dirty="0"/>
                  <a:t> </a:t>
                </a:r>
                <a:r>
                  <a:rPr lang="en-US" b="1" i="1" dirty="0"/>
                  <a:t>T</a:t>
                </a:r>
                <a:r>
                  <a:rPr lang="en-US" dirty="0"/>
                  <a:t> &lt;id&gt;</a:t>
                </a:r>
                <a:r>
                  <a:rPr lang="en-US" dirty="0">
                    <a:latin typeface="Consolas" panose="020B0609020204030204" pitchFamily="49" charset="0"/>
                  </a:rPr>
                  <a:t>;</a:t>
                </a:r>
                <a:r>
                  <a:rPr lang="en-US" dirty="0"/>
                  <a:t> …</a:t>
                </a:r>
                <a:r>
                  <a:rPr lang="en-US" dirty="0">
                    <a:latin typeface="Consolas" panose="020B0609020204030204" pitchFamily="49" charset="0"/>
                  </a:rPr>
                  <a:t>;</a:t>
                </a:r>
                <a:r>
                  <a:rPr lang="en-US" dirty="0"/>
                  <a:t> </a:t>
                </a:r>
                <a:r>
                  <a:rPr lang="en-US" b="1" i="1" dirty="0"/>
                  <a:t>T</a:t>
                </a:r>
                <a:r>
                  <a:rPr lang="en-US" dirty="0"/>
                  <a:t> &lt;id&gt;</a:t>
                </a:r>
                <a:r>
                  <a:rPr lang="en-US" dirty="0">
                    <a:latin typeface="Consolas" panose="020B0609020204030204" pitchFamily="49" charset="0"/>
                  </a:rPr>
                  <a:t>;</a:t>
                </a:r>
                <a:r>
                  <a:rPr lang="en-US" dirty="0"/>
                  <a:t> </a:t>
                </a:r>
                <a:r>
                  <a:rPr lang="en-US" b="1" i="1" dirty="0"/>
                  <a:t>M</a:t>
                </a:r>
                <a:r>
                  <a:rPr lang="en-US" dirty="0"/>
                  <a:t> … </a:t>
                </a:r>
                <a:r>
                  <a:rPr lang="en-US" b="1" i="1" dirty="0"/>
                  <a:t>M</a:t>
                </a:r>
                <a:r>
                  <a:rPr lang="en-US" dirty="0"/>
                  <a:t> </a:t>
                </a:r>
                <a:r>
                  <a:rPr lang="en-US" dirty="0">
                    <a:latin typeface="Consolas" panose="020B0609020204030204" pitchFamily="49" charset="0"/>
                  </a:rPr>
                  <a:t>}</a:t>
                </a:r>
              </a:p>
              <a:p>
                <a:endParaRPr lang="en-US" dirty="0"/>
              </a:p>
              <a:p>
                <a:r>
                  <a:rPr lang="en-US" dirty="0"/>
                  <a:t>We need to store all the class declarations in the context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and then check that each method is type-correct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86A4AB0A-CD1F-4309-A3E1-0FFFB185AF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74" y="1637031"/>
                <a:ext cx="10871879" cy="4775415"/>
              </a:xfrm>
              <a:prstGeom prst="rect">
                <a:avLst/>
              </a:prstGeom>
              <a:blipFill>
                <a:blip r:embed="rId2"/>
                <a:stretch>
                  <a:fillRect l="-1458" t="-3065" r="-1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3041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E9FC60-F814-4F12-8A48-D4C8E429051D}"/>
              </a:ext>
            </a:extLst>
          </p:cNvPr>
          <p:cNvSpPr txBox="1"/>
          <p:nvPr/>
        </p:nvSpPr>
        <p:spPr>
          <a:xfrm>
            <a:off x="521412" y="1321105"/>
            <a:ext cx="609771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</a:t>
            </a:r>
            <a:r>
              <a:rPr lang="en-US" sz="2600" dirty="0" err="1">
                <a:latin typeface="Consolas" panose="020B0609020204030204" pitchFamily="49" charset="0"/>
              </a:rPr>
              <a:t>addx</a:t>
            </a:r>
            <a:r>
              <a:rPr lang="en-US" sz="2600" dirty="0">
                <a:latin typeface="Consolas" panose="020B0609020204030204" pitchFamily="49" charset="0"/>
              </a:rPr>
              <a:t>(int y){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  return </a:t>
            </a:r>
            <a:r>
              <a:rPr lang="en-US" sz="2600" dirty="0" err="1">
                <a:latin typeface="Consolas" panose="020B0609020204030204" pitchFamily="49" charset="0"/>
              </a:rPr>
              <a:t>this.x</a:t>
            </a:r>
            <a:r>
              <a:rPr lang="en-US" sz="2600" dirty="0">
                <a:latin typeface="Consolas" panose="020B0609020204030204" pitchFamily="49" charset="0"/>
              </a:rPr>
              <a:t> + y;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354E00-3B52-4931-8AC4-D65D92DCA749}"/>
                  </a:ext>
                </a:extLst>
              </p:cNvPr>
              <p:cNvSpPr/>
              <p:nvPr/>
            </p:nvSpPr>
            <p:spPr>
              <a:xfrm>
                <a:off x="5264574" y="2044556"/>
                <a:ext cx="3188840" cy="1100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354E00-3B52-4931-8AC4-D65D92DCA7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574" y="2044556"/>
                <a:ext cx="3188840" cy="1100686"/>
              </a:xfrm>
              <a:prstGeom prst="rect">
                <a:avLst/>
              </a:prstGeom>
              <a:blipFill>
                <a:blip r:embed="rId2"/>
                <a:stretch>
                  <a:fillRect r="-787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757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method declaration is typed like a function declaration: add the parameters to the context, then </a:t>
            </a:r>
            <a:r>
              <a:rPr lang="en-US" dirty="0" err="1"/>
              <a:t>typecheck</a:t>
            </a:r>
            <a:r>
              <a:rPr lang="en-US" dirty="0"/>
              <a:t> the body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057C79-4AE1-45AB-B5F0-FD68BEA89FC1}"/>
                  </a:ext>
                </a:extLst>
              </p:cNvPr>
              <p:cNvSpPr/>
              <p:nvPr/>
            </p:nvSpPr>
            <p:spPr>
              <a:xfrm>
                <a:off x="5233798" y="2012404"/>
                <a:ext cx="3147744" cy="1152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057C79-4AE1-45AB-B5F0-FD68BEA89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798" y="2012404"/>
                <a:ext cx="3147744" cy="1152036"/>
              </a:xfrm>
              <a:prstGeom prst="rect">
                <a:avLst/>
              </a:prstGeom>
              <a:blipFill>
                <a:blip r:embed="rId2"/>
                <a:stretch>
                  <a:fillRect r="-81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6489F9E-A984-4BD5-871A-8C2FCAA660B1}"/>
              </a:ext>
            </a:extLst>
          </p:cNvPr>
          <p:cNvSpPr txBox="1"/>
          <p:nvPr/>
        </p:nvSpPr>
        <p:spPr>
          <a:xfrm>
            <a:off x="521412" y="1321105"/>
            <a:ext cx="609771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</a:t>
            </a:r>
            <a:r>
              <a:rPr lang="en-US" sz="2600" dirty="0" err="1">
                <a:latin typeface="Consolas" panose="020B0609020204030204" pitchFamily="49" charset="0"/>
              </a:rPr>
              <a:t>addx</a:t>
            </a:r>
            <a:r>
              <a:rPr lang="en-US" sz="2600" dirty="0">
                <a:latin typeface="Consolas" panose="020B0609020204030204" pitchFamily="49" charset="0"/>
              </a:rPr>
              <a:t>(int y){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  return </a:t>
            </a:r>
            <a:r>
              <a:rPr lang="en-US" sz="2600" dirty="0" err="1">
                <a:latin typeface="Consolas" panose="020B0609020204030204" pitchFamily="49" charset="0"/>
              </a:rPr>
              <a:t>this.x</a:t>
            </a:r>
            <a:r>
              <a:rPr lang="en-US" sz="2600" dirty="0">
                <a:latin typeface="Consolas" panose="020B0609020204030204" pitchFamily="49" charset="0"/>
              </a:rPr>
              <a:t> + y;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83651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method declaration is typed like a function declaration: add the parameters to the context, then </a:t>
            </a:r>
            <a:r>
              <a:rPr lang="en-US" dirty="0" err="1"/>
              <a:t>typecheck</a:t>
            </a:r>
            <a:r>
              <a:rPr lang="en-US" dirty="0"/>
              <a:t> the body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489F9E-A984-4BD5-871A-8C2FCAA660B1}"/>
              </a:ext>
            </a:extLst>
          </p:cNvPr>
          <p:cNvSpPr txBox="1"/>
          <p:nvPr/>
        </p:nvSpPr>
        <p:spPr>
          <a:xfrm>
            <a:off x="521412" y="1321105"/>
            <a:ext cx="609771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</a:t>
            </a:r>
            <a:r>
              <a:rPr lang="en-US" sz="2600" dirty="0" err="1">
                <a:latin typeface="Consolas" panose="020B0609020204030204" pitchFamily="49" charset="0"/>
              </a:rPr>
              <a:t>addx</a:t>
            </a:r>
            <a:r>
              <a:rPr lang="en-US" sz="2600" dirty="0">
                <a:latin typeface="Consolas" panose="020B0609020204030204" pitchFamily="49" charset="0"/>
              </a:rPr>
              <a:t>(int y){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  return </a:t>
            </a:r>
            <a:r>
              <a:rPr lang="en-US" sz="2600" dirty="0" err="1"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sz="2600" dirty="0" err="1">
                <a:latin typeface="Consolas" panose="020B0609020204030204" pitchFamily="49" charset="0"/>
              </a:rPr>
              <a:t>.x</a:t>
            </a:r>
            <a:r>
              <a:rPr lang="en-US" sz="2600" dirty="0">
                <a:latin typeface="Consolas" panose="020B0609020204030204" pitchFamily="49" charset="0"/>
              </a:rPr>
              <a:t> + y;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B75A0B5-E40C-6BB4-C4BD-44D009475326}"/>
                  </a:ext>
                </a:extLst>
              </p:cNvPr>
              <p:cNvSpPr/>
              <p:nvPr/>
            </p:nvSpPr>
            <p:spPr>
              <a:xfrm>
                <a:off x="5233798" y="2012404"/>
                <a:ext cx="3147744" cy="1152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B75A0B5-E40C-6BB4-C4BD-44D0094753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798" y="2012404"/>
                <a:ext cx="3147744" cy="1152036"/>
              </a:xfrm>
              <a:prstGeom prst="rect">
                <a:avLst/>
              </a:prstGeom>
              <a:blipFill>
                <a:blip r:embed="rId2"/>
                <a:stretch>
                  <a:fillRect r="-81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67863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method declaration is typed like a function declaration: add the parameters to the context, then </a:t>
            </a:r>
            <a:r>
              <a:rPr lang="en-US" dirty="0" err="1"/>
              <a:t>typecheck</a:t>
            </a:r>
            <a:r>
              <a:rPr lang="en-US" dirty="0"/>
              <a:t> the body</a:t>
            </a:r>
          </a:p>
          <a:p>
            <a:r>
              <a:rPr lang="en-US" strike="sngStrike" dirty="0"/>
              <a:t>Exercise: What is the type of “this”?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489F9E-A984-4BD5-871A-8C2FCAA660B1}"/>
              </a:ext>
            </a:extLst>
          </p:cNvPr>
          <p:cNvSpPr txBox="1"/>
          <p:nvPr/>
        </p:nvSpPr>
        <p:spPr>
          <a:xfrm>
            <a:off x="521412" y="1321105"/>
            <a:ext cx="609771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</a:t>
            </a:r>
            <a:r>
              <a:rPr lang="en-US" sz="2600" dirty="0" err="1">
                <a:latin typeface="Consolas" panose="020B0609020204030204" pitchFamily="49" charset="0"/>
              </a:rPr>
              <a:t>addx</a:t>
            </a:r>
            <a:r>
              <a:rPr lang="en-US" sz="2600" dirty="0">
                <a:latin typeface="Consolas" panose="020B0609020204030204" pitchFamily="49" charset="0"/>
              </a:rPr>
              <a:t>(int y){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  return </a:t>
            </a:r>
            <a:r>
              <a:rPr lang="en-US" sz="2600" dirty="0" err="1"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sz="2600" dirty="0" err="1">
                <a:latin typeface="Consolas" panose="020B0609020204030204" pitchFamily="49" charset="0"/>
              </a:rPr>
              <a:t>.x</a:t>
            </a:r>
            <a:r>
              <a:rPr lang="en-US" sz="2600" dirty="0">
                <a:latin typeface="Consolas" panose="020B0609020204030204" pitchFamily="49" charset="0"/>
              </a:rPr>
              <a:t> + y;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750140-3C36-4B11-A605-F54FF852DD23}"/>
                  </a:ext>
                </a:extLst>
              </p:cNvPr>
              <p:cNvSpPr/>
              <p:nvPr/>
            </p:nvSpPr>
            <p:spPr>
              <a:xfrm>
                <a:off x="4640314" y="2012404"/>
                <a:ext cx="3147744" cy="1152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this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 ?,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750140-3C36-4B11-A605-F54FF852DD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314" y="2012404"/>
                <a:ext cx="3147744" cy="1152036"/>
              </a:xfrm>
              <a:prstGeom prst="rect">
                <a:avLst/>
              </a:prstGeom>
              <a:blipFill>
                <a:blip r:embed="rId2"/>
                <a:stretch>
                  <a:fillRect r="-133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03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method declaration is typed like a function declaration</a:t>
            </a:r>
          </a:p>
          <a:p>
            <a:r>
              <a:rPr lang="en-US" dirty="0"/>
              <a:t>Except that it is called on an object</a:t>
            </a:r>
          </a:p>
          <a:p>
            <a:r>
              <a:rPr lang="en-US" dirty="0"/>
              <a:t>And it might be overriding a superclass’s method – some languages have additional restrictions in this case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5BF67-E798-4A45-BA41-8F1E3AC32A82}"/>
              </a:ext>
            </a:extLst>
          </p:cNvPr>
          <p:cNvSpPr txBox="1"/>
          <p:nvPr/>
        </p:nvSpPr>
        <p:spPr>
          <a:xfrm>
            <a:off x="521412" y="1321105"/>
            <a:ext cx="6097712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class A extends Object 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x;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int </a:t>
            </a:r>
            <a:r>
              <a:rPr lang="en-US" sz="2600" dirty="0" err="1">
                <a:latin typeface="Consolas" panose="020B0609020204030204" pitchFamily="49" charset="0"/>
              </a:rPr>
              <a:t>addx</a:t>
            </a:r>
            <a:r>
              <a:rPr lang="en-US" sz="2600" dirty="0">
                <a:latin typeface="Consolas" panose="020B0609020204030204" pitchFamily="49" charset="0"/>
              </a:rPr>
              <a:t>(int y){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  return </a:t>
            </a:r>
            <a:r>
              <a:rPr lang="en-US" sz="2600" dirty="0" err="1">
                <a:highlight>
                  <a:srgbClr val="FFFF00"/>
                </a:highlight>
                <a:latin typeface="Consolas" panose="020B0609020204030204" pitchFamily="49" charset="0"/>
              </a:rPr>
              <a:t>this</a:t>
            </a:r>
            <a:r>
              <a:rPr lang="en-US" sz="2600" dirty="0" err="1">
                <a:latin typeface="Consolas" panose="020B0609020204030204" pitchFamily="49" charset="0"/>
              </a:rPr>
              <a:t>.x</a:t>
            </a:r>
            <a:r>
              <a:rPr lang="en-US" sz="2600" dirty="0">
                <a:latin typeface="Consolas" panose="020B0609020204030204" pitchFamily="49" charset="0"/>
              </a:rPr>
              <a:t> + y;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  }</a:t>
            </a:r>
          </a:p>
          <a:p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8C0D46-CD41-46F8-94F9-3C293BFB41D2}"/>
                  </a:ext>
                </a:extLst>
              </p:cNvPr>
              <p:cNvSpPr/>
              <p:nvPr/>
            </p:nvSpPr>
            <p:spPr>
              <a:xfrm>
                <a:off x="4631520" y="2012404"/>
                <a:ext cx="3147744" cy="11520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this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8C0D46-CD41-46F8-94F9-3C293BFB41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520" y="2012404"/>
                <a:ext cx="3147744" cy="1152036"/>
              </a:xfrm>
              <a:prstGeom prst="rect">
                <a:avLst/>
              </a:prstGeom>
              <a:blipFill>
                <a:blip r:embed="rId3"/>
                <a:stretch>
                  <a:fillRect r="-134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186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5315" y="1639915"/>
            <a:ext cx="5686015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11B554-C78F-4E9B-AAFF-42FA99A2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5533" y="1626757"/>
            <a:ext cx="561713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y;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 + </a:t>
            </a:r>
            <a:br>
              <a:rPr lang="en-US" sz="3200" dirty="0">
                <a:latin typeface="Consolas" panose="020B0609020204030204" pitchFamily="49" charset="0"/>
              </a:rPr>
            </a:br>
            <a:r>
              <a:rPr lang="en-US" sz="3200" dirty="0">
                <a:latin typeface="Consolas" panose="020B0609020204030204" pitchFamily="49" charset="0"/>
              </a:rPr>
              <a:t>  	       </a:t>
            </a:r>
            <a:r>
              <a:rPr lang="en-US" sz="3200" dirty="0" err="1">
                <a:latin typeface="Consolas" panose="020B0609020204030204" pitchFamily="49" charset="0"/>
              </a:rPr>
              <a:t>this.y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Overriding</a:t>
            </a:r>
          </a:p>
        </p:txBody>
      </p:sp>
    </p:spTree>
    <p:extLst>
      <p:ext uri="{BB962C8B-B14F-4D97-AF65-F5344CB8AC3E}">
        <p14:creationId xmlns:p14="http://schemas.microsoft.com/office/powerpoint/2010/main" val="23910091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5315" y="1639915"/>
            <a:ext cx="5686015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11B554-C78F-4E9B-AAFF-42FA99A2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5533" y="1626757"/>
            <a:ext cx="561713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y;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</a:t>
            </a:r>
            <a:r>
              <a:rPr lang="en-US" sz="3200" dirty="0">
                <a:highlight>
                  <a:srgbClr val="FF0000"/>
                </a:highlight>
                <a:latin typeface="Consolas" panose="020B0609020204030204" pitchFamily="49" charset="0"/>
              </a:rPr>
              <a:t>int x</a:t>
            </a:r>
            <a:r>
              <a:rPr lang="en-US" sz="3200" dirty="0">
                <a:latin typeface="Consolas" panose="020B0609020204030204" pitchFamily="49" charset="0"/>
              </a:rPr>
              <a:t>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 + </a:t>
            </a:r>
            <a:br>
              <a:rPr lang="en-US" sz="3200" dirty="0">
                <a:latin typeface="Consolas" panose="020B0609020204030204" pitchFamily="49" charset="0"/>
              </a:rPr>
            </a:br>
            <a:r>
              <a:rPr lang="en-US" sz="3200" dirty="0">
                <a:latin typeface="Consolas" panose="020B0609020204030204" pitchFamily="49" charset="0"/>
              </a:rPr>
              <a:t>  	       </a:t>
            </a:r>
            <a:r>
              <a:rPr lang="en-US" sz="3200" dirty="0" err="1">
                <a:latin typeface="Consolas" panose="020B0609020204030204" pitchFamily="49" charset="0"/>
              </a:rPr>
              <a:t>this.y</a:t>
            </a:r>
            <a:r>
              <a:rPr lang="en-US" sz="3200" dirty="0">
                <a:latin typeface="Consolas" panose="020B0609020204030204" pitchFamily="49" charset="0"/>
              </a:rPr>
              <a:t> + z;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Overriding</a:t>
            </a:r>
          </a:p>
        </p:txBody>
      </p:sp>
    </p:spTree>
    <p:extLst>
      <p:ext uri="{BB962C8B-B14F-4D97-AF65-F5344CB8AC3E}">
        <p14:creationId xmlns:p14="http://schemas.microsoft.com/office/powerpoint/2010/main" val="901452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CA38-CD1A-4DD1-8F80-95E8661E74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5315" y="1639915"/>
            <a:ext cx="5686015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A extends Object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x;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(A z){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11B554-C78F-4E9B-AAFF-42FA99A28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5533" y="1626757"/>
            <a:ext cx="5617138" cy="5025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y;</a:t>
            </a:r>
          </a:p>
          <a:p>
            <a:pPr marL="0" indent="0">
              <a:buNone/>
            </a:pPr>
            <a:endParaRPr lang="en-US" sz="3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int </a:t>
            </a:r>
            <a:r>
              <a:rPr lang="en-US" sz="3200" dirty="0" err="1">
                <a:latin typeface="Consolas" panose="020B0609020204030204" pitchFamily="49" charset="0"/>
              </a:rPr>
              <a:t>getval</a:t>
            </a:r>
            <a:r>
              <a:rPr lang="en-US" sz="3200" dirty="0">
                <a:latin typeface="Consolas" panose="020B0609020204030204" pitchFamily="49" charset="0"/>
              </a:rPr>
              <a:t>(</a:t>
            </a:r>
            <a:r>
              <a:rPr lang="en-US" sz="3200" dirty="0">
                <a:highlight>
                  <a:srgbClr val="FF0000"/>
                </a:highlight>
                <a:latin typeface="Consolas" panose="020B0609020204030204" pitchFamily="49" charset="0"/>
              </a:rPr>
              <a:t>B z</a:t>
            </a:r>
            <a:r>
              <a:rPr lang="en-US" sz="3200" dirty="0">
                <a:latin typeface="Consolas" panose="020B0609020204030204" pitchFamily="49" charset="0"/>
              </a:rPr>
              <a:t>){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  return </a:t>
            </a:r>
            <a:r>
              <a:rPr lang="en-US" sz="3200" dirty="0" err="1">
                <a:latin typeface="Consolas" panose="020B0609020204030204" pitchFamily="49" charset="0"/>
              </a:rPr>
              <a:t>this.x</a:t>
            </a:r>
            <a:r>
              <a:rPr lang="en-US" sz="3200" dirty="0">
                <a:latin typeface="Consolas" panose="020B0609020204030204" pitchFamily="49" charset="0"/>
              </a:rPr>
              <a:t> + </a:t>
            </a:r>
            <a:br>
              <a:rPr lang="en-US" sz="3200" dirty="0">
                <a:latin typeface="Consolas" panose="020B0609020204030204" pitchFamily="49" charset="0"/>
              </a:rPr>
            </a:br>
            <a:r>
              <a:rPr lang="en-US" sz="3200" dirty="0">
                <a:latin typeface="Consolas" panose="020B0609020204030204" pitchFamily="49" charset="0"/>
              </a:rPr>
              <a:t>  	       </a:t>
            </a:r>
            <a:r>
              <a:rPr lang="en-US" sz="3200" dirty="0" err="1">
                <a:latin typeface="Consolas" panose="020B0609020204030204" pitchFamily="49" charset="0"/>
              </a:rPr>
              <a:t>this.y</a:t>
            </a:r>
            <a:r>
              <a:rPr lang="en-US" sz="3200" dirty="0">
                <a:latin typeface="Consolas" panose="020B0609020204030204" pitchFamily="49" charset="0"/>
              </a:rPr>
              <a:t> + z;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200" dirty="0">
                <a:latin typeface="Consolas" panose="020B0609020204030204" pitchFamily="49" charset="0"/>
              </a:rPr>
              <a:t>}</a:t>
            </a:r>
          </a:p>
          <a:p>
            <a:endParaRPr lang="en-US" sz="32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1606C-4699-4721-B339-FC051091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FD5818-7BF1-4602-A78E-9C35354A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Overriding</a:t>
            </a:r>
          </a:p>
        </p:txBody>
      </p:sp>
    </p:spTree>
    <p:extLst>
      <p:ext uri="{BB962C8B-B14F-4D97-AF65-F5344CB8AC3E}">
        <p14:creationId xmlns:p14="http://schemas.microsoft.com/office/powerpoint/2010/main" val="353688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Imperative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Arithmetic and </a:t>
            </a:r>
            <a:r>
              <a:rPr lang="en-US" dirty="0" err="1"/>
              <a:t>boolean</a:t>
            </a:r>
            <a:r>
              <a:rPr lang="en-US" dirty="0"/>
              <a:t> expressions</a:t>
            </a:r>
          </a:p>
          <a:p>
            <a:r>
              <a:rPr lang="en-US" dirty="0"/>
              <a:t>Variables and assignment</a:t>
            </a:r>
          </a:p>
          <a:p>
            <a:r>
              <a:rPr lang="en-US" dirty="0"/>
              <a:t>Control flow (conditionals, loops)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 and calls</a:t>
            </a:r>
          </a:p>
          <a:p>
            <a:r>
              <a:rPr lang="en-US" b="1" i="1" dirty="0"/>
              <a:t>Objects and classes</a:t>
            </a:r>
          </a:p>
          <a:p>
            <a:endParaRPr lang="en-US"/>
          </a:p>
          <a:p>
            <a:r>
              <a:rPr lang="en-US"/>
              <a:t>Exercise</a:t>
            </a:r>
            <a:r>
              <a:rPr lang="en-US" dirty="0"/>
              <a:t>: What is an object in a programming language?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37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method declaration is typed like a function declaration</a:t>
            </a:r>
          </a:p>
          <a:p>
            <a:r>
              <a:rPr lang="en-US" dirty="0"/>
              <a:t>Except that it is called on an object</a:t>
            </a:r>
          </a:p>
          <a:p>
            <a:r>
              <a:rPr lang="en-US" dirty="0"/>
              <a:t>And it might be overriding a superclass’s method – some languages have additional restrictions in this case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8C0D46-CD41-46F8-94F9-3C293BFB41D2}"/>
                  </a:ext>
                </a:extLst>
              </p:cNvPr>
              <p:cNvSpPr/>
              <p:nvPr/>
            </p:nvSpPr>
            <p:spPr>
              <a:xfrm>
                <a:off x="2367486" y="2012404"/>
                <a:ext cx="3147744" cy="17046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this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ok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can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_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override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d>
                                    <m:d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b>
                                        <m:sSubPr>
                                          <m:ctrlP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32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78C0D46-CD41-46F8-94F9-3C293BFB41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486" y="2012404"/>
                <a:ext cx="3147744" cy="1704697"/>
              </a:xfrm>
              <a:prstGeom prst="rect">
                <a:avLst/>
              </a:prstGeom>
              <a:blipFill>
                <a:blip r:embed="rId3"/>
                <a:stretch>
                  <a:fillRect r="-134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6698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8368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Declarations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class declaration is well typed if all its methods are well typed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057C79-4AE1-45AB-B5F0-FD68BEA89FC1}"/>
                  </a:ext>
                </a:extLst>
              </p:cNvPr>
              <p:cNvSpPr/>
              <p:nvPr/>
            </p:nvSpPr>
            <p:spPr>
              <a:xfrm>
                <a:off x="1187159" y="2217890"/>
                <a:ext cx="3112617" cy="12364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class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extends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+mj-lt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057C79-4AE1-45AB-B5F0-FD68BEA89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159" y="2217890"/>
                <a:ext cx="3112617" cy="1236492"/>
              </a:xfrm>
              <a:prstGeom prst="rect">
                <a:avLst/>
              </a:prstGeom>
              <a:blipFill>
                <a:blip r:embed="rId2"/>
                <a:stretch>
                  <a:fillRect r="-222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5474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409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350B-771B-4D53-B3F0-BA041FA6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CAF9-329B-4B5A-B57F-C8DFD3F9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object</a:t>
            </a:r>
            <a:r>
              <a:rPr lang="en-US" dirty="0"/>
              <a:t> is a kind of value</a:t>
            </a:r>
          </a:p>
          <a:p>
            <a:r>
              <a:rPr lang="en-US" dirty="0"/>
              <a:t>Objects have </a:t>
            </a:r>
            <a:r>
              <a:rPr lang="en-US" i="1" dirty="0"/>
              <a:t>fields</a:t>
            </a:r>
            <a:r>
              <a:rPr lang="en-US" dirty="0"/>
              <a:t> (object-specific variables) and </a:t>
            </a:r>
            <a:r>
              <a:rPr lang="en-US" i="1" dirty="0"/>
              <a:t>methods</a:t>
            </a:r>
            <a:r>
              <a:rPr lang="en-US" dirty="0"/>
              <a:t> (object-specific functions)</a:t>
            </a:r>
          </a:p>
          <a:p>
            <a:r>
              <a:rPr lang="en-US" dirty="0"/>
              <a:t>Different objects may provide the same method but have different code for it (dynamic dispatch)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We can only access a field/method by going through its object</a:t>
            </a:r>
          </a:p>
          <a:p>
            <a:r>
              <a:rPr lang="en-US" dirty="0"/>
              <a:t>An object may belong to a </a:t>
            </a:r>
            <a:r>
              <a:rPr lang="en-US" i="1" dirty="0"/>
              <a:t>class</a:t>
            </a:r>
            <a:r>
              <a:rPr lang="en-US" dirty="0"/>
              <a:t>, which describes a list of fields and methods the object contains</a:t>
            </a:r>
          </a:p>
          <a:p>
            <a:r>
              <a:rPr lang="en-US" dirty="0"/>
              <a:t>Classes may have </a:t>
            </a:r>
            <a:r>
              <a:rPr lang="en-US" i="1" dirty="0"/>
              <a:t>subclasses</a:t>
            </a:r>
            <a:r>
              <a:rPr lang="en-US" dirty="0"/>
              <a:t>, which extend them with more fields and methods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ED04F-AADC-461D-9A54-FAE48CF7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465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Access Modifiers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/>
              <p:nvPr/>
            </p:nvSpPr>
            <p:spPr>
              <a:xfrm>
                <a:off x="1530984" y="1792268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984" y="1792268"/>
                <a:ext cx="3112617" cy="1546514"/>
              </a:xfrm>
              <a:prstGeom prst="rect">
                <a:avLst/>
              </a:prstGeom>
              <a:blipFill>
                <a:blip r:embed="rId2"/>
                <a:stretch>
                  <a:fillRect r="-27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8F9447D-D769-4822-80E5-CA1C57C27BF7}"/>
              </a:ext>
            </a:extLst>
          </p:cNvPr>
          <p:cNvSpPr txBox="1">
            <a:spLocks/>
          </p:cNvSpPr>
          <p:nvPr/>
        </p:nvSpPr>
        <p:spPr>
          <a:xfrm>
            <a:off x="6958578" y="1339477"/>
            <a:ext cx="5617138" cy="538535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private int y;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gety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return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addy</a:t>
            </a:r>
            <a:r>
              <a:rPr lang="en-US" sz="2800" dirty="0">
                <a:latin typeface="Consolas" panose="020B0609020204030204" pitchFamily="49" charset="0"/>
              </a:rPr>
              <a:t>(B b){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=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+ </a:t>
            </a:r>
            <a:r>
              <a:rPr lang="en-US" sz="2800" dirty="0" err="1">
                <a:latin typeface="Consolas" panose="020B0609020204030204" pitchFamily="49" charset="0"/>
              </a:rPr>
              <a:t>b.y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CCAF243F-6982-41F1-8B8E-17395F978A0F}"/>
              </a:ext>
            </a:extLst>
          </p:cNvPr>
          <p:cNvSpPr txBox="1">
            <a:spLocks/>
          </p:cNvSpPr>
          <p:nvPr/>
        </p:nvSpPr>
        <p:spPr>
          <a:xfrm>
            <a:off x="1036907" y="4541174"/>
            <a:ext cx="5617138" cy="1438388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Consolas" panose="020B0609020204030204" pitchFamily="49" charset="0"/>
              </a:rPr>
              <a:t>B b1 = new B(1, 2);</a:t>
            </a:r>
          </a:p>
          <a:p>
            <a:r>
              <a:rPr lang="en-US" sz="3200" dirty="0">
                <a:latin typeface="Consolas" panose="020B0609020204030204" pitchFamily="49" charset="0"/>
              </a:rPr>
              <a:t>b1.y = 5; // error</a:t>
            </a:r>
          </a:p>
        </p:txBody>
      </p:sp>
    </p:spTree>
    <p:extLst>
      <p:ext uri="{BB962C8B-B14F-4D97-AF65-F5344CB8AC3E}">
        <p14:creationId xmlns:p14="http://schemas.microsoft.com/office/powerpoint/2010/main" val="4887694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Access Modifiers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/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public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  <a:blipFill>
                <a:blip r:embed="rId2"/>
                <a:stretch>
                  <a:fillRect r="-73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/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private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  <a:blipFill>
                <a:blip r:embed="rId3"/>
                <a:stretch>
                  <a:fillRect r="-80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473E46-9292-412C-5EAF-3B1BBCD0D85D}"/>
              </a:ext>
            </a:extLst>
          </p:cNvPr>
          <p:cNvSpPr txBox="1">
            <a:spLocks/>
          </p:cNvSpPr>
          <p:nvPr/>
        </p:nvSpPr>
        <p:spPr>
          <a:xfrm>
            <a:off x="6958578" y="1339477"/>
            <a:ext cx="5617138" cy="538535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private int y;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gety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return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addy</a:t>
            </a:r>
            <a:r>
              <a:rPr lang="en-US" sz="2800" dirty="0">
                <a:latin typeface="Consolas" panose="020B0609020204030204" pitchFamily="49" charset="0"/>
              </a:rPr>
              <a:t>(B b){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=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+ </a:t>
            </a:r>
            <a:r>
              <a:rPr lang="en-US" sz="2800" dirty="0" err="1">
                <a:latin typeface="Consolas" panose="020B0609020204030204" pitchFamily="49" charset="0"/>
              </a:rPr>
              <a:t>b.y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10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Access Modifiers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/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public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  <a:blipFill>
                <a:blip r:embed="rId2"/>
                <a:stretch>
                  <a:fillRect r="-73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/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private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  <a:blipFill>
                <a:blip r:embed="rId3"/>
                <a:stretch>
                  <a:fillRect r="-80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FE4F53E-9EA4-4CB3-A609-7EC26D46F88A}"/>
                  </a:ext>
                </a:extLst>
              </p:cNvPr>
              <p:cNvSpPr/>
              <p:nvPr/>
            </p:nvSpPr>
            <p:spPr>
              <a:xfrm>
                <a:off x="15905" y="5491849"/>
                <a:ext cx="7360937" cy="11473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this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FE4F53E-9EA4-4CB3-A609-7EC26D46F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5" y="5491849"/>
                <a:ext cx="7360937" cy="11473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658A70-241E-9B30-822B-C55F20682983}"/>
              </a:ext>
            </a:extLst>
          </p:cNvPr>
          <p:cNvSpPr txBox="1">
            <a:spLocks/>
          </p:cNvSpPr>
          <p:nvPr/>
        </p:nvSpPr>
        <p:spPr>
          <a:xfrm>
            <a:off x="6958578" y="1339477"/>
            <a:ext cx="5617138" cy="538535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private int y;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gety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return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addy</a:t>
            </a:r>
            <a:r>
              <a:rPr lang="en-US" sz="2800" dirty="0">
                <a:latin typeface="Consolas" panose="020B0609020204030204" pitchFamily="49" charset="0"/>
              </a:rPr>
              <a:t>(B b){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=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+ </a:t>
            </a:r>
            <a:r>
              <a:rPr lang="en-US" sz="2800" dirty="0" err="1">
                <a:latin typeface="Consolas" panose="020B0609020204030204" pitchFamily="49" charset="0"/>
              </a:rPr>
              <a:t>b.y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12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F297C-737A-47A0-A199-46D3E044F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Access Modifiers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26FBE-EAB6-455B-9039-1D061DE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A99F1-2294-44AC-A235-0DBF6AAA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/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public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266010-B761-4B08-BFBD-08D6D88712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362" y="1792268"/>
                <a:ext cx="3112617" cy="1546514"/>
              </a:xfrm>
              <a:prstGeom prst="rect">
                <a:avLst/>
              </a:prstGeom>
              <a:blipFill>
                <a:blip r:embed="rId3"/>
                <a:stretch>
                  <a:fillRect r="-73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/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fields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 b="0" i="0" smtClean="0">
                                          <a:latin typeface="Cambria Math" panose="02040503050406030204" pitchFamily="18" charset="0"/>
                                        </a:rPr>
                                        <m:t>Γ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=…,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private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8DFE001-DD39-4640-9D81-CF9D9BA84F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52" y="3650176"/>
                <a:ext cx="3112617" cy="1546514"/>
              </a:xfrm>
              <a:prstGeom prst="rect">
                <a:avLst/>
              </a:prstGeom>
              <a:blipFill>
                <a:blip r:embed="rId4"/>
                <a:stretch>
                  <a:fillRect r="-80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FE4F53E-9EA4-4CB3-A609-7EC26D46F88A}"/>
                  </a:ext>
                </a:extLst>
              </p:cNvPr>
              <p:cNvSpPr/>
              <p:nvPr/>
            </p:nvSpPr>
            <p:spPr>
              <a:xfrm>
                <a:off x="15905" y="5491849"/>
                <a:ext cx="7360937" cy="11473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this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FE4F53E-9EA4-4CB3-A609-7EC26D46F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5" y="5491849"/>
                <a:ext cx="7360937" cy="11473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658A70-241E-9B30-822B-C55F20682983}"/>
              </a:ext>
            </a:extLst>
          </p:cNvPr>
          <p:cNvSpPr txBox="1">
            <a:spLocks/>
          </p:cNvSpPr>
          <p:nvPr/>
        </p:nvSpPr>
        <p:spPr>
          <a:xfrm>
            <a:off x="6958578" y="1339477"/>
            <a:ext cx="5617138" cy="5385353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class B extends A 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private int y;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gety</a:t>
            </a:r>
            <a:r>
              <a:rPr lang="en-US" sz="2800" dirty="0">
                <a:latin typeface="Consolas" panose="020B0609020204030204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return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public int </a:t>
            </a:r>
            <a:r>
              <a:rPr lang="en-US" sz="2800" dirty="0" err="1">
                <a:latin typeface="Consolas" panose="020B0609020204030204" pitchFamily="49" charset="0"/>
              </a:rPr>
              <a:t>addy</a:t>
            </a:r>
            <a:r>
              <a:rPr lang="en-US" sz="2800" dirty="0">
                <a:latin typeface="Consolas" panose="020B0609020204030204" pitchFamily="49" charset="0"/>
              </a:rPr>
              <a:t>(B b){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 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= </a:t>
            </a:r>
            <a:r>
              <a:rPr lang="en-US" sz="2800" dirty="0" err="1">
                <a:latin typeface="Consolas" panose="020B0609020204030204" pitchFamily="49" charset="0"/>
              </a:rPr>
              <a:t>this.y</a:t>
            </a:r>
            <a:r>
              <a:rPr lang="en-US" sz="2800" dirty="0">
                <a:latin typeface="Consolas" panose="020B0609020204030204" pitchFamily="49" charset="0"/>
              </a:rPr>
              <a:t> + </a:t>
            </a:r>
            <a:r>
              <a:rPr lang="en-US" sz="2800" dirty="0" err="1">
                <a:latin typeface="Consolas" panose="020B0609020204030204" pitchFamily="49" charset="0"/>
              </a:rPr>
              <a:t>b.y</a:t>
            </a:r>
            <a:r>
              <a:rPr lang="en-US" sz="2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>
                <a:latin typeface="Consolas" panose="020B0609020204030204" pitchFamily="49" charset="0"/>
              </a:rPr>
              <a:t>}</a:t>
            </a:r>
          </a:p>
          <a:p>
            <a:endParaRPr lang="en-US" sz="2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9196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31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350B-771B-4D53-B3F0-BA041FA6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CAF9-329B-4B5A-B57F-C8DFD3F9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object</a:t>
            </a:r>
            <a:r>
              <a:rPr lang="en-US" dirty="0"/>
              <a:t> is a kind of value</a:t>
            </a:r>
          </a:p>
          <a:p>
            <a:r>
              <a:rPr lang="en-US" dirty="0"/>
              <a:t>Objects have </a:t>
            </a:r>
            <a:r>
              <a:rPr lang="en-US" i="1" dirty="0"/>
              <a:t>fields</a:t>
            </a:r>
            <a:r>
              <a:rPr lang="en-US" dirty="0"/>
              <a:t> (object-specific variables) and </a:t>
            </a:r>
            <a:r>
              <a:rPr lang="en-US" i="1" dirty="0"/>
              <a:t>methods</a:t>
            </a:r>
            <a:r>
              <a:rPr lang="en-US" dirty="0"/>
              <a:t> (object-specific functions)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o					ox := </a:t>
            </a:r>
            <a:r>
              <a:rPr lang="en-US" dirty="0" err="1">
                <a:latin typeface="Consolas" panose="020B0609020204030204" pitchFamily="49" charset="0"/>
              </a:rPr>
              <a:t>o.getx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				</a:t>
            </a:r>
            <a:r>
              <a:rPr lang="en-US" dirty="0" err="1">
                <a:latin typeface="Consolas" panose="020B0609020204030204" pitchFamily="49" charset="0"/>
              </a:rPr>
              <a:t>o.sety</a:t>
            </a:r>
            <a:r>
              <a:rPr lang="en-US" dirty="0">
                <a:latin typeface="Consolas" panose="020B0609020204030204" pitchFamily="49" charset="0"/>
              </a:rPr>
              <a:t>(ox);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ED04F-AADC-461D-9A54-FAE48CF7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487A4AB-C2C6-4ACE-87D3-C483DFB46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31253"/>
              </p:ext>
            </p:extLst>
          </p:nvPr>
        </p:nvGraphicFramePr>
        <p:xfrm>
          <a:off x="761619" y="4367107"/>
          <a:ext cx="2774062" cy="2267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031">
                  <a:extLst>
                    <a:ext uri="{9D8B030D-6E8A-4147-A177-3AD203B41FA5}">
                      <a16:colId xmlns:a16="http://schemas.microsoft.com/office/drawing/2014/main" val="2605607293"/>
                    </a:ext>
                  </a:extLst>
                </a:gridCol>
                <a:gridCol w="1387031">
                  <a:extLst>
                    <a:ext uri="{9D8B030D-6E8A-4147-A177-3AD203B41FA5}">
                      <a16:colId xmlns:a16="http://schemas.microsoft.com/office/drawing/2014/main" val="3096488916"/>
                    </a:ext>
                  </a:extLst>
                </a:gridCol>
              </a:tblGrid>
              <a:tr h="45347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52074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39224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614923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olas" panose="020B0609020204030204" pitchFamily="49" charset="0"/>
                        </a:rPr>
                        <a:t>getx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return x;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010349"/>
                  </a:ext>
                </a:extLst>
              </a:tr>
              <a:tr h="453475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olas" panose="020B0609020204030204" pitchFamily="49" charset="0"/>
                        </a:rPr>
                        <a:t>sety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y := n;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368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823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350B-771B-4D53-B3F0-BA041FA6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CAF9-329B-4B5A-B57F-C8DFD3F9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object</a:t>
            </a:r>
            <a:r>
              <a:rPr lang="en-US" dirty="0"/>
              <a:t> is a kind of value</a:t>
            </a:r>
          </a:p>
          <a:p>
            <a:r>
              <a:rPr lang="en-US" dirty="0"/>
              <a:t>Objects have </a:t>
            </a:r>
            <a:r>
              <a:rPr lang="en-US" i="1" dirty="0"/>
              <a:t>fields</a:t>
            </a:r>
            <a:r>
              <a:rPr lang="en-US" dirty="0"/>
              <a:t> (object-specific variables) and </a:t>
            </a:r>
            <a:r>
              <a:rPr lang="en-US" i="1" dirty="0"/>
              <a:t>methods</a:t>
            </a:r>
            <a:r>
              <a:rPr lang="en-US" dirty="0"/>
              <a:t> (object-specific functions)</a:t>
            </a:r>
          </a:p>
          <a:p>
            <a:r>
              <a:rPr lang="en-US" dirty="0"/>
              <a:t>Different objects may provide the same method but have different code for it (dynamic dispatch)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o			   o2				</a:t>
            </a:r>
            <a:r>
              <a:rPr lang="en-US" dirty="0" err="1">
                <a:latin typeface="Consolas" panose="020B0609020204030204" pitchFamily="49" charset="0"/>
              </a:rPr>
              <a:t>o.getx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							o2.getx();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ED04F-AADC-461D-9A54-FAE48CF7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02541B-B696-446B-AC79-4E7A6E99C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826924"/>
              </p:ext>
            </p:extLst>
          </p:nvPr>
        </p:nvGraphicFramePr>
        <p:xfrm>
          <a:off x="761619" y="4785360"/>
          <a:ext cx="2774062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031">
                  <a:extLst>
                    <a:ext uri="{9D8B030D-6E8A-4147-A177-3AD203B41FA5}">
                      <a16:colId xmlns:a16="http://schemas.microsoft.com/office/drawing/2014/main" val="2605607293"/>
                    </a:ext>
                  </a:extLst>
                </a:gridCol>
                <a:gridCol w="1387031">
                  <a:extLst>
                    <a:ext uri="{9D8B030D-6E8A-4147-A177-3AD203B41FA5}">
                      <a16:colId xmlns:a16="http://schemas.microsoft.com/office/drawing/2014/main" val="3096488916"/>
                    </a:ext>
                  </a:extLst>
                </a:gridCol>
              </a:tblGrid>
              <a:tr h="369824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52074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39224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614923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onsolas" panose="020B0609020204030204" pitchFamily="49" charset="0"/>
                        </a:rPr>
                        <a:t>getx</a:t>
                      </a:r>
                      <a:r>
                        <a:rPr lang="en-US" sz="1400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return x;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010349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onsolas" panose="020B0609020204030204" pitchFamily="49" charset="0"/>
                        </a:rPr>
                        <a:t>sety</a:t>
                      </a:r>
                      <a:r>
                        <a:rPr lang="en-US" sz="1400" dirty="0">
                          <a:latin typeface="Consolas" panose="020B0609020204030204" pitchFamily="49" charset="0"/>
                        </a:rPr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y := n;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3684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6A1BE1-62C2-4D43-9834-2F41FA678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0682"/>
              </p:ext>
            </p:extLst>
          </p:nvPr>
        </p:nvGraphicFramePr>
        <p:xfrm>
          <a:off x="4143139" y="4785360"/>
          <a:ext cx="3769937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914">
                  <a:extLst>
                    <a:ext uri="{9D8B030D-6E8A-4147-A177-3AD203B41FA5}">
                      <a16:colId xmlns:a16="http://schemas.microsoft.com/office/drawing/2014/main" val="2605607293"/>
                    </a:ext>
                  </a:extLst>
                </a:gridCol>
                <a:gridCol w="2425023">
                  <a:extLst>
                    <a:ext uri="{9D8B030D-6E8A-4147-A177-3AD203B41FA5}">
                      <a16:colId xmlns:a16="http://schemas.microsoft.com/office/drawing/2014/main" val="3096488916"/>
                    </a:ext>
                  </a:extLst>
                </a:gridCol>
              </a:tblGrid>
              <a:tr h="369824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52074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39224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theta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pi/4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614923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onsolas" panose="020B0609020204030204" pitchFamily="49" charset="0"/>
                        </a:rPr>
                        <a:t>getx</a:t>
                      </a:r>
                      <a:r>
                        <a:rPr lang="en-US" sz="1400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return r * cos(theta);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010349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Consolas" panose="020B0609020204030204" pitchFamily="49" charset="0"/>
                        </a:rPr>
                        <a:t>sety</a:t>
                      </a:r>
                      <a:r>
                        <a:rPr lang="en-US" sz="1400" dirty="0">
                          <a:latin typeface="Consolas" panose="020B0609020204030204" pitchFamily="49" charset="0"/>
                        </a:rPr>
                        <a:t>(n)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onsolas" panose="020B0609020204030204" pitchFamily="49" charset="0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368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448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350B-771B-4D53-B3F0-BA041FA6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Object-Oriented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CAF9-329B-4B5A-B57F-C8DFD3F9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object</a:t>
            </a:r>
            <a:r>
              <a:rPr lang="en-US" dirty="0"/>
              <a:t> is a kind of value</a:t>
            </a:r>
          </a:p>
          <a:p>
            <a:r>
              <a:rPr lang="en-US" dirty="0"/>
              <a:t>Objects have </a:t>
            </a:r>
            <a:r>
              <a:rPr lang="en-US" i="1" dirty="0"/>
              <a:t>fields</a:t>
            </a:r>
            <a:r>
              <a:rPr lang="en-US" dirty="0"/>
              <a:t> (object-specific variables) and </a:t>
            </a:r>
            <a:r>
              <a:rPr lang="en-US" i="1" dirty="0"/>
              <a:t>methods</a:t>
            </a:r>
            <a:r>
              <a:rPr lang="en-US" dirty="0"/>
              <a:t> (object-specific functions)</a:t>
            </a:r>
          </a:p>
          <a:p>
            <a:r>
              <a:rPr lang="en-US" dirty="0"/>
              <a:t>Different objects may provide the same method but have different code for it (dynamic dispatch)</a:t>
            </a:r>
          </a:p>
          <a:p>
            <a:r>
              <a:rPr lang="en-US" dirty="0"/>
              <a:t>We can only access a field/method by going through its object</a:t>
            </a:r>
          </a:p>
          <a:p>
            <a:r>
              <a:rPr lang="en-US" dirty="0"/>
              <a:t>An object may belong to a </a:t>
            </a:r>
            <a:r>
              <a:rPr lang="en-US" i="1" dirty="0"/>
              <a:t>class</a:t>
            </a:r>
            <a:r>
              <a:rPr lang="en-US" dirty="0"/>
              <a:t>, which describes a list of fields and methods the object contains</a:t>
            </a:r>
          </a:p>
          <a:p>
            <a:r>
              <a:rPr lang="en-US" dirty="0"/>
              <a:t>Classes may have </a:t>
            </a:r>
            <a:r>
              <a:rPr lang="en-US" i="1" dirty="0"/>
              <a:t>subclasses</a:t>
            </a:r>
            <a:r>
              <a:rPr lang="en-US" dirty="0"/>
              <a:t>, which extend them with more fields and methods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ED04F-AADC-461D-9A54-FAE48CF7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3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43D6D-E7E9-43C3-980C-08BD232FA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D3BFF-080C-4F1D-A48B-F7F00A970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71" y="1637031"/>
            <a:ext cx="6201664" cy="5027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class Square extends Shape {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  int side;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	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  int area(){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    return </a:t>
            </a:r>
            <a:r>
              <a:rPr lang="en-US" sz="3000" dirty="0" err="1">
                <a:latin typeface="Consolas" panose="020B0609020204030204" pitchFamily="49" charset="0"/>
              </a:rPr>
              <a:t>this.side</a:t>
            </a:r>
            <a:r>
              <a:rPr lang="en-US" sz="3000" dirty="0">
                <a:latin typeface="Consolas" panose="020B0609020204030204" pitchFamily="49" charset="0"/>
              </a:rPr>
              <a:t> * </a:t>
            </a:r>
            <a:br>
              <a:rPr lang="en-US" sz="3000" dirty="0">
                <a:latin typeface="Consolas" panose="020B0609020204030204" pitchFamily="49" charset="0"/>
              </a:rPr>
            </a:br>
            <a:r>
              <a:rPr lang="en-US" sz="3000" dirty="0">
                <a:latin typeface="Consolas" panose="020B0609020204030204" pitchFamily="49" charset="0"/>
              </a:rPr>
              <a:t>	       </a:t>
            </a:r>
            <a:r>
              <a:rPr lang="en-US" sz="3000" dirty="0" err="1">
                <a:latin typeface="Consolas" panose="020B0609020204030204" pitchFamily="49" charset="0"/>
              </a:rPr>
              <a:t>this.side</a:t>
            </a:r>
            <a:r>
              <a:rPr lang="en-US" sz="30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D8497-A323-498E-B021-EAD6AF9F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DB3794-EB21-4BCF-9C6D-18891484219A}"/>
              </a:ext>
            </a:extLst>
          </p:cNvPr>
          <p:cNvSpPr txBox="1">
            <a:spLocks/>
          </p:cNvSpPr>
          <p:nvPr/>
        </p:nvSpPr>
        <p:spPr>
          <a:xfrm>
            <a:off x="6617227" y="1637031"/>
            <a:ext cx="6201664" cy="5027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dirty="0">
                <a:latin typeface="Consolas" panose="020B0609020204030204" pitchFamily="49" charset="0"/>
              </a:rPr>
              <a:t>Square s = new Square(3);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000" dirty="0">
                <a:latin typeface="Consolas" panose="020B0609020204030204" pitchFamily="49" charset="0"/>
              </a:rPr>
              <a:t>int x = </a:t>
            </a:r>
            <a:r>
              <a:rPr lang="en-US" sz="3000" dirty="0" err="1">
                <a:latin typeface="Consolas" panose="020B0609020204030204" pitchFamily="49" charset="0"/>
              </a:rPr>
              <a:t>s.area</a:t>
            </a:r>
            <a:r>
              <a:rPr lang="en-US" sz="3000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000" dirty="0">
                <a:latin typeface="Consolas" panose="020B0609020204030204" pitchFamily="49" charset="0"/>
              </a:rPr>
              <a:t>// x will be 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8C4E2B-2A4F-4539-83F3-B33791296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112105"/>
              </p:ext>
            </p:extLst>
          </p:nvPr>
        </p:nvGraphicFramePr>
        <p:xfrm>
          <a:off x="7215101" y="2245360"/>
          <a:ext cx="2774062" cy="739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031">
                  <a:extLst>
                    <a:ext uri="{9D8B030D-6E8A-4147-A177-3AD203B41FA5}">
                      <a16:colId xmlns:a16="http://schemas.microsoft.com/office/drawing/2014/main" val="2605607293"/>
                    </a:ext>
                  </a:extLst>
                </a:gridCol>
                <a:gridCol w="1387031">
                  <a:extLst>
                    <a:ext uri="{9D8B030D-6E8A-4147-A177-3AD203B41FA5}">
                      <a16:colId xmlns:a16="http://schemas.microsoft.com/office/drawing/2014/main" val="3096488916"/>
                    </a:ext>
                  </a:extLst>
                </a:gridCol>
              </a:tblGrid>
              <a:tr h="369824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52074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39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44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472C-25E6-48B4-939C-DD8C2AC1E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Java-Like Language: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8A43-4ABC-4038-9E31-0C2CF42AD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041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CL</a:t>
            </a:r>
            <a:r>
              <a:rPr lang="en-US" dirty="0"/>
              <a:t> ::= </a:t>
            </a:r>
            <a:r>
              <a:rPr lang="en-US" dirty="0">
                <a:latin typeface="Consolas" panose="020B0609020204030204" pitchFamily="49" charset="0"/>
              </a:rPr>
              <a:t>class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extends</a:t>
            </a:r>
            <a:r>
              <a:rPr lang="en-US" dirty="0"/>
              <a:t> &lt;id&gt; </a:t>
            </a:r>
            <a:r>
              <a:rPr lang="en-US" dirty="0">
                <a:latin typeface="Consolas" panose="020B0609020204030204" pitchFamily="49" charset="0"/>
              </a:rPr>
              <a:t>{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;</a:t>
            </a:r>
            <a:r>
              <a:rPr lang="en-US" dirty="0"/>
              <a:t> </a:t>
            </a:r>
            <a:r>
              <a:rPr lang="en-US" b="1" i="1" dirty="0"/>
              <a:t>M</a:t>
            </a:r>
            <a:r>
              <a:rPr lang="en-US" dirty="0"/>
              <a:t> … </a:t>
            </a:r>
            <a:r>
              <a:rPr lang="en-US" b="1" i="1" dirty="0"/>
              <a:t>M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M</a:t>
            </a:r>
            <a:r>
              <a:rPr lang="en-US" dirty="0"/>
              <a:t> ::=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T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){</a:t>
            </a:r>
            <a:r>
              <a:rPr lang="en-US" dirty="0"/>
              <a:t> </a:t>
            </a:r>
            <a:r>
              <a:rPr lang="en-US" b="1" i="1" dirty="0"/>
              <a:t>C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i="1" dirty="0"/>
              <a:t>P </a:t>
            </a:r>
            <a:r>
              <a:rPr lang="en-US" dirty="0"/>
              <a:t>::= </a:t>
            </a:r>
            <a:r>
              <a:rPr lang="en-US" b="1" i="1" dirty="0"/>
              <a:t>CL </a:t>
            </a:r>
            <a:r>
              <a:rPr lang="en-US" dirty="0"/>
              <a:t>…</a:t>
            </a:r>
            <a:r>
              <a:rPr lang="en-US" b="1" i="1" dirty="0"/>
              <a:t> CL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E</a:t>
            </a:r>
            <a:r>
              <a:rPr lang="en-US" dirty="0"/>
              <a:t> ::= &lt;#&gt; | </a:t>
            </a:r>
            <a:r>
              <a:rPr lang="en-US" b="1" i="1" dirty="0"/>
              <a:t>E</a:t>
            </a:r>
            <a:r>
              <a:rPr lang="en-US" dirty="0"/>
              <a:t> </a:t>
            </a:r>
            <a:r>
              <a:rPr lang="en-US" b="1" dirty="0">
                <a:latin typeface="Consolas" panose="020B0609020204030204" pitchFamily="49" charset="0"/>
              </a:rPr>
              <a:t>+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&lt;id&gt; | … |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C </a:t>
            </a:r>
            <a:r>
              <a:rPr lang="en-US" dirty="0"/>
              <a:t>::=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/>
              <a:t> | …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/>
              <a:t>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| &lt;id&gt; </a:t>
            </a:r>
            <a:r>
              <a:rPr lang="en-US" b="1" dirty="0">
                <a:latin typeface="Consolas" panose="020B0609020204030204" pitchFamily="49" charset="0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new</a:t>
            </a:r>
            <a:r>
              <a:rPr lang="en-US" dirty="0"/>
              <a:t> &lt;id&gt;</a:t>
            </a:r>
            <a:r>
              <a:rPr lang="en-US" dirty="0">
                <a:latin typeface="Consolas" panose="020B0609020204030204" pitchFamily="49" charset="0"/>
              </a:rPr>
              <a:t>(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…</a:t>
            </a:r>
            <a:r>
              <a:rPr lang="en-US" dirty="0">
                <a:latin typeface="Consolas" panose="020B0609020204030204" pitchFamily="49" charset="0"/>
              </a:rPr>
              <a:t>,</a:t>
            </a:r>
            <a:r>
              <a:rPr lang="en-US" dirty="0"/>
              <a:t> </a:t>
            </a:r>
            <a:r>
              <a:rPr lang="en-US" b="1" i="1" dirty="0"/>
              <a:t>E</a:t>
            </a:r>
            <a:r>
              <a:rPr lang="en-US" dirty="0">
                <a:latin typeface="Consolas" panose="020B0609020204030204" pitchFamily="49" charset="0"/>
              </a:rPr>
              <a:t>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i="1" dirty="0"/>
              <a:t>T </a:t>
            </a:r>
            <a:r>
              <a:rPr lang="en-US" dirty="0"/>
              <a:t>::=</a:t>
            </a:r>
            <a:r>
              <a:rPr lang="en-US" b="1" dirty="0"/>
              <a:t>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| &lt;id&gt;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F7087-4664-4F65-8C56-F8DE85DF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5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842956c-85f0-4287-9547-66eb971f846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0d7c3cf-8131-448c-a80c-0e9aa8498f6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06fec73-6be6-4bdc-b46e-aeb43a6c790d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6400144-f2f7-4f7a-8255-7e57d0a9d2b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175a3f2-d013-4231-9eb1-bbbe0bb9cbf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e937741-ba78-46bc-bfd0-38937e5765d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3f10e90-869b-436b-898c-2f208e67b848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73525</TotalTime>
  <Words>2716</Words>
  <Application>Microsoft Office PowerPoint</Application>
  <PresentationFormat>Widescreen</PresentationFormat>
  <Paragraphs>596</Paragraphs>
  <Slides>49</Slides>
  <Notes>22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Calibri Light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Imperative Languages</vt:lpstr>
      <vt:lpstr>Object-Oriented Imperative Languages</vt:lpstr>
      <vt:lpstr>Object-Oriented Programming</vt:lpstr>
      <vt:lpstr>Object-Oriented Programming</vt:lpstr>
      <vt:lpstr>Object-Oriented Programming</vt:lpstr>
      <vt:lpstr>Java-Like Language: Classes</vt:lpstr>
      <vt:lpstr>Java-Like Language: Syntax</vt:lpstr>
      <vt:lpstr>Java-Like Language: Syntax</vt:lpstr>
      <vt:lpstr>PowerPoint Presentation</vt:lpstr>
      <vt:lpstr>Java-Like Language: Subtyping</vt:lpstr>
      <vt:lpstr>Java-Like Language: Subtyping</vt:lpstr>
      <vt:lpstr>Java-Like Language: Subtyping</vt:lpstr>
      <vt:lpstr>Java-Like Language: Subtyping</vt:lpstr>
      <vt:lpstr>Java-Like Language: Subtyping</vt:lpstr>
      <vt:lpstr>Java-Like Language: Subtyping</vt:lpstr>
      <vt:lpstr>Java-Like Language: Subtyping</vt:lpstr>
      <vt:lpstr>PowerPoint Presentation</vt:lpstr>
      <vt:lpstr>Java-Like Language: Types</vt:lpstr>
      <vt:lpstr>Java-Like Language: Types</vt:lpstr>
      <vt:lpstr>Java-Like Language: Types</vt:lpstr>
      <vt:lpstr>Java-Like Language: Types</vt:lpstr>
      <vt:lpstr>Java-Like Language: Fields</vt:lpstr>
      <vt:lpstr>Java-Like Language: Types</vt:lpstr>
      <vt:lpstr>Java-Like Language: Types</vt:lpstr>
      <vt:lpstr>Java-Like Language: Types</vt:lpstr>
      <vt:lpstr>Java-Like Language: Types</vt:lpstr>
      <vt:lpstr>Java-Like Language: Types</vt:lpstr>
      <vt:lpstr>PowerPoint Presentation</vt:lpstr>
      <vt:lpstr>Java-Like Language: Declarations</vt:lpstr>
      <vt:lpstr>Java-Like Language: Declarations</vt:lpstr>
      <vt:lpstr>Java-Like Language: Declarations</vt:lpstr>
      <vt:lpstr>Java-Like Language: Declarations</vt:lpstr>
      <vt:lpstr>Java-Like Language: Declarations</vt:lpstr>
      <vt:lpstr>Java-Like Language: Declarations</vt:lpstr>
      <vt:lpstr>Java-Like Language: Overriding</vt:lpstr>
      <vt:lpstr>Java-Like Language: Overriding</vt:lpstr>
      <vt:lpstr>Java-Like Language: Overriding</vt:lpstr>
      <vt:lpstr>Java-Like Language: Declarations</vt:lpstr>
      <vt:lpstr>PowerPoint Presentation</vt:lpstr>
      <vt:lpstr>Java-Like Language: Declarations</vt:lpstr>
      <vt:lpstr>PowerPoint Presentation</vt:lpstr>
      <vt:lpstr>Object-Oriented Programming</vt:lpstr>
      <vt:lpstr>Java-Like Language: Access Modifiers</vt:lpstr>
      <vt:lpstr>Java-Like Language: Access Modifiers</vt:lpstr>
      <vt:lpstr>Java-Like Language: Access Modifiers</vt:lpstr>
      <vt:lpstr>Java-Like Language: Access Modifiers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610</cp:revision>
  <dcterms:created xsi:type="dcterms:W3CDTF">2018-08-06T16:06:24Z</dcterms:created>
  <dcterms:modified xsi:type="dcterms:W3CDTF">2023-10-11T17:13:15Z</dcterms:modified>
</cp:coreProperties>
</file>