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2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3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4.xml" ContentType="application/vnd.openxmlformats-officedocument.presentationml.tags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8"/>
  </p:notesMasterIdLst>
  <p:sldIdLst>
    <p:sldId id="256" r:id="rId2"/>
    <p:sldId id="501" r:id="rId3"/>
    <p:sldId id="317" r:id="rId4"/>
    <p:sldId id="303" r:id="rId5"/>
    <p:sldId id="304" r:id="rId6"/>
    <p:sldId id="309" r:id="rId7"/>
    <p:sldId id="306" r:id="rId8"/>
    <p:sldId id="311" r:id="rId9"/>
    <p:sldId id="451" r:id="rId10"/>
    <p:sldId id="452" r:id="rId11"/>
    <p:sldId id="453" r:id="rId12"/>
    <p:sldId id="454" r:id="rId13"/>
    <p:sldId id="455" r:id="rId14"/>
    <p:sldId id="456" r:id="rId15"/>
    <p:sldId id="457" r:id="rId16"/>
    <p:sldId id="502" r:id="rId17"/>
    <p:sldId id="449" r:id="rId18"/>
    <p:sldId id="316" r:id="rId19"/>
    <p:sldId id="450" r:id="rId20"/>
    <p:sldId id="320" r:id="rId21"/>
    <p:sldId id="458" r:id="rId22"/>
    <p:sldId id="461" r:id="rId23"/>
    <p:sldId id="460" r:id="rId24"/>
    <p:sldId id="503" r:id="rId25"/>
    <p:sldId id="302" r:id="rId26"/>
    <p:sldId id="50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9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02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68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888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132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574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</a:t>
            </a:r>
            <a:r>
              <a:rPr lang="en-US" i="1" dirty="0"/>
              <a:t>structural </a:t>
            </a:r>
            <a:r>
              <a:rPr lang="en-US" i="0" dirty="0"/>
              <a:t>variant </a:t>
            </a:r>
            <a:r>
              <a:rPr lang="en-US" dirty="0"/>
              <a:t>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583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we’ve switched to nominal types – every inductive datatype has a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7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Exactly the same as with variants – evaluate the argument to a constructor, find the appropriate case.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“l has to be of a variant type, C1 through Cn have to be the cases of that type, and each of the cases has to return type tau.”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272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“l has to be of a variant type, C1 through Cn have to be the cases of that type, and each of the cases has to return type tau.”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98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“l has to be of a variant type, C1 through Cn have to be the cases of that type, and each of the cases has to return type tau.”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778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20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unions in C. The asterisk is because OCaml doesn’t actually have (unlabeled) sum 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683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37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These are </a:t>
            </a:r>
            <a:r>
              <a:rPr lang="en-US" i="1" dirty="0"/>
              <a:t>structural </a:t>
            </a:r>
            <a:r>
              <a:rPr lang="en-US" i="0" dirty="0"/>
              <a:t>variant </a:t>
            </a:r>
            <a:r>
              <a:rPr lang="en-US" dirty="0"/>
              <a:t>types.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Each choice has exactly one type; we can use tuples if we want more than one argument.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99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</a:t>
            </a:r>
            <a:r>
              <a:rPr lang="en-US" i="1" dirty="0"/>
              <a:t>structural </a:t>
            </a:r>
            <a:r>
              <a:rPr lang="en-US" i="0" dirty="0"/>
              <a:t>variant </a:t>
            </a:r>
            <a:r>
              <a:rPr lang="en-US" dirty="0"/>
              <a:t>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05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38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20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main difference between constructors and functions: a function applied to a value steps by the application rule, but a constructor applied to a value is itself a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7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main difference between constructors and functions: a function applied to a value steps by the application rule, but a constructor applied to a value is itself a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73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17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11/6/2023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match … with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Some t -&gt; subtype c t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None -&gt; 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3FA8499-1275-0AE6-850C-B13A9241D780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3FA8499-1275-0AE6-850C-B13A9241D7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DAC4FC9-5660-0C7C-57D2-685DFC4386BD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DAC4FC9-5660-0C7C-57D2-685DFC438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528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match Some </a:t>
            </a:r>
            <a:r>
              <a:rPr lang="en-US" sz="2800" dirty="0" err="1">
                <a:latin typeface="Consolas" panose="020B0609020204030204" pitchFamily="49" charset="0"/>
              </a:rPr>
              <a:t>IntTy</a:t>
            </a:r>
            <a:r>
              <a:rPr lang="en-US" sz="2800" dirty="0">
                <a:latin typeface="Consolas" panose="020B0609020204030204" pitchFamily="49" charset="0"/>
              </a:rPr>
              <a:t> with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Some t -&gt; subtype c t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None -&gt; 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5308DED-FEB9-DCCE-4277-040CD57370C1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5308DED-FEB9-DCCE-4277-040CD5737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0828958-6F27-7058-74AD-F8B6C3F5C086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0828958-6F27-7058-74AD-F8B6C3F5C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065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match </a:t>
            </a:r>
            <a:r>
              <a:rPr lang="en-US" sz="2800" dirty="0">
                <a:highlight>
                  <a:srgbClr val="FFFF00"/>
                </a:highlight>
                <a:latin typeface="Consolas" panose="020B0609020204030204" pitchFamily="49" charset="0"/>
              </a:rPr>
              <a:t>Some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IntTy</a:t>
            </a:r>
            <a:r>
              <a:rPr lang="en-US" sz="2800" dirty="0">
                <a:latin typeface="Consolas" panose="020B0609020204030204" pitchFamily="49" charset="0"/>
              </a:rPr>
              <a:t> with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</a:t>
            </a:r>
            <a:r>
              <a:rPr lang="en-US" sz="2800" dirty="0">
                <a:highlight>
                  <a:srgbClr val="FFFF00"/>
                </a:highlight>
                <a:latin typeface="Consolas" panose="020B0609020204030204" pitchFamily="49" charset="0"/>
              </a:rPr>
              <a:t>Some</a:t>
            </a:r>
            <a:r>
              <a:rPr lang="en-US" sz="2800" dirty="0">
                <a:latin typeface="Consolas" panose="020B0609020204030204" pitchFamily="49" charset="0"/>
              </a:rPr>
              <a:t> t -&gt; subtype c t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None -&gt; 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4E6CA7-5DAB-045D-446D-18677C1D08EF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4E6CA7-5DAB-045D-446D-18677C1D08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22D93B-578C-81EC-13B8-5EDD0DD71591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22D93B-578C-81EC-13B8-5EDD0DD71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311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match </a:t>
            </a:r>
            <a:r>
              <a:rPr lang="en-US" sz="2800" dirty="0">
                <a:highlight>
                  <a:srgbClr val="FFFF00"/>
                </a:highlight>
                <a:latin typeface="Consolas" panose="020B0609020204030204" pitchFamily="49" charset="0"/>
              </a:rPr>
              <a:t>Some</a:t>
            </a:r>
            <a:r>
              <a:rPr lang="en-US" sz="2800" dirty="0">
                <a:latin typeface="Consolas" panose="020B0609020204030204" pitchFamily="49" charset="0"/>
              </a:rPr>
              <a:t> </a:t>
            </a:r>
            <a:r>
              <a:rPr lang="en-US" sz="2800" dirty="0" err="1">
                <a:latin typeface="Consolas" panose="020B0609020204030204" pitchFamily="49" charset="0"/>
              </a:rPr>
              <a:t>IntTy</a:t>
            </a:r>
            <a:r>
              <a:rPr lang="en-US" sz="2800" dirty="0">
                <a:latin typeface="Consolas" panose="020B0609020204030204" pitchFamily="49" charset="0"/>
              </a:rPr>
              <a:t> with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</a:t>
            </a:r>
            <a:r>
              <a:rPr lang="en-US" sz="2800" dirty="0">
                <a:highlight>
                  <a:srgbClr val="FFFF00"/>
                </a:highlight>
                <a:latin typeface="Consolas" panose="020B0609020204030204" pitchFamily="49" charset="0"/>
              </a:rPr>
              <a:t>Some</a:t>
            </a:r>
            <a:r>
              <a:rPr lang="en-US" sz="2800" dirty="0">
                <a:latin typeface="Consolas" panose="020B0609020204030204" pitchFamily="49" charset="0"/>
              </a:rPr>
              <a:t> t -&gt; </a:t>
            </a:r>
            <a:r>
              <a:rPr lang="en-US" sz="2800" dirty="0">
                <a:highlight>
                  <a:srgbClr val="FFFF00"/>
                </a:highlight>
                <a:latin typeface="Consolas" panose="020B0609020204030204" pitchFamily="49" charset="0"/>
              </a:rPr>
              <a:t>subtype c t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None -&gt; 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CFB4322-61C7-22C4-B5C8-32E201FE04FD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CFB4322-61C7-22C4-B5C8-32E201FE0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C7CE93-B1CF-926F-8CFE-BCAF4933F9A2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C7CE93-B1CF-926F-8CFE-BCAF4933F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5692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5" y="1637031"/>
                <a:ext cx="1124712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match </a:t>
                </a:r>
                <a:r>
                  <a:rPr lang="en-US" sz="2800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Some</a:t>
                </a:r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IntTy</a:t>
                </a:r>
                <a:r>
                  <a:rPr lang="en-US" sz="2800" dirty="0">
                    <a:latin typeface="Consolas" panose="020B0609020204030204" pitchFamily="49" charset="0"/>
                  </a:rPr>
                  <a:t> with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| </a:t>
                </a:r>
                <a:r>
                  <a:rPr lang="en-US" sz="2800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Some</a:t>
                </a:r>
                <a:r>
                  <a:rPr lang="en-US" sz="2800" dirty="0">
                    <a:latin typeface="Consolas" panose="020B0609020204030204" pitchFamily="49" charset="0"/>
                  </a:rPr>
                  <a:t> t -&gt; </a:t>
                </a:r>
                <a:r>
                  <a:rPr lang="en-US" sz="2800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subtype c t</a:t>
                </a:r>
                <a:r>
                  <a:rPr lang="en-US" sz="2800" dirty="0">
                    <a:latin typeface="Consolas" panose="020B0609020204030204" pitchFamily="49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>
                    <a:latin typeface="Consolas" panose="020B0609020204030204" pitchFamily="49" charset="0"/>
                  </a:rPr>
                  <a:t> [t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IntTy</a:t>
                </a:r>
                <a:r>
                  <a:rPr lang="en-US" sz="2800" dirty="0">
                    <a:latin typeface="Consolas" panose="020B0609020204030204" pitchFamily="49" charset="0"/>
                  </a:rPr>
                  <a:t>](subtype c t)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| None -&gt; false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5" y="1637031"/>
                <a:ext cx="11247120" cy="4775415"/>
              </a:xfrm>
              <a:blipFill>
                <a:blip r:embed="rId3"/>
                <a:stretch>
                  <a:fillRect l="-1084" t="-2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CB6CA6-1A20-2945-4DF8-B89B1526D94E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CB6CA6-1A20-2945-4DF8-B89B1526D9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A5E3337-943C-27A9-3A02-D6978BF77C04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A5E3337-943C-27A9-3A02-D6978BF77C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177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5" y="1637031"/>
                <a:ext cx="1124712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match </a:t>
                </a:r>
                <a:r>
                  <a:rPr lang="en-US" sz="2800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Some</a:t>
                </a:r>
                <a:r>
                  <a:rPr lang="en-US" sz="2800" dirty="0">
                    <a:latin typeface="Consolas" panose="020B0609020204030204" pitchFamily="49" charset="0"/>
                  </a:rPr>
                  <a:t>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IntTy</a:t>
                </a:r>
                <a:r>
                  <a:rPr lang="en-US" sz="2800" dirty="0">
                    <a:latin typeface="Consolas" panose="020B0609020204030204" pitchFamily="49" charset="0"/>
                  </a:rPr>
                  <a:t> with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| </a:t>
                </a:r>
                <a:r>
                  <a:rPr lang="en-US" sz="2800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Some</a:t>
                </a:r>
                <a:r>
                  <a:rPr lang="en-US" sz="2800" dirty="0">
                    <a:latin typeface="Consolas" panose="020B0609020204030204" pitchFamily="49" charset="0"/>
                  </a:rPr>
                  <a:t> t -&gt; </a:t>
                </a:r>
                <a:r>
                  <a:rPr lang="en-US" sz="2800" dirty="0">
                    <a:highlight>
                      <a:srgbClr val="FFFF00"/>
                    </a:highlight>
                    <a:latin typeface="Consolas" panose="020B0609020204030204" pitchFamily="49" charset="0"/>
                  </a:rPr>
                  <a:t>subtype c t</a:t>
                </a:r>
                <a:r>
                  <a:rPr lang="en-US" sz="2800" dirty="0">
                    <a:latin typeface="Consolas" panose="020B0609020204030204" pitchFamily="49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>
                    <a:latin typeface="Consolas" panose="020B0609020204030204" pitchFamily="49" charset="0"/>
                  </a:rPr>
                  <a:t> subtype c </a:t>
                </a:r>
                <a:r>
                  <a:rPr lang="en-US" sz="2800" dirty="0" err="1">
                    <a:latin typeface="Consolas" panose="020B0609020204030204" pitchFamily="49" charset="0"/>
                  </a:rPr>
                  <a:t>IntTy</a:t>
                </a:r>
                <a:endParaRPr lang="en-US" sz="2800" dirty="0">
                  <a:latin typeface="Consolas" panose="020B0609020204030204" pitchFamily="49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| None -&gt; false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5" y="1637031"/>
                <a:ext cx="11247120" cy="4775415"/>
              </a:xfrm>
              <a:blipFill>
                <a:blip r:embed="rId3"/>
                <a:stretch>
                  <a:fillRect l="-1084" t="-2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BE9403-3D44-FC0C-A0FD-22932CCF54F3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0BE9403-3D44-FC0C-A0FD-22932CCF54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D265D4-73F7-9FCF-FB56-8B0F6CD46463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D265D4-73F7-9FCF-FB56-8B0F6CD46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9540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894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L</a:t>
            </a:r>
            <a:r>
              <a:rPr lang="en-US" sz="3600" dirty="0"/>
              <a:t> ::= … | &lt;Ident&gt; </a:t>
            </a:r>
            <a:r>
              <a:rPr lang="en-US" sz="3600" b="1" i="1" dirty="0"/>
              <a:t>L</a:t>
            </a:r>
          </a:p>
          <a:p>
            <a:pPr marL="0" indent="0">
              <a:buNone/>
            </a:pPr>
            <a:r>
              <a:rPr lang="en-US" sz="3600" dirty="0"/>
              <a:t>            | (</a:t>
            </a:r>
            <a:r>
              <a:rPr lang="en-US" sz="3600" dirty="0">
                <a:latin typeface="Consolas" panose="020B0609020204030204" pitchFamily="49" charset="0"/>
              </a:rPr>
              <a:t>match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  <a:r>
              <a:rPr lang="en-US" sz="3600" dirty="0"/>
              <a:t> </a:t>
            </a:r>
            <a:r>
              <a:rPr lang="en-US" sz="3600" dirty="0">
                <a:latin typeface="Consolas" panose="020B0609020204030204" pitchFamily="49" charset="0"/>
              </a:rPr>
              <a:t>with</a:t>
            </a:r>
          </a:p>
          <a:p>
            <a:pPr marL="0" indent="0">
              <a:buNone/>
            </a:pPr>
            <a:r>
              <a:rPr lang="en-US" sz="3600" dirty="0"/>
              <a:t>                | &lt;Ident&gt; &lt;ident&gt; </a:t>
            </a:r>
            <a:r>
              <a:rPr lang="en-US" sz="3600" dirty="0">
                <a:latin typeface="Consolas" panose="020B0609020204030204" pitchFamily="49" charset="0"/>
              </a:rPr>
              <a:t>-&gt;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</a:p>
          <a:p>
            <a:pPr marL="0" indent="0">
              <a:buNone/>
            </a:pPr>
            <a:r>
              <a:rPr lang="en-US" sz="3600" b="1" i="1" dirty="0"/>
              <a:t>                </a:t>
            </a:r>
            <a:r>
              <a:rPr lang="en-US" sz="3600" dirty="0"/>
              <a:t>| …</a:t>
            </a:r>
          </a:p>
          <a:p>
            <a:pPr marL="0" indent="0">
              <a:buNone/>
            </a:pPr>
            <a:r>
              <a:rPr lang="en-US" sz="3600" b="1" i="1" dirty="0"/>
              <a:t>                </a:t>
            </a:r>
            <a:r>
              <a:rPr lang="en-US" sz="3600" dirty="0"/>
              <a:t>| &lt;Ident&gt; &lt;ident&gt; </a:t>
            </a:r>
            <a:r>
              <a:rPr lang="en-US" sz="3600" dirty="0">
                <a:latin typeface="Consolas" panose="020B0609020204030204" pitchFamily="49" charset="0"/>
              </a:rPr>
              <a:t>-&gt;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… | [ &lt;Ident&gt; </a:t>
            </a:r>
            <a:r>
              <a:rPr lang="en-US" sz="3600" dirty="0">
                <a:latin typeface="Consolas" panose="020B0609020204030204" pitchFamily="49" charset="0"/>
              </a:rPr>
              <a:t>of</a:t>
            </a:r>
            <a:r>
              <a:rPr lang="en-US" sz="3600" dirty="0"/>
              <a:t> </a:t>
            </a:r>
            <a:r>
              <a:rPr lang="en-US" sz="3600" b="1" i="1" dirty="0"/>
              <a:t>T</a:t>
            </a:r>
            <a:r>
              <a:rPr lang="en-US" sz="3600" dirty="0"/>
              <a:t>; …; &lt;Ident&gt; </a:t>
            </a:r>
            <a:r>
              <a:rPr lang="en-US" sz="3600" dirty="0">
                <a:latin typeface="Consolas" panose="020B0609020204030204" pitchFamily="49" charset="0"/>
              </a:rPr>
              <a:t>of</a:t>
            </a:r>
            <a:r>
              <a:rPr lang="en-US" sz="3600" dirty="0"/>
              <a:t> </a:t>
            </a:r>
            <a:r>
              <a:rPr lang="en-US" sz="3600" b="1" i="1" dirty="0"/>
              <a:t>T </a:t>
            </a:r>
            <a:r>
              <a:rPr lang="en-US" sz="3600" dirty="0"/>
              <a:t>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020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Inductive Datatypes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321346"/>
            <a:ext cx="10753725" cy="5220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L</a:t>
            </a:r>
            <a:r>
              <a:rPr lang="en-US" sz="3600" dirty="0"/>
              <a:t> ::= … | &lt;Ident&gt; </a:t>
            </a:r>
            <a:r>
              <a:rPr lang="en-US" sz="3600" b="1" i="1" dirty="0"/>
              <a:t>L</a:t>
            </a:r>
            <a:r>
              <a:rPr lang="en-US" sz="3600" dirty="0"/>
              <a:t> | match </a:t>
            </a:r>
            <a:r>
              <a:rPr lang="en-US" sz="3600" b="1" i="1" dirty="0"/>
              <a:t>L</a:t>
            </a:r>
            <a:r>
              <a:rPr lang="en-US" sz="3600" dirty="0"/>
              <a:t> with …</a:t>
            </a:r>
          </a:p>
          <a:p>
            <a:pPr marL="0" indent="0">
              <a:buNone/>
            </a:pPr>
            <a:r>
              <a:rPr lang="en-US" sz="3600" b="1" i="1" dirty="0"/>
              <a:t>TD </a:t>
            </a:r>
            <a:r>
              <a:rPr lang="en-US" sz="3600" dirty="0"/>
              <a:t>::= (</a:t>
            </a:r>
            <a:r>
              <a:rPr lang="en-US" sz="3600" dirty="0">
                <a:latin typeface="Consolas" panose="020B0609020204030204" pitchFamily="49" charset="0"/>
              </a:rPr>
              <a:t>type</a:t>
            </a:r>
            <a:r>
              <a:rPr lang="en-US" sz="3600" dirty="0"/>
              <a:t> &lt;ident&gt; </a:t>
            </a:r>
            <a:r>
              <a:rPr lang="en-US" sz="3600" dirty="0">
                <a:latin typeface="Consolas" panose="020B0609020204030204" pitchFamily="49" charset="0"/>
              </a:rPr>
              <a:t>=</a:t>
            </a:r>
            <a:r>
              <a:rPr lang="en-US" sz="3600" dirty="0"/>
              <a:t> &lt;Ident&gt; </a:t>
            </a:r>
            <a:r>
              <a:rPr lang="en-US" sz="3600" dirty="0">
                <a:latin typeface="Consolas" panose="020B0609020204030204" pitchFamily="49" charset="0"/>
              </a:rPr>
              <a:t>of</a:t>
            </a:r>
            <a:r>
              <a:rPr lang="en-US" sz="3600" dirty="0"/>
              <a:t> </a:t>
            </a:r>
            <a:r>
              <a:rPr lang="en-US" sz="3600" b="1" i="1" dirty="0"/>
              <a:t>T</a:t>
            </a:r>
            <a:r>
              <a:rPr lang="en-US" sz="3600" dirty="0"/>
              <a:t> </a:t>
            </a:r>
            <a:r>
              <a:rPr lang="en-US" sz="3600" dirty="0">
                <a:latin typeface="Consolas" panose="020B0609020204030204" pitchFamily="49" charset="0"/>
              </a:rPr>
              <a:t>|</a:t>
            </a:r>
            <a:r>
              <a:rPr lang="en-US" sz="3600" dirty="0"/>
              <a:t> … </a:t>
            </a:r>
            <a:r>
              <a:rPr lang="en-US" sz="3600" dirty="0">
                <a:latin typeface="Consolas" panose="020B0609020204030204" pitchFamily="49" charset="0"/>
              </a:rPr>
              <a:t>|</a:t>
            </a:r>
            <a:r>
              <a:rPr lang="en-US" sz="3600" dirty="0"/>
              <a:t> &lt;Ident&gt; </a:t>
            </a:r>
            <a:r>
              <a:rPr lang="en-US" sz="3600" dirty="0">
                <a:latin typeface="Consolas" panose="020B0609020204030204" pitchFamily="49" charset="0"/>
              </a:rPr>
              <a:t>of</a:t>
            </a:r>
            <a:r>
              <a:rPr lang="en-US" sz="3600" dirty="0"/>
              <a:t> </a:t>
            </a:r>
            <a:r>
              <a:rPr lang="en-US" sz="3600" b="1" i="1" dirty="0"/>
              <a:t>T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… | &lt;ident&gt;</a:t>
            </a:r>
          </a:p>
          <a:p>
            <a:pPr marL="0" indent="0">
              <a:buNone/>
            </a:pPr>
            <a:r>
              <a:rPr lang="en-US" sz="3600" b="1" i="1" dirty="0"/>
              <a:t>P</a:t>
            </a:r>
            <a:r>
              <a:rPr lang="en-US" sz="3600" dirty="0"/>
              <a:t> ::= </a:t>
            </a:r>
            <a:r>
              <a:rPr lang="en-US" sz="3600" b="1" i="1" dirty="0"/>
              <a:t>TD</a:t>
            </a:r>
            <a:r>
              <a:rPr lang="en-US" sz="3600" dirty="0"/>
              <a:t> … </a:t>
            </a:r>
            <a:r>
              <a:rPr lang="en-US" sz="3600" b="1" i="1" dirty="0"/>
              <a:t>TD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exp = Num of int | Add of exp * exp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Every inductive type has a name, so constructors can take the type being declared as an argument!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81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Inductive Datatypes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3600" dirty="0"/>
                  <a:t> is a value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077DA-1855-4FE4-A494-5A9EA745D931}"/>
                  </a:ext>
                </a:extLst>
              </p:cNvPr>
              <p:cNvSpPr txBox="1"/>
              <p:nvPr/>
            </p:nvSpPr>
            <p:spPr>
              <a:xfrm>
                <a:off x="4948002" y="1717553"/>
                <a:ext cx="1750223" cy="962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077DA-1855-4FE4-A494-5A9EA745D9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002" y="1717553"/>
                <a:ext cx="1750223" cy="962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172F6F7-16EA-717E-6C45-8E8EE3AEF6D7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172F6F7-16EA-717E-6C45-8E8EE3AEF6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773E7-4291-0196-7A49-8E016E2076AC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773E7-4291-0196-7A49-8E016E207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5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89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Inductive Datatypes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dirty="0"/>
                  <a:t>We can store type definitions in the type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endParaRPr lang="en-US" sz="3600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maps variables to types, type names to definitions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531"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43A3D5-68E3-46FC-9E92-6394B0B9A770}"/>
                  </a:ext>
                </a:extLst>
              </p:cNvPr>
              <p:cNvSpPr txBox="1"/>
              <p:nvPr/>
            </p:nvSpPr>
            <p:spPr>
              <a:xfrm>
                <a:off x="1307408" y="3029238"/>
                <a:ext cx="9797361" cy="9766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lookup</m:t>
                          </m:r>
                          <m:r>
                            <m:rPr>
                              <m:lit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constr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type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|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…)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43A3D5-68E3-46FC-9E92-6394B0B9A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408" y="3029238"/>
                <a:ext cx="9797361" cy="9766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ECA0154-7542-18B4-F075-2C3BC62B8266}"/>
                  </a:ext>
                </a:extLst>
              </p:cNvPr>
              <p:cNvSpPr txBox="1"/>
              <p:nvPr/>
            </p:nvSpPr>
            <p:spPr>
              <a:xfrm>
                <a:off x="1604834" y="4439972"/>
                <a:ext cx="8982331" cy="15279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of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;…;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of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−&gt;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ECA0154-7542-18B4-F075-2C3BC62B8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834" y="4439972"/>
                <a:ext cx="8982331" cy="15279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66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Inductive Datatypes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3600" dirty="0"/>
                  <a:t> has to be of a variant type</a:t>
                </a:r>
              </a:p>
              <a:p>
                <a:r>
                  <a:rPr lang="en-US" sz="3600" dirty="0"/>
                  <a:t>The cases of the match should be the cases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3600" dirty="0"/>
                  <a:t>’s type</a:t>
                </a:r>
              </a:p>
              <a:p>
                <a:r>
                  <a:rPr lang="en-US" sz="3600" dirty="0"/>
                  <a:t>Each case should return something of type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endParaRPr lang="en-US" sz="3600" dirty="0"/>
              </a:p>
              <a:p>
                <a:pPr lvl="1"/>
                <a:r>
                  <a:rPr lang="en-US" sz="3200" dirty="0"/>
                  <a:t>where each case’s variable gets the type of the constructor</a:t>
                </a:r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531" t="-3704" r="-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4420C3F-9661-6FC1-C0EB-3014205DD0D3}"/>
                  </a:ext>
                </a:extLst>
              </p:cNvPr>
              <p:cNvSpPr txBox="1"/>
              <p:nvPr/>
            </p:nvSpPr>
            <p:spPr>
              <a:xfrm>
                <a:off x="1604834" y="4404803"/>
                <a:ext cx="8982331" cy="15279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of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;…;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of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−&gt;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4420C3F-9661-6FC1-C0EB-3014205DD0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834" y="4404803"/>
                <a:ext cx="8982331" cy="15279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3827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Inductive Datatypes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3600" dirty="0"/>
                  <a:t> has to be of an inductive type</a:t>
                </a:r>
              </a:p>
              <a:p>
                <a:r>
                  <a:rPr lang="en-US" sz="3600" dirty="0"/>
                  <a:t>The cases of the match should be the cases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3600" dirty="0"/>
                  <a:t>’s type</a:t>
                </a:r>
              </a:p>
              <a:p>
                <a:r>
                  <a:rPr lang="en-US" sz="3600" dirty="0"/>
                  <a:t>Each case should return something of type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endParaRPr lang="en-US" sz="3600" dirty="0"/>
              </a:p>
              <a:p>
                <a:pPr lvl="1"/>
                <a:r>
                  <a:rPr lang="en-US" sz="3200" dirty="0"/>
                  <a:t>where each case’s variable gets the type of the constructor</a:t>
                </a:r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531" t="-3704" r="-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313E92-8D15-450F-B7FA-BE967D168ED6}"/>
                  </a:ext>
                </a:extLst>
              </p:cNvPr>
              <p:cNvSpPr txBox="1"/>
              <p:nvPr/>
            </p:nvSpPr>
            <p:spPr>
              <a:xfrm>
                <a:off x="1669905" y="4455406"/>
                <a:ext cx="8982331" cy="15311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of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of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−&gt;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313E92-8D15-450F-B7FA-BE967D168E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9905" y="4455406"/>
                <a:ext cx="8982331" cy="15311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726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Datatypes: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In OCaml (and most other functional languages), we can define datatypes with cases, and match on those cases</a:t>
            </a:r>
          </a:p>
          <a:p>
            <a:r>
              <a:rPr lang="en-US" sz="3600" dirty="0"/>
              <a:t>Each datatype has a list of </a:t>
            </a:r>
            <a:r>
              <a:rPr lang="en-US" sz="3600" i="1" dirty="0"/>
              <a:t>constructors</a:t>
            </a:r>
            <a:r>
              <a:rPr lang="en-US" sz="3600" dirty="0"/>
              <a:t>, which build values of the type and are the patterns we match on</a:t>
            </a:r>
          </a:p>
          <a:p>
            <a:r>
              <a:rPr lang="en-US" sz="3600" dirty="0"/>
              <a:t>Sum types: two constructors</a:t>
            </a:r>
          </a:p>
          <a:p>
            <a:r>
              <a:rPr lang="en-US" sz="3600" dirty="0"/>
              <a:t>Variant types: any number of constructors, not recursive</a:t>
            </a:r>
          </a:p>
          <a:p>
            <a:r>
              <a:rPr lang="en-US" sz="3600" dirty="0"/>
              <a:t>Inductive types: any number of constructors, recursive!</a:t>
            </a:r>
          </a:p>
          <a:p>
            <a:pPr lvl="1"/>
            <a:r>
              <a:rPr lang="en-US" sz="3200" dirty="0"/>
              <a:t>Because datatypes have names (</a:t>
            </a:r>
            <a:r>
              <a:rPr lang="en-US" sz="3200" i="1" dirty="0"/>
              <a:t>nominal types</a:t>
            </a:r>
            <a:r>
              <a:rPr lang="en-US" sz="3200" dirty="0"/>
              <a:t>), they can take instances of the same type as arguments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3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47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 Courses Next Semester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31934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CS 472: Provably Correct Programming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Logic, functional programming, proving programs correct</a:t>
            </a:r>
          </a:p>
          <a:p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CS 473: Compiler Design</a:t>
            </a:r>
          </a:p>
          <a:p>
            <a:pPr lvl="1"/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Lexing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parsing, translation to assembly</a:t>
            </a:r>
          </a:p>
          <a:p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CS 474: Object-Oriented Languages and Environments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Much deeper study (without inference rules) of OO language features</a:t>
            </a:r>
          </a:p>
          <a:p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CS 454: Principles of </a:t>
            </a:r>
            <a:r>
              <a:rPr lang="en-US" sz="3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Concurrent Programming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441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15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515344" cy="4775415"/>
          </a:xfrm>
        </p:spPr>
        <p:txBody>
          <a:bodyPr>
            <a:normAutofit/>
          </a:bodyPr>
          <a:lstStyle/>
          <a:p>
            <a:r>
              <a:rPr lang="en-US" sz="3600" dirty="0"/>
              <a:t>Next step up from sum types: </a:t>
            </a:r>
            <a:r>
              <a:rPr lang="en-US" sz="3600" i="1" dirty="0"/>
              <a:t>variants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inl</a:t>
            </a:r>
            <a:r>
              <a:rPr lang="en-US" dirty="0">
                <a:latin typeface="Consolas" panose="020B0609020204030204" pitchFamily="49" charset="0"/>
              </a:rPr>
              <a:t> “hi” : string + int	   </a:t>
            </a:r>
            <a:r>
              <a:rPr lang="en-US" dirty="0" err="1">
                <a:latin typeface="Consolas" panose="020B0609020204030204" pitchFamily="49" charset="0"/>
              </a:rPr>
              <a:t>inr</a:t>
            </a:r>
            <a:r>
              <a:rPr lang="en-US" dirty="0">
                <a:latin typeface="Consolas" panose="020B0609020204030204" pitchFamily="49" charset="0"/>
              </a:rPr>
              <a:t> 123 : string + int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Text “hi” : [Text : string; Num : int; …]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Can have any number of choices, and each one is named</a:t>
            </a:r>
          </a:p>
          <a:p>
            <a:r>
              <a:rPr lang="en-US" sz="3600" dirty="0"/>
              <a:t>Choice (“field”) names are like OCaml constructors!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L</a:t>
            </a:r>
            <a:r>
              <a:rPr lang="en-US" sz="3600" dirty="0"/>
              <a:t> ::= … | &lt;Ident&gt; </a:t>
            </a:r>
            <a:r>
              <a:rPr lang="en-US" sz="3600" b="1" i="1" dirty="0"/>
              <a:t>L</a:t>
            </a:r>
          </a:p>
          <a:p>
            <a:pPr marL="0" indent="0">
              <a:buNone/>
            </a:pPr>
            <a:r>
              <a:rPr lang="en-US" sz="3600" dirty="0"/>
              <a:t>            | (</a:t>
            </a:r>
            <a:r>
              <a:rPr lang="en-US" sz="3600" dirty="0">
                <a:latin typeface="Consolas" panose="020B0609020204030204" pitchFamily="49" charset="0"/>
              </a:rPr>
              <a:t>match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  <a:r>
              <a:rPr lang="en-US" sz="3600" dirty="0"/>
              <a:t> </a:t>
            </a:r>
            <a:r>
              <a:rPr lang="en-US" sz="3600" dirty="0">
                <a:latin typeface="Consolas" panose="020B0609020204030204" pitchFamily="49" charset="0"/>
              </a:rPr>
              <a:t>with</a:t>
            </a:r>
          </a:p>
          <a:p>
            <a:pPr marL="0" indent="0">
              <a:buNone/>
            </a:pPr>
            <a:r>
              <a:rPr lang="en-US" sz="3600" dirty="0"/>
              <a:t>                | &lt;Ident&gt; &lt;ident&gt; </a:t>
            </a:r>
            <a:r>
              <a:rPr lang="en-US" sz="3600" dirty="0">
                <a:latin typeface="Consolas" panose="020B0609020204030204" pitchFamily="49" charset="0"/>
              </a:rPr>
              <a:t>-&gt;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</a:p>
          <a:p>
            <a:pPr marL="0" indent="0">
              <a:buNone/>
            </a:pPr>
            <a:r>
              <a:rPr lang="en-US" sz="3600" b="1" i="1" dirty="0"/>
              <a:t>                </a:t>
            </a:r>
            <a:r>
              <a:rPr lang="en-US" sz="3600" dirty="0"/>
              <a:t>| …</a:t>
            </a:r>
          </a:p>
          <a:p>
            <a:pPr marL="0" indent="0">
              <a:buNone/>
            </a:pPr>
            <a:r>
              <a:rPr lang="en-US" sz="3600" b="1" i="1" dirty="0"/>
              <a:t>                </a:t>
            </a:r>
            <a:r>
              <a:rPr lang="en-US" sz="3600" dirty="0"/>
              <a:t>| &lt;Ident&gt; &lt;ident&gt; </a:t>
            </a:r>
            <a:r>
              <a:rPr lang="en-US" sz="3600" dirty="0">
                <a:latin typeface="Consolas" panose="020B0609020204030204" pitchFamily="49" charset="0"/>
              </a:rPr>
              <a:t>-&gt;</a:t>
            </a:r>
            <a:r>
              <a:rPr lang="en-US" sz="3600" dirty="0"/>
              <a:t> </a:t>
            </a:r>
            <a:r>
              <a:rPr lang="en-US" sz="3600" b="1" i="1" dirty="0"/>
              <a:t>L</a:t>
            </a:r>
            <a:r>
              <a:rPr lang="en-US" sz="3600" dirty="0"/>
              <a:t>)</a:t>
            </a:r>
          </a:p>
          <a:p>
            <a:pPr marL="0" indent="0">
              <a:buNone/>
            </a:pPr>
            <a:r>
              <a:rPr lang="en-US" sz="3600" b="1" i="1" dirty="0"/>
              <a:t>T </a:t>
            </a:r>
            <a:r>
              <a:rPr lang="en-US" sz="3600" dirty="0"/>
              <a:t>::= … | [ &lt;Ident&gt; </a:t>
            </a:r>
            <a:r>
              <a:rPr lang="en-US" sz="3600" dirty="0">
                <a:latin typeface="Consolas" panose="020B0609020204030204" pitchFamily="49" charset="0"/>
              </a:rPr>
              <a:t>of</a:t>
            </a:r>
            <a:r>
              <a:rPr lang="en-US" sz="3600" dirty="0"/>
              <a:t> </a:t>
            </a:r>
            <a:r>
              <a:rPr lang="en-US" sz="3600" b="1" i="1" dirty="0"/>
              <a:t>T</a:t>
            </a:r>
            <a:r>
              <a:rPr lang="en-US" sz="3600" dirty="0"/>
              <a:t>; …; &lt;Ident&gt; </a:t>
            </a:r>
            <a:r>
              <a:rPr lang="en-US" sz="3600" dirty="0">
                <a:latin typeface="Consolas" panose="020B0609020204030204" pitchFamily="49" charset="0"/>
              </a:rPr>
              <a:t>of</a:t>
            </a:r>
            <a:r>
              <a:rPr lang="en-US" sz="3600" dirty="0"/>
              <a:t> </a:t>
            </a:r>
            <a:r>
              <a:rPr lang="en-US" sz="3600" b="1" i="1" dirty="0"/>
              <a:t>T </a:t>
            </a:r>
            <a:r>
              <a:rPr lang="en-US" sz="3600" dirty="0"/>
              <a:t>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894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/>
              <p:nvPr/>
            </p:nvSpPr>
            <p:spPr>
              <a:xfrm>
                <a:off x="1674301" y="4031131"/>
                <a:ext cx="8982331" cy="1012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smtClean="0">
                              <a:latin typeface="Consolas" panose="020B0609020204030204" pitchFamily="49" charset="0"/>
                            </a:rPr>
                            <m:t>−&gt;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301" y="4031131"/>
                <a:ext cx="8982331" cy="10125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3F3DF3-EAC5-4F46-AFC7-72C33A86B18F}"/>
                  </a:ext>
                </a:extLst>
              </p:cNvPr>
              <p:cNvSpPr txBox="1"/>
              <p:nvPr/>
            </p:nvSpPr>
            <p:spPr>
              <a:xfrm>
                <a:off x="2135576" y="2033238"/>
                <a:ext cx="7692683" cy="1023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:[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;…;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;…;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3F3DF3-EAC5-4F46-AFC7-72C33A86B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76" y="2033238"/>
                <a:ext cx="7692683" cy="10235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1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/>
              <p:nvPr/>
            </p:nvSpPr>
            <p:spPr>
              <a:xfrm>
                <a:off x="1604834" y="4031131"/>
                <a:ext cx="8982331" cy="15279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of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;…;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of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−&gt;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834" y="4031131"/>
                <a:ext cx="8982331" cy="15279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5B09F5-2D71-7D71-AF8B-7E2939192ED7}"/>
                  </a:ext>
                </a:extLst>
              </p:cNvPr>
              <p:cNvSpPr txBox="1"/>
              <p:nvPr/>
            </p:nvSpPr>
            <p:spPr>
              <a:xfrm>
                <a:off x="2135576" y="2033238"/>
                <a:ext cx="7692683" cy="1023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:[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;…;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;…;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of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5B09F5-2D71-7D71-AF8B-7E2939192E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76" y="2033238"/>
                <a:ext cx="7692683" cy="10235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0872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3600" dirty="0"/>
                  <a:t> is a value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077DA-1855-4FE4-A494-5A9EA745D931}"/>
                  </a:ext>
                </a:extLst>
              </p:cNvPr>
              <p:cNvSpPr txBox="1"/>
              <p:nvPr/>
            </p:nvSpPr>
            <p:spPr>
              <a:xfrm>
                <a:off x="4948002" y="1717553"/>
                <a:ext cx="1750223" cy="962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077DA-1855-4FE4-A494-5A9EA745D9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002" y="1717553"/>
                <a:ext cx="1750223" cy="962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/>
              <p:nvPr/>
            </p:nvSpPr>
            <p:spPr>
              <a:xfrm>
                <a:off x="1804931" y="3878730"/>
                <a:ext cx="8429487" cy="10549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−&gt;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)→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878730"/>
                <a:ext cx="8429487" cy="10549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160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OCaml: Variants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3600" dirty="0"/>
                  <a:t> is a value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077DA-1855-4FE4-A494-5A9EA745D931}"/>
                  </a:ext>
                </a:extLst>
              </p:cNvPr>
              <p:cNvSpPr txBox="1"/>
              <p:nvPr/>
            </p:nvSpPr>
            <p:spPr>
              <a:xfrm>
                <a:off x="4948002" y="1717553"/>
                <a:ext cx="1750223" cy="962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077DA-1855-4FE4-A494-5A9EA745D9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002" y="1717553"/>
                <a:ext cx="1750223" cy="962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55E44F-E568-46B7-92F8-0C766D093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D2D58D-1F04-4F9A-8D90-5F64CF74251E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D2D58D-1F04-4F9A-8D90-5F64CF7425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124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086" y="-21167"/>
            <a:ext cx="10880503" cy="1658198"/>
          </a:xfrm>
        </p:spPr>
        <p:txBody>
          <a:bodyPr/>
          <a:lstStyle/>
          <a:p>
            <a:r>
              <a:rPr lang="en-US" dirty="0"/>
              <a:t>OCaml: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match lookup gamma x with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Some t -&gt; subtype c t</a:t>
            </a:r>
          </a:p>
          <a:p>
            <a:pPr marL="0" indent="0">
              <a:buNone/>
            </a:pPr>
            <a:r>
              <a:rPr lang="en-US" sz="2800" dirty="0">
                <a:latin typeface="Consolas" panose="020B0609020204030204" pitchFamily="49" charset="0"/>
              </a:rPr>
              <a:t>| None -&gt; false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C8307C-AF28-4F7C-8583-B8FA52228F85}"/>
              </a:ext>
            </a:extLst>
          </p:cNvPr>
          <p:cNvSpPr txBox="1"/>
          <p:nvPr/>
        </p:nvSpPr>
        <p:spPr>
          <a:xfrm>
            <a:off x="6524090" y="1551398"/>
            <a:ext cx="502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Exercise: If </a:t>
            </a:r>
            <a:r>
              <a:rPr lang="en-US" sz="2600" dirty="0">
                <a:latin typeface="Consolas" panose="020B0609020204030204" pitchFamily="49" charset="0"/>
              </a:rPr>
              <a:t>lookup gamma x</a:t>
            </a:r>
            <a:r>
              <a:rPr lang="en-US" sz="2800" dirty="0"/>
              <a:t> returns </a:t>
            </a:r>
            <a:r>
              <a:rPr lang="en-US" sz="2600" dirty="0">
                <a:latin typeface="Consolas" panose="020B0609020204030204" pitchFamily="49" charset="0"/>
              </a:rPr>
              <a:t>Some </a:t>
            </a:r>
            <a:r>
              <a:rPr lang="en-US" sz="2600" dirty="0" err="1">
                <a:latin typeface="Consolas" panose="020B0609020204030204" pitchFamily="49" charset="0"/>
              </a:rPr>
              <a:t>IntTy</a:t>
            </a:r>
            <a:r>
              <a:rPr lang="en-US" sz="2800" dirty="0"/>
              <a:t>, what steps will this program take?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D2581C-1760-B7DD-FCC0-89106C618022}"/>
                  </a:ext>
                </a:extLst>
              </p:cNvPr>
              <p:cNvSpPr txBox="1"/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endChr m:val="|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)→ </m:t>
                              </m:r>
                            </m:e>
                            <m:e>
                              <m:d>
                                <m:dPr>
                                  <m:endChr m:val="|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match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with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>
                                      <a:latin typeface="Consolas" panose="020B0609020204030204" pitchFamily="49" charset="0"/>
                                    </a:rPr>
                                    <m:t>−&gt;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D2581C-1760-B7DD-FCC0-89106C618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931" y="3263991"/>
                <a:ext cx="8256363" cy="15508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44B5F8-A26D-635C-0DAE-9B5BB049B27B}"/>
                  </a:ext>
                </a:extLst>
              </p:cNvPr>
              <p:cNvSpPr txBox="1"/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match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with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beg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44B5F8-A26D-635C-0DAE-9B5BB049B2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75" y="5143186"/>
                <a:ext cx="10534935" cy="10508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9651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0b2ba780-68ca-44bb-bb38-9fb6bab431f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7476455-0289-4ca0-b7a0-8bb42924fdb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6b19addb-0d9c-4ff2-b3d9-8c20102e231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b3b8a910-40bc-4a0c-b30f-76cb6796c59b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49712</TotalTime>
  <Words>1237</Words>
  <Application>Microsoft Office PowerPoint</Application>
  <PresentationFormat>Widescreen</PresentationFormat>
  <Paragraphs>194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OCaml: Variants</vt:lpstr>
      <vt:lpstr>PowerPoint Presentation</vt:lpstr>
      <vt:lpstr>OCaml: Variants</vt:lpstr>
      <vt:lpstr>OCaml: Inductive Datatypes</vt:lpstr>
      <vt:lpstr>OCaml: Inductive Datatypes</vt:lpstr>
      <vt:lpstr>OCaml: Inductive Datatypes</vt:lpstr>
      <vt:lpstr>OCaml: Inductive Datatypes</vt:lpstr>
      <vt:lpstr>OCaml: Inductive Datatypes</vt:lpstr>
      <vt:lpstr>Inductive Datatypes: Summary</vt:lpstr>
      <vt:lpstr>PowerPoint Presentation</vt:lpstr>
      <vt:lpstr>PL Courses Next Semester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397</cp:revision>
  <dcterms:created xsi:type="dcterms:W3CDTF">2018-08-06T16:06:24Z</dcterms:created>
  <dcterms:modified xsi:type="dcterms:W3CDTF">2023-11-06T16:01:59Z</dcterms:modified>
</cp:coreProperties>
</file>