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3.xml" ContentType="application/vnd.openxmlformats-officedocument.presentationml.tags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25"/>
  </p:notesMasterIdLst>
  <p:sldIdLst>
    <p:sldId id="256" r:id="rId2"/>
    <p:sldId id="445" r:id="rId3"/>
    <p:sldId id="333" r:id="rId4"/>
    <p:sldId id="270" r:id="rId5"/>
    <p:sldId id="323" r:id="rId6"/>
    <p:sldId id="271" r:id="rId7"/>
    <p:sldId id="327" r:id="rId8"/>
    <p:sldId id="444" r:id="rId9"/>
    <p:sldId id="272" r:id="rId10"/>
    <p:sldId id="295" r:id="rId11"/>
    <p:sldId id="296" r:id="rId12"/>
    <p:sldId id="297" r:id="rId13"/>
    <p:sldId id="274" r:id="rId14"/>
    <p:sldId id="298" r:id="rId15"/>
    <p:sldId id="275" r:id="rId16"/>
    <p:sldId id="446" r:id="rId17"/>
    <p:sldId id="276" r:id="rId18"/>
    <p:sldId id="277" r:id="rId19"/>
    <p:sldId id="300" r:id="rId20"/>
    <p:sldId id="299" r:id="rId21"/>
    <p:sldId id="280" r:id="rId22"/>
    <p:sldId id="281" r:id="rId23"/>
    <p:sldId id="44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8/24/2023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choice would be to interpret bools as arbitrary integers. We’ll look at that possibility later, but first: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6545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choice would be to interpret bools as arbitrary integers. We’ll look at that possibility later, but first: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2801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choice would be to interpret bools as arbitrary integers. We’ll look at that possibility later, but first: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317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choice would be to interpret bools as arbitrary integers. We’ll look at that possibility later, but first: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3442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4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1: in plain English, what’s in the language? What should we be able to do?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808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81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should we do when one of the arguments to add is a bool?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83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choice would be to interpret bools as arbitrary integers. We’ll look at that possibility later, but first: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53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choice would be to interpret bools as arbitrary integers. We’ll look at that possibility later, but first: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413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choice would be to interpret bools as arbitrary integers. We’ll look at that possibility later, but first: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20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963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8/24/2023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8/24/2023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8/24/2023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8/24/2023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8/24/2023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8/24/2023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8/24/2023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WebAssembly/spec/tree/master/interpreter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54406C6-4803-4BA5-B63D-E88715B37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00C4094-28B1-4685-A6C1-684FEC458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term computes to a </a:t>
            </a:r>
            <a:r>
              <a:rPr lang="en-US" i="1" dirty="0"/>
              <a:t>value</a:t>
            </a:r>
            <a:r>
              <a:rPr lang="en-US" dirty="0"/>
              <a:t>, either int or bool</a:t>
            </a:r>
          </a:p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retval</a:t>
            </a:r>
            <a:r>
              <a:rPr lang="en-US" dirty="0"/>
              <a:t> = </a:t>
            </a:r>
            <a:r>
              <a:rPr lang="en-US" dirty="0" err="1"/>
              <a:t>IntVal</a:t>
            </a:r>
            <a:r>
              <a:rPr lang="en-US" dirty="0"/>
              <a:t> of int | </a:t>
            </a:r>
            <a:r>
              <a:rPr lang="en-US" dirty="0" err="1"/>
              <a:t>BoolVal</a:t>
            </a:r>
            <a:r>
              <a:rPr lang="en-US" dirty="0"/>
              <a:t> of bool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=	(* let rec eval e = *)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Num i -&gt; </a:t>
            </a:r>
            <a:r>
              <a:rPr lang="en-US" dirty="0" err="1"/>
              <a:t>IntVal</a:t>
            </a:r>
            <a:r>
              <a:rPr lang="en-US" dirty="0"/>
              <a:t> i</a:t>
            </a:r>
          </a:p>
          <a:p>
            <a:pPr marL="0" indent="0">
              <a:buNone/>
            </a:pPr>
            <a:r>
              <a:rPr lang="en-US" dirty="0"/>
              <a:t>  | Add (e1, e2) -&gt;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1E617-3BDE-44E5-B425-90D638E61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5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54406C6-4803-4BA5-B63D-E88715B37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00C4094-28B1-4685-A6C1-684FEC458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term computes to a </a:t>
            </a:r>
            <a:r>
              <a:rPr lang="en-US" i="1" dirty="0"/>
              <a:t>value</a:t>
            </a:r>
            <a:r>
              <a:rPr lang="en-US" dirty="0"/>
              <a:t>, either int or bool</a:t>
            </a:r>
          </a:p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retval</a:t>
            </a:r>
            <a:r>
              <a:rPr lang="en-US" dirty="0"/>
              <a:t> = </a:t>
            </a:r>
            <a:r>
              <a:rPr lang="en-US" dirty="0" err="1"/>
              <a:t>IntVal</a:t>
            </a:r>
            <a:r>
              <a:rPr lang="en-US" dirty="0"/>
              <a:t> of int | </a:t>
            </a:r>
            <a:r>
              <a:rPr lang="en-US" dirty="0" err="1"/>
              <a:t>BoolVal</a:t>
            </a:r>
            <a:r>
              <a:rPr lang="en-US" dirty="0"/>
              <a:t> of bool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=	(* let rec eval e = *)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Num i -&gt; </a:t>
            </a:r>
            <a:r>
              <a:rPr lang="en-US" dirty="0" err="1"/>
              <a:t>IntVal</a:t>
            </a:r>
            <a:r>
              <a:rPr lang="en-US" dirty="0"/>
              <a:t> i</a:t>
            </a:r>
          </a:p>
          <a:p>
            <a:pPr marL="0" indent="0">
              <a:buNone/>
            </a:pPr>
            <a:r>
              <a:rPr lang="en-US" dirty="0"/>
              <a:t>  | Add (e1, e2) -&gt; eval e1 + eval e2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1E617-3BDE-44E5-B425-90D638E61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E031D6-1DDD-4611-AEAA-1E65C864A5A3}"/>
              </a:ext>
            </a:extLst>
          </p:cNvPr>
          <p:cNvSpPr txBox="1"/>
          <p:nvPr/>
        </p:nvSpPr>
        <p:spPr>
          <a:xfrm>
            <a:off x="3618343" y="5493672"/>
            <a:ext cx="76935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Error: </a:t>
            </a:r>
            <a:r>
              <a:rPr lang="en-US" sz="3600" dirty="0"/>
              <a:t>This expression has type </a:t>
            </a:r>
            <a:r>
              <a:rPr lang="en-US" sz="3600" dirty="0" err="1"/>
              <a:t>retval</a:t>
            </a:r>
            <a:r>
              <a:rPr lang="en-US" sz="3600" dirty="0"/>
              <a:t> but an expression was expected of type int</a:t>
            </a:r>
          </a:p>
        </p:txBody>
      </p:sp>
    </p:spTree>
    <p:extLst>
      <p:ext uri="{BB962C8B-B14F-4D97-AF65-F5344CB8AC3E}">
        <p14:creationId xmlns:p14="http://schemas.microsoft.com/office/powerpoint/2010/main" val="2119039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54406C6-4803-4BA5-B63D-E88715B37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00C4094-28B1-4685-A6C1-684FEC458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220969"/>
          </a:xfrm>
        </p:spPr>
        <p:txBody>
          <a:bodyPr>
            <a:normAutofit/>
          </a:bodyPr>
          <a:lstStyle/>
          <a:p>
            <a:pPr marL="0" indent="0">
              <a:lnSpc>
                <a:spcPct val="75000"/>
              </a:lnSpc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=</a:t>
            </a:r>
          </a:p>
          <a:p>
            <a:pPr marL="0" indent="0">
              <a:lnSpc>
                <a:spcPct val="75000"/>
              </a:lnSpc>
              <a:buNone/>
            </a:pPr>
            <a:r>
              <a:rPr lang="en-US" dirty="0"/>
              <a:t>  match e with</a:t>
            </a:r>
          </a:p>
          <a:p>
            <a:pPr marL="0" indent="0">
              <a:lnSpc>
                <a:spcPct val="75000"/>
              </a:lnSpc>
              <a:buNone/>
            </a:pPr>
            <a:r>
              <a:rPr lang="en-US" dirty="0"/>
              <a:t>  | Num i -&gt; </a:t>
            </a:r>
            <a:r>
              <a:rPr lang="en-US" dirty="0" err="1"/>
              <a:t>IntVal</a:t>
            </a:r>
            <a:r>
              <a:rPr lang="en-US" dirty="0"/>
              <a:t> i</a:t>
            </a:r>
          </a:p>
          <a:p>
            <a:pPr marL="0" indent="0">
              <a:lnSpc>
                <a:spcPct val="75000"/>
              </a:lnSpc>
              <a:buNone/>
            </a:pPr>
            <a:r>
              <a:rPr lang="en-US" dirty="0"/>
              <a:t>  | Add (e1, e2) -&gt;</a:t>
            </a:r>
          </a:p>
          <a:p>
            <a:pPr marL="0" indent="0">
              <a:lnSpc>
                <a:spcPct val="75000"/>
              </a:lnSpc>
              <a:buNone/>
            </a:pPr>
            <a:r>
              <a:rPr lang="en-US" dirty="0"/>
              <a:t>        (match eval e1, eval e2 with</a:t>
            </a:r>
          </a:p>
          <a:p>
            <a:pPr marL="0" indent="0">
              <a:lnSpc>
                <a:spcPct val="75000"/>
              </a:lnSpc>
              <a:buNone/>
            </a:pPr>
            <a:r>
              <a:rPr lang="en-US" dirty="0"/>
              <a:t>        | </a:t>
            </a:r>
            <a:r>
              <a:rPr lang="en-US" dirty="0" err="1"/>
              <a:t>IntVal</a:t>
            </a:r>
            <a:r>
              <a:rPr lang="en-US" dirty="0"/>
              <a:t> i1, </a:t>
            </a:r>
            <a:r>
              <a:rPr lang="en-US" dirty="0" err="1"/>
              <a:t>IntVal</a:t>
            </a:r>
            <a:r>
              <a:rPr lang="en-US" dirty="0"/>
              <a:t> i2 -&gt; </a:t>
            </a:r>
            <a:r>
              <a:rPr lang="en-US" dirty="0" err="1"/>
              <a:t>IntVal</a:t>
            </a:r>
            <a:r>
              <a:rPr lang="en-US" dirty="0"/>
              <a:t> (i1 + i2)</a:t>
            </a:r>
          </a:p>
          <a:p>
            <a:pPr marL="0" indent="0">
              <a:lnSpc>
                <a:spcPct val="75000"/>
              </a:lnSpc>
              <a:buNone/>
            </a:pPr>
            <a:r>
              <a:rPr lang="en-US" dirty="0"/>
              <a:t>        | _, _ -&gt; ?)</a:t>
            </a:r>
          </a:p>
          <a:p>
            <a:pPr marL="0" indent="0">
              <a:lnSpc>
                <a:spcPct val="75000"/>
              </a:lnSpc>
              <a:buNone/>
            </a:pPr>
            <a:endParaRPr lang="en-US" dirty="0"/>
          </a:p>
          <a:p>
            <a:pPr>
              <a:lnSpc>
                <a:spcPct val="75000"/>
              </a:lnSpc>
            </a:pPr>
            <a:r>
              <a:rPr lang="en-US" dirty="0"/>
              <a:t>Exercise: What should happen if we try to add things that aren’t integers?</a:t>
            </a:r>
          </a:p>
          <a:p>
            <a:pPr marL="0" indent="0">
              <a:lnSpc>
                <a:spcPct val="75000"/>
              </a:lnSpc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1E617-3BDE-44E5-B425-90D638E61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69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8E47-7A7B-4FC1-A3D1-44B062538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 with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EC11-8972-405A-B1A7-E2728D390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1637031"/>
            <a:ext cx="10753725" cy="47754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Num i -&gt; </a:t>
            </a:r>
            <a:r>
              <a:rPr lang="en-US" dirty="0" err="1"/>
              <a:t>IntVal</a:t>
            </a:r>
            <a:r>
              <a:rPr lang="en-US" dirty="0"/>
              <a:t> i</a:t>
            </a:r>
          </a:p>
          <a:p>
            <a:pPr marL="0" indent="0">
              <a:buNone/>
            </a:pPr>
            <a:r>
              <a:rPr lang="en-US" dirty="0"/>
              <a:t>  | Add (e1, e2) -&gt; </a:t>
            </a:r>
          </a:p>
          <a:p>
            <a:pPr marL="0" indent="0">
              <a:buNone/>
            </a:pPr>
            <a:r>
              <a:rPr lang="en-US" dirty="0"/>
              <a:t>        (match eval e1, eval e2 with</a:t>
            </a:r>
          </a:p>
          <a:p>
            <a:pPr marL="0" indent="0">
              <a:buNone/>
            </a:pPr>
            <a:r>
              <a:rPr lang="en-US" dirty="0"/>
              <a:t>        | </a:t>
            </a:r>
            <a:r>
              <a:rPr lang="en-US" dirty="0" err="1"/>
              <a:t>IntVal</a:t>
            </a:r>
            <a:r>
              <a:rPr lang="en-US" dirty="0"/>
              <a:t> i1, </a:t>
            </a:r>
            <a:r>
              <a:rPr lang="en-US" dirty="0" err="1"/>
              <a:t>IntVal</a:t>
            </a:r>
            <a:r>
              <a:rPr lang="en-US" dirty="0"/>
              <a:t> i2 -&gt; </a:t>
            </a:r>
            <a:r>
              <a:rPr lang="en-US" dirty="0" err="1"/>
              <a:t>IntVal</a:t>
            </a:r>
            <a:r>
              <a:rPr lang="en-US" dirty="0"/>
              <a:t> (i1 + i2)</a:t>
            </a:r>
          </a:p>
          <a:p>
            <a:pPr marL="0" indent="0">
              <a:buNone/>
            </a:pPr>
            <a:r>
              <a:rPr lang="en-US" dirty="0"/>
              <a:t>        | _, _ -&gt; </a:t>
            </a:r>
            <a:r>
              <a:rPr lang="en-US" b="1" dirty="0"/>
              <a:t>None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type ‘a option = Some of ‘a | None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995F8-3D9C-4F64-B271-35EBC5BE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409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8E47-7A7B-4FC1-A3D1-44B062538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 with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EC11-8972-405A-B1A7-E2728D39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</a:t>
            </a:r>
            <a:r>
              <a:rPr lang="en-US" b="1" dirty="0"/>
              <a:t>option</a:t>
            </a:r>
            <a:r>
              <a:rPr lang="en-US" dirty="0"/>
              <a:t>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Num i -&gt; </a:t>
            </a:r>
            <a:r>
              <a:rPr lang="en-US" dirty="0" err="1"/>
              <a:t>IntVal</a:t>
            </a:r>
            <a:r>
              <a:rPr lang="en-US" dirty="0"/>
              <a:t> i</a:t>
            </a:r>
          </a:p>
          <a:p>
            <a:pPr marL="0" indent="0">
              <a:buNone/>
            </a:pPr>
            <a:r>
              <a:rPr lang="en-US" dirty="0"/>
              <a:t>  | Add (e1, e2) -&gt; </a:t>
            </a:r>
          </a:p>
          <a:p>
            <a:pPr marL="0" indent="0">
              <a:buNone/>
            </a:pPr>
            <a:r>
              <a:rPr lang="en-US" dirty="0"/>
              <a:t>        (match eval e1, eval e2 with</a:t>
            </a:r>
          </a:p>
          <a:p>
            <a:pPr marL="0" indent="0">
              <a:buNone/>
            </a:pPr>
            <a:r>
              <a:rPr lang="en-US" dirty="0"/>
              <a:t>        | </a:t>
            </a:r>
            <a:r>
              <a:rPr lang="en-US" dirty="0" err="1"/>
              <a:t>IntVal</a:t>
            </a:r>
            <a:r>
              <a:rPr lang="en-US" dirty="0"/>
              <a:t> i1, </a:t>
            </a:r>
            <a:r>
              <a:rPr lang="en-US" dirty="0" err="1"/>
              <a:t>IntVal</a:t>
            </a:r>
            <a:r>
              <a:rPr lang="en-US" dirty="0"/>
              <a:t> i2 -&gt; </a:t>
            </a:r>
            <a:r>
              <a:rPr lang="en-US" dirty="0" err="1"/>
              <a:t>IntVal</a:t>
            </a:r>
            <a:r>
              <a:rPr lang="en-US" dirty="0"/>
              <a:t> (i1 + i2)</a:t>
            </a:r>
          </a:p>
          <a:p>
            <a:pPr marL="0" indent="0">
              <a:buNone/>
            </a:pPr>
            <a:r>
              <a:rPr lang="en-US" dirty="0"/>
              <a:t>        | _, _ -&gt; None)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type ‘a option = Some of ‘a | None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995F8-3D9C-4F64-B271-35EBC5BE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92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8E47-7A7B-4FC1-A3D1-44B062538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 with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EC11-8972-405A-B1A7-E2728D39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Num i -&gt; </a:t>
            </a:r>
            <a:r>
              <a:rPr lang="en-US" b="1" dirty="0"/>
              <a:t>Some</a:t>
            </a:r>
            <a:r>
              <a:rPr lang="en-US" dirty="0"/>
              <a:t> (</a:t>
            </a:r>
            <a:r>
              <a:rPr lang="en-US" dirty="0" err="1"/>
              <a:t>IntVal</a:t>
            </a:r>
            <a:r>
              <a:rPr lang="en-US" dirty="0"/>
              <a:t> i)</a:t>
            </a:r>
          </a:p>
          <a:p>
            <a:pPr marL="0" indent="0">
              <a:buNone/>
            </a:pPr>
            <a:r>
              <a:rPr lang="en-US" dirty="0"/>
              <a:t>  | Add (e1, e2) -&gt; </a:t>
            </a:r>
          </a:p>
          <a:p>
            <a:pPr marL="0" indent="0">
              <a:buNone/>
            </a:pPr>
            <a:r>
              <a:rPr lang="en-US" dirty="0"/>
              <a:t>        (match eval e1, eval e2 with</a:t>
            </a:r>
          </a:p>
          <a:p>
            <a:pPr marL="0" indent="0">
              <a:buNone/>
            </a:pPr>
            <a:r>
              <a:rPr lang="en-US" dirty="0"/>
              <a:t>        | </a:t>
            </a:r>
            <a:r>
              <a:rPr lang="en-US" b="1" dirty="0"/>
              <a:t>Some</a:t>
            </a:r>
            <a:r>
              <a:rPr lang="en-US" dirty="0"/>
              <a:t> (</a:t>
            </a:r>
            <a:r>
              <a:rPr lang="en-US" dirty="0" err="1"/>
              <a:t>IntVal</a:t>
            </a:r>
            <a:r>
              <a:rPr lang="en-US" dirty="0"/>
              <a:t> i1), </a:t>
            </a:r>
            <a:r>
              <a:rPr lang="en-US" b="1" dirty="0"/>
              <a:t>Some</a:t>
            </a:r>
            <a:r>
              <a:rPr lang="en-US" dirty="0"/>
              <a:t> (</a:t>
            </a:r>
            <a:r>
              <a:rPr lang="en-US" dirty="0" err="1"/>
              <a:t>IntVal</a:t>
            </a:r>
            <a:r>
              <a:rPr lang="en-US" dirty="0"/>
              <a:t> i2) -&gt; </a:t>
            </a:r>
            <a:r>
              <a:rPr lang="en-US" b="1" dirty="0"/>
              <a:t>Some</a:t>
            </a:r>
            <a:r>
              <a:rPr lang="en-US" dirty="0"/>
              <a:t> (</a:t>
            </a:r>
            <a:r>
              <a:rPr lang="en-US" dirty="0" err="1"/>
              <a:t>IntVal</a:t>
            </a:r>
            <a:r>
              <a:rPr lang="en-US" dirty="0"/>
              <a:t> (i1 + i2))</a:t>
            </a:r>
          </a:p>
          <a:p>
            <a:pPr marL="0" indent="0">
              <a:buNone/>
            </a:pPr>
            <a:r>
              <a:rPr lang="en-US" dirty="0"/>
              <a:t>        | _, _ -&gt; None)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type ‘a option = Some of ‘a | None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995F8-3D9C-4F64-B271-35EBC5BE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673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7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8E47-7A7B-4FC1-A3D1-44B062538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 with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EC11-8972-405A-B1A7-E2728D390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661" y="1637031"/>
            <a:ext cx="11618843" cy="477541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Bool b -&gt; Some (</a:t>
            </a:r>
            <a:r>
              <a:rPr lang="en-US" dirty="0" err="1"/>
              <a:t>BoolVal</a:t>
            </a:r>
            <a:r>
              <a:rPr lang="en-US" dirty="0"/>
              <a:t> b)</a:t>
            </a:r>
          </a:p>
          <a:p>
            <a:pPr marL="0" indent="0">
              <a:buNone/>
            </a:pPr>
            <a:r>
              <a:rPr lang="en-US" b="1" dirty="0"/>
              <a:t>  </a:t>
            </a:r>
            <a:r>
              <a:rPr lang="en-US" dirty="0"/>
              <a:t>| And (e1, e2) -&gt;</a:t>
            </a:r>
          </a:p>
          <a:p>
            <a:pPr marL="0" indent="0">
              <a:buNone/>
            </a:pPr>
            <a:r>
              <a:rPr lang="en-US" dirty="0"/>
              <a:t>       (match eval e1, eval e2 with</a:t>
            </a:r>
          </a:p>
          <a:p>
            <a:pPr marL="0" indent="0">
              <a:buNone/>
            </a:pPr>
            <a:r>
              <a:rPr lang="en-US" dirty="0"/>
              <a:t>       | Some (</a:t>
            </a:r>
            <a:r>
              <a:rPr lang="en-US" dirty="0" err="1"/>
              <a:t>BoolVal</a:t>
            </a:r>
            <a:r>
              <a:rPr lang="en-US" dirty="0"/>
              <a:t> b1), Some (</a:t>
            </a:r>
            <a:r>
              <a:rPr lang="en-US" dirty="0" err="1"/>
              <a:t>BoolVal</a:t>
            </a:r>
            <a:r>
              <a:rPr lang="en-US" dirty="0"/>
              <a:t> b2) -&gt;		</a:t>
            </a:r>
          </a:p>
          <a:p>
            <a:pPr marL="0" indent="0">
              <a:buNone/>
            </a:pPr>
            <a:r>
              <a:rPr lang="en-US" dirty="0"/>
              <a:t>		Some (</a:t>
            </a:r>
            <a:r>
              <a:rPr lang="en-US" dirty="0" err="1"/>
              <a:t>BoolVal</a:t>
            </a:r>
            <a:r>
              <a:rPr lang="en-US" dirty="0"/>
              <a:t> (b1 &amp;&amp; b2))</a:t>
            </a:r>
          </a:p>
          <a:p>
            <a:pPr marL="0" indent="0">
              <a:buNone/>
            </a:pPr>
            <a:r>
              <a:rPr lang="en-US" b="1" dirty="0"/>
              <a:t>       </a:t>
            </a:r>
            <a:r>
              <a:rPr lang="en-US" dirty="0"/>
              <a:t>| _, _ -&gt; None)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995F8-3D9C-4F64-B271-35EBC5BE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9243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8E47-7A7B-4FC1-A3D1-44B062538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 with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EC11-8972-405A-B1A7-E2728D390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0"/>
            <a:ext cx="10753725" cy="5576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Eq (e1, e2) -&gt;</a:t>
            </a:r>
          </a:p>
          <a:p>
            <a:pPr marL="0" indent="0">
              <a:buNone/>
            </a:pPr>
            <a:r>
              <a:rPr lang="en-US" dirty="0"/>
              <a:t>       (match eval e1, eval e2 with</a:t>
            </a:r>
          </a:p>
          <a:p>
            <a:pPr marL="0" indent="0">
              <a:buNone/>
            </a:pPr>
            <a:r>
              <a:rPr lang="en-US" dirty="0"/>
              <a:t>       | Some (</a:t>
            </a:r>
            <a:r>
              <a:rPr lang="en-US" dirty="0" err="1"/>
              <a:t>IntVal</a:t>
            </a:r>
            <a:r>
              <a:rPr lang="en-US" dirty="0"/>
              <a:t> i1), Some (</a:t>
            </a:r>
            <a:r>
              <a:rPr lang="en-US" dirty="0" err="1"/>
              <a:t>IntVal</a:t>
            </a:r>
            <a:r>
              <a:rPr lang="en-US" dirty="0"/>
              <a:t> i2) -&gt; Some (</a:t>
            </a:r>
            <a:r>
              <a:rPr lang="en-US" dirty="0" err="1"/>
              <a:t>BoolVal</a:t>
            </a:r>
            <a:r>
              <a:rPr lang="en-US" dirty="0"/>
              <a:t> (i1 = i2))</a:t>
            </a:r>
          </a:p>
          <a:p>
            <a:pPr marL="0" indent="0">
              <a:buNone/>
            </a:pPr>
            <a:r>
              <a:rPr lang="en-US" b="1" dirty="0"/>
              <a:t>       </a:t>
            </a:r>
            <a:r>
              <a:rPr lang="en-US" dirty="0"/>
              <a:t>| …)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What kinds of results should we be able to compare?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995F8-3D9C-4F64-B271-35EBC5BE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4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8E47-7A7B-4FC1-A3D1-44B062538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Interpreting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EC11-8972-405A-B1A7-E2728D39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Eq (e1, e2) -&gt;</a:t>
            </a:r>
          </a:p>
          <a:p>
            <a:pPr marL="0" indent="0">
              <a:buNone/>
            </a:pPr>
            <a:r>
              <a:rPr lang="en-US" dirty="0"/>
              <a:t>       (match eval e1, eval e2 with</a:t>
            </a:r>
          </a:p>
          <a:p>
            <a:pPr marL="0" indent="0">
              <a:buNone/>
            </a:pPr>
            <a:r>
              <a:rPr lang="en-US" dirty="0"/>
              <a:t>       | Some v1, Some v2 -&gt; Some (</a:t>
            </a:r>
            <a:r>
              <a:rPr lang="en-US" dirty="0" err="1"/>
              <a:t>BoolVal</a:t>
            </a:r>
            <a:r>
              <a:rPr lang="en-US" dirty="0"/>
              <a:t> (v1 = v2))</a:t>
            </a:r>
          </a:p>
          <a:p>
            <a:pPr marL="0" indent="0">
              <a:buNone/>
            </a:pPr>
            <a:r>
              <a:rPr lang="en-US" b="1" dirty="0"/>
              <a:t>       </a:t>
            </a:r>
            <a:r>
              <a:rPr lang="en-US" dirty="0"/>
              <a:t>| …)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995F8-3D9C-4F64-B271-35EBC5BE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670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234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8E47-7A7B-4FC1-A3D1-44B062538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Interpreting Comparison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8EC11-8972-405A-B1A7-E2728D390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5220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Eq (e1, e2) -&gt; Some (</a:t>
            </a:r>
            <a:r>
              <a:rPr lang="en-US" dirty="0" err="1"/>
              <a:t>BoolVal</a:t>
            </a:r>
            <a:r>
              <a:rPr lang="en-US" dirty="0"/>
              <a:t> (eval e1 = eval e2))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Should we be able to compare </a:t>
            </a:r>
            <a:r>
              <a:rPr lang="en-US" dirty="0" err="1"/>
              <a:t>ints</a:t>
            </a:r>
            <a:r>
              <a:rPr lang="en-US" dirty="0"/>
              <a:t> and bools? Should two erroneous expressions be equal? Depends on what kind of language we want!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995F8-3D9C-4F64-B271-35EBC5BEF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637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97F8C-B2C0-4EE5-B95E-18EB07A2B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 with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5B84A-B6E0-4DD2-87F2-0E6476A05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option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If (e, e1, e2) -&gt;</a:t>
            </a:r>
          </a:p>
          <a:p>
            <a:pPr marL="0" indent="0">
              <a:buNone/>
            </a:pPr>
            <a:r>
              <a:rPr lang="en-US" dirty="0"/>
              <a:t>       (match eval e with</a:t>
            </a:r>
          </a:p>
          <a:p>
            <a:pPr marL="0" indent="0">
              <a:buNone/>
            </a:pPr>
            <a:r>
              <a:rPr lang="en-US" dirty="0"/>
              <a:t>       | Some (</a:t>
            </a:r>
            <a:r>
              <a:rPr lang="en-US" dirty="0" err="1"/>
              <a:t>BoolVal</a:t>
            </a:r>
            <a:r>
              <a:rPr lang="en-US" dirty="0"/>
              <a:t> b) -&gt; if b then eval e1 else eval e2</a:t>
            </a:r>
          </a:p>
          <a:p>
            <a:pPr marL="0" indent="0">
              <a:buNone/>
            </a:pPr>
            <a:r>
              <a:rPr lang="en-US" dirty="0"/>
              <a:t>       | _ -&gt; None)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A1506-D3E4-460A-A39A-E130FDF98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306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F7612-CEA2-4BB9-AD98-919B23A70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Int-only Interpreter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8CB87-A527-4DAC-8D2B-2992C2915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0"/>
            <a:ext cx="10753725" cy="5678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b="1" dirty="0"/>
              <a:t>int</a:t>
            </a:r>
            <a:r>
              <a:rPr lang="en-US" dirty="0"/>
              <a:t> =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Num i -&gt; i</a:t>
            </a:r>
          </a:p>
          <a:p>
            <a:pPr marL="0" indent="0">
              <a:buNone/>
            </a:pPr>
            <a:r>
              <a:rPr lang="en-US" dirty="0"/>
              <a:t>  | Add (e1, e2) -&gt; eval e1 + eval e2</a:t>
            </a:r>
          </a:p>
          <a:p>
            <a:pPr marL="0" indent="0">
              <a:buNone/>
            </a:pPr>
            <a:r>
              <a:rPr lang="en-US" dirty="0"/>
              <a:t>  | Bool b -&gt; if b then 1 else 0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  <a:p>
            <a:pPr marL="0" indent="0">
              <a:buNone/>
            </a:pPr>
            <a:r>
              <a:rPr lang="en-US" dirty="0"/>
              <a:t>  | If (e, e1, e2) -&gt; if eval e &lt;&gt; 0 then eval e1 else eval e2</a:t>
            </a:r>
          </a:p>
          <a:p>
            <a:endParaRPr lang="en-US" dirty="0"/>
          </a:p>
          <a:p>
            <a:r>
              <a:rPr lang="en-US" dirty="0"/>
              <a:t>Simpler interpreter, but behavior may surprise programmers!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C0F0F-23CC-45D1-948D-AF615A7E8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9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22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727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Functions on Syntax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2"/>
            <a:ext cx="11029569" cy="4878068"/>
          </a:xfrm>
        </p:spPr>
        <p:txBody>
          <a:bodyPr>
            <a:normAutofit lnSpcReduction="10000"/>
          </a:bodyPr>
          <a:lstStyle/>
          <a:p>
            <a:r>
              <a:rPr lang="en-US" sz="4000" dirty="0">
                <a:cs typeface="Courier New" panose="02070309020205020404" pitchFamily="49" charset="0"/>
              </a:rPr>
              <a:t>Step 1: write down what’s in the language in English</a:t>
            </a:r>
          </a:p>
          <a:p>
            <a:r>
              <a:rPr lang="en-US" sz="4000" dirty="0">
                <a:cs typeface="Courier New" panose="02070309020205020404" pitchFamily="49" charset="0"/>
              </a:rPr>
              <a:t>Step 2: write a grammar that describes all possible programs</a:t>
            </a:r>
          </a:p>
          <a:p>
            <a:r>
              <a:rPr lang="en-US" sz="4000" dirty="0">
                <a:cs typeface="Courier New" panose="02070309020205020404" pitchFamily="49" charset="0"/>
              </a:rPr>
              <a:t>Step 3: write a datatype that abstracts the grammar</a:t>
            </a:r>
          </a:p>
          <a:p>
            <a:r>
              <a:rPr lang="en-US" sz="4000" dirty="0">
                <a:cs typeface="Courier New" panose="02070309020205020404" pitchFamily="49" charset="0"/>
              </a:rPr>
              <a:t>Result: a datatype of </a:t>
            </a:r>
            <a:r>
              <a:rPr lang="en-US" sz="4000" i="1" dirty="0">
                <a:cs typeface="Courier New" panose="02070309020205020404" pitchFamily="49" charset="0"/>
              </a:rPr>
              <a:t>programs in the language</a:t>
            </a:r>
            <a:r>
              <a:rPr lang="en-US" sz="4000" dirty="0">
                <a:cs typeface="Courier New" panose="02070309020205020404" pitchFamily="49" charset="0"/>
              </a:rPr>
              <a:t>, so we can write functions that operate on programs</a:t>
            </a:r>
            <a:endParaRPr lang="en-US" sz="4000" i="1" dirty="0">
              <a:cs typeface="Courier New" panose="02070309020205020404" pitchFamily="49" charset="0"/>
            </a:endParaRPr>
          </a:p>
          <a:p>
            <a:endParaRPr lang="en-US" sz="4000" i="1" dirty="0">
              <a:cs typeface="Courier New" panose="02070309020205020404" pitchFamily="49" charset="0"/>
            </a:endParaRPr>
          </a:p>
          <a:p>
            <a:r>
              <a:rPr lang="en-US" sz="4000" dirty="0">
                <a:cs typeface="Courier New" panose="02070309020205020404" pitchFamily="49" charset="0"/>
              </a:rPr>
              <a:t>Let’s try it out on a programming language!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377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59B7-D8E6-46A3-BA59-DD5CD064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Language #1: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F0D8A-F2CB-4683-9686-3A7B3FC60B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1087452" cy="4775415"/>
          </a:xfrm>
        </p:spPr>
        <p:txBody>
          <a:bodyPr>
            <a:normAutofit/>
          </a:bodyPr>
          <a:lstStyle/>
          <a:p>
            <a:r>
              <a:rPr lang="en-US" dirty="0"/>
              <a:t>Simple arithmetic and </a:t>
            </a:r>
            <a:r>
              <a:rPr lang="en-US" dirty="0" err="1"/>
              <a:t>boolean</a:t>
            </a:r>
            <a:r>
              <a:rPr lang="en-US" dirty="0"/>
              <a:t> operations</a:t>
            </a:r>
          </a:p>
          <a:p>
            <a:r>
              <a:rPr lang="en-US" dirty="0"/>
              <a:t>Every term computes to a </a:t>
            </a:r>
            <a:r>
              <a:rPr lang="en-US" i="1" dirty="0"/>
              <a:t>value</a:t>
            </a:r>
            <a:r>
              <a:rPr lang="en-US" dirty="0"/>
              <a:t>, either int or bool</a:t>
            </a:r>
          </a:p>
          <a:p>
            <a:endParaRPr lang="en-US" dirty="0"/>
          </a:p>
          <a:p>
            <a:r>
              <a:rPr lang="en-US" dirty="0"/>
              <a:t>Arithmetic operators: plus, minus, times</a:t>
            </a:r>
          </a:p>
          <a:p>
            <a:r>
              <a:rPr lang="en-US" dirty="0"/>
              <a:t>Boolean operators: and, or, not, comparison, if-then-else</a:t>
            </a:r>
          </a:p>
          <a:p>
            <a:endParaRPr lang="en-US" dirty="0"/>
          </a:p>
          <a:p>
            <a:r>
              <a:rPr lang="en-US" dirty="0">
                <a:latin typeface="Consolas" panose="020B0609020204030204" pitchFamily="49" charset="0"/>
                <a:cs typeface="Arial" panose="020B0604020202020204" pitchFamily="34" charset="0"/>
              </a:rPr>
              <a:t>3 + 5 * 9</a:t>
            </a:r>
            <a:r>
              <a:rPr lang="en-US" dirty="0"/>
              <a:t> should compute to 48</a:t>
            </a:r>
          </a:p>
          <a:p>
            <a:r>
              <a:rPr lang="en-US" dirty="0">
                <a:latin typeface="Consolas" panose="020B0609020204030204" pitchFamily="49" charset="0"/>
                <a:cs typeface="Arial" panose="020B0604020202020204" pitchFamily="34" charset="0"/>
              </a:rPr>
              <a:t>if 1 = 0 or 1 = 1 then 2 else 4</a:t>
            </a:r>
            <a:r>
              <a:rPr lang="en-US" dirty="0">
                <a:latin typeface="+mj-lt"/>
                <a:cs typeface="Arial" panose="020B0604020202020204" pitchFamily="34" charset="0"/>
              </a:rPr>
              <a:t> should compute to 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4B723-0943-4123-9232-1D5C6B57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963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E59B7-D8E6-46A3-BA59-DD5CD064F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Expressions: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0F0D8A-F2CB-4683-9686-3A7B3FC6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Arithmetic operators: plus, minus, times</a:t>
            </a:r>
          </a:p>
          <a:p>
            <a:r>
              <a:rPr lang="en-US" dirty="0"/>
              <a:t>Boolean operators: and, or, not, comparison, if-then-else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4B723-0943-4123-9232-1D5C6B577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083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3E9388F-307A-4A73-BDBA-D9E6C0F1A7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type exp = Num of int</a:t>
            </a:r>
          </a:p>
          <a:p>
            <a:pPr marL="0" indent="0">
              <a:buNone/>
            </a:pPr>
            <a:r>
              <a:rPr lang="en-US" sz="4000" dirty="0"/>
              <a:t>  | Add of exp * exp | …</a:t>
            </a:r>
          </a:p>
          <a:p>
            <a:pPr marL="0" indent="0">
              <a:buNone/>
            </a:pPr>
            <a:r>
              <a:rPr lang="en-US" sz="4000" dirty="0"/>
              <a:t>  | Bool of bool</a:t>
            </a:r>
          </a:p>
          <a:p>
            <a:pPr marL="0" indent="0">
              <a:buNone/>
            </a:pPr>
            <a:r>
              <a:rPr lang="en-US" sz="4000" dirty="0"/>
              <a:t>  | And of exp * exp | …</a:t>
            </a:r>
          </a:p>
          <a:p>
            <a:pPr marL="0" indent="0">
              <a:buNone/>
            </a:pPr>
            <a:r>
              <a:rPr lang="en-US" sz="4000" dirty="0"/>
              <a:t>  | Not of exp</a:t>
            </a:r>
          </a:p>
          <a:p>
            <a:pPr marL="0" indent="0">
              <a:buNone/>
            </a:pPr>
            <a:r>
              <a:rPr lang="en-US" sz="4000" dirty="0"/>
              <a:t>  | Eq of exp * exp</a:t>
            </a:r>
          </a:p>
          <a:p>
            <a:pPr marL="0" indent="0">
              <a:buNone/>
            </a:pPr>
            <a:r>
              <a:rPr lang="en-US" sz="4000" dirty="0"/>
              <a:t>  | If of exp * exp * exp</a:t>
            </a:r>
          </a:p>
          <a:p>
            <a:endParaRPr lang="en-US" sz="400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Syntax</a:t>
            </a:r>
          </a:p>
        </p:txBody>
      </p:sp>
    </p:spTree>
    <p:extLst>
      <p:ext uri="{BB962C8B-B14F-4D97-AF65-F5344CB8AC3E}">
        <p14:creationId xmlns:p14="http://schemas.microsoft.com/office/powerpoint/2010/main" val="645049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F7612-CEA2-4BB9-AD98-919B23A70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8CB87-A527-4DAC-8D2B-2992C2915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390449"/>
            <a:ext cx="11138625" cy="5678169"/>
          </a:xfrm>
        </p:spPr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i="1" dirty="0"/>
              <a:t>interpreter</a:t>
            </a:r>
            <a:r>
              <a:rPr lang="en-US" dirty="0"/>
              <a:t> is a function that takes a program and returns its result</a:t>
            </a:r>
          </a:p>
          <a:p>
            <a:r>
              <a:rPr lang="en-US" dirty="0"/>
              <a:t>One way to implement a programming language!</a:t>
            </a:r>
          </a:p>
          <a:p>
            <a:pPr lvl="1"/>
            <a:r>
              <a:rPr lang="en-US" dirty="0"/>
              <a:t>Interpreted languages: Python, </a:t>
            </a:r>
            <a:r>
              <a:rPr lang="en-US" dirty="0" err="1"/>
              <a:t>Javascript</a:t>
            </a:r>
            <a:r>
              <a:rPr lang="en-US" dirty="0"/>
              <a:t>, JVM bytecode, …</a:t>
            </a:r>
          </a:p>
          <a:p>
            <a:pPr lvl="1"/>
            <a:r>
              <a:rPr lang="en-US" dirty="0"/>
              <a:t>Alternative to </a:t>
            </a:r>
            <a:r>
              <a:rPr lang="en-US" i="1" dirty="0"/>
              <a:t>compiling</a:t>
            </a:r>
            <a:endParaRPr lang="en-US" dirty="0"/>
          </a:p>
          <a:p>
            <a:pPr lvl="1"/>
            <a:r>
              <a:rPr lang="en-US" dirty="0"/>
              <a:t>Usually less efficient, but easier to write</a:t>
            </a:r>
          </a:p>
          <a:p>
            <a:endParaRPr lang="en-US" dirty="0"/>
          </a:p>
          <a:p>
            <a:r>
              <a:rPr lang="en-US" dirty="0"/>
              <a:t>Even for compiled languages, useful as a </a:t>
            </a:r>
            <a:r>
              <a:rPr lang="en-US" i="1" dirty="0"/>
              <a:t>reference</a:t>
            </a:r>
          </a:p>
          <a:p>
            <a:pPr lvl="1"/>
            <a:r>
              <a:rPr lang="en-US" dirty="0"/>
              <a:t>like </a:t>
            </a:r>
            <a:r>
              <a:rPr lang="en-US" dirty="0">
                <a:hlinkClick r:id="rId2"/>
              </a:rPr>
              <a:t>https://github.com/WebAssembly/spec/tree/master/interpreter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C0F0F-23CC-45D1-948D-AF615A7E8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19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FE4331B1-16C0-4472-A17B-396A49E733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::= &lt;#&gt;</a:t>
            </a:r>
          </a:p>
          <a:p>
            <a:pPr marL="0" lvl="0" indent="0">
              <a:buNone/>
            </a:pP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+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–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*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  <a:p>
            <a:pPr marL="0" lvl="0" indent="0">
              <a:buNone/>
            </a:pPr>
            <a:r>
              <a:rPr lang="en-US" sz="4000" dirty="0"/>
              <a:t>     | &lt;bool&gt;</a:t>
            </a:r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and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r>
              <a:rPr lang="en-US" sz="4000" dirty="0"/>
              <a:t> | </a:t>
            </a:r>
            <a:r>
              <a:rPr lang="en-US" sz="4000" b="1" i="1" dirty="0"/>
              <a:t>E </a:t>
            </a:r>
            <a:r>
              <a:rPr lang="en-US" sz="4000" dirty="0">
                <a:latin typeface="Consolas" panose="020B0609020204030204" pitchFamily="49" charset="0"/>
              </a:rPr>
              <a:t>or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dirty="0"/>
          </a:p>
          <a:p>
            <a:pPr marL="0" indent="0">
              <a:buNone/>
            </a:pPr>
            <a:r>
              <a:rPr lang="en-US" sz="4000" dirty="0"/>
              <a:t>     | </a:t>
            </a:r>
            <a:r>
              <a:rPr lang="en-US" sz="4000" dirty="0">
                <a:latin typeface="Consolas" panose="020B0609020204030204" pitchFamily="49" charset="0"/>
              </a:rPr>
              <a:t>not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</a:p>
          <a:p>
            <a:pPr marL="0" indent="0">
              <a:buNone/>
            </a:pPr>
            <a:r>
              <a:rPr lang="en-US" sz="4000" b="1" i="1" dirty="0"/>
              <a:t>     </a:t>
            </a:r>
            <a:r>
              <a:rPr lang="en-US" sz="4000" dirty="0"/>
              <a:t>| </a:t>
            </a:r>
            <a:r>
              <a:rPr lang="en-US" sz="4000" b="1" i="1" dirty="0"/>
              <a:t>E</a:t>
            </a:r>
            <a:r>
              <a:rPr lang="en-US" sz="4000" dirty="0"/>
              <a:t> </a:t>
            </a:r>
            <a:r>
              <a:rPr lang="en-US" sz="4000" dirty="0">
                <a:latin typeface="Consolas" panose="020B0609020204030204" pitchFamily="49" charset="0"/>
              </a:rPr>
              <a:t>=</a:t>
            </a:r>
            <a:r>
              <a:rPr lang="en-US" sz="4000" dirty="0"/>
              <a:t> </a:t>
            </a:r>
            <a:r>
              <a:rPr lang="en-US" sz="4000" b="1" i="1" dirty="0"/>
              <a:t>E</a:t>
            </a:r>
            <a:endParaRPr lang="en-US" sz="4000" b="1" i="1" dirty="0">
              <a:solidFill>
                <a:prstClr val="black">
                  <a:lumMod val="85000"/>
                  <a:lumOff val="15000"/>
                </a:prstClr>
              </a:solidFill>
            </a:endParaRPr>
          </a:p>
          <a:p>
            <a:pPr marL="0" lvl="0" indent="0">
              <a:buNone/>
            </a:pP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    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|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if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then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  <a:latin typeface="Consolas" panose="020B0609020204030204" pitchFamily="49" charset="0"/>
              </a:rPr>
              <a:t>else</a:t>
            </a:r>
            <a:r>
              <a:rPr lang="en-US" sz="4000" dirty="0">
                <a:solidFill>
                  <a:prstClr val="black">
                    <a:lumMod val="85000"/>
                    <a:lumOff val="15000"/>
                  </a:prstClr>
                </a:solidFill>
              </a:rPr>
              <a:t> </a:t>
            </a:r>
            <a:r>
              <a:rPr lang="en-US" sz="4000" b="1" i="1" dirty="0">
                <a:solidFill>
                  <a:prstClr val="black">
                    <a:lumMod val="85000"/>
                    <a:lumOff val="15000"/>
                  </a:prstClr>
                </a:solidFill>
              </a:rPr>
              <a:t>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53E9388F-307A-4A73-BDBA-D9E6C0F1A7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/>
              <a:t>type exp = Num of int</a:t>
            </a:r>
          </a:p>
          <a:p>
            <a:pPr marL="0" indent="0">
              <a:buNone/>
            </a:pPr>
            <a:r>
              <a:rPr lang="en-US" sz="4000" dirty="0"/>
              <a:t>  | Add of exp * exp | …</a:t>
            </a:r>
          </a:p>
          <a:p>
            <a:pPr marL="0" indent="0">
              <a:buNone/>
            </a:pPr>
            <a:r>
              <a:rPr lang="en-US" sz="4000" dirty="0"/>
              <a:t>  | Bool of bool</a:t>
            </a:r>
          </a:p>
          <a:p>
            <a:pPr marL="0" indent="0">
              <a:buNone/>
            </a:pPr>
            <a:r>
              <a:rPr lang="en-US" sz="4000" dirty="0"/>
              <a:t>  | And of exp * exp | …</a:t>
            </a:r>
          </a:p>
          <a:p>
            <a:pPr marL="0" indent="0">
              <a:buNone/>
            </a:pPr>
            <a:r>
              <a:rPr lang="en-US" sz="4000" dirty="0"/>
              <a:t>  | Not of exp</a:t>
            </a:r>
          </a:p>
          <a:p>
            <a:pPr marL="0" indent="0">
              <a:buNone/>
            </a:pPr>
            <a:r>
              <a:rPr lang="en-US" sz="4000" dirty="0"/>
              <a:t>  | Eq of exp * exp</a:t>
            </a:r>
          </a:p>
          <a:p>
            <a:pPr marL="0" indent="0">
              <a:buNone/>
            </a:pPr>
            <a:r>
              <a:rPr lang="en-US" sz="4000" dirty="0"/>
              <a:t>  | If of exp * exp * exp</a:t>
            </a:r>
          </a:p>
          <a:p>
            <a:endParaRPr lang="en-US" sz="400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F30F64E-950A-4CCE-9DF2-C9BCEF715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6572745E-7929-4A8A-834E-FEFE25F05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Syntax</a:t>
            </a:r>
          </a:p>
        </p:txBody>
      </p:sp>
    </p:spTree>
    <p:extLst>
      <p:ext uri="{BB962C8B-B14F-4D97-AF65-F5344CB8AC3E}">
        <p14:creationId xmlns:p14="http://schemas.microsoft.com/office/powerpoint/2010/main" val="2727874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54406C6-4803-4BA5-B63D-E88715B37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Expressions: Interpreter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00C4094-28B1-4685-A6C1-684FEC458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 term computes to a </a:t>
            </a:r>
            <a:r>
              <a:rPr lang="en-US" i="1" dirty="0"/>
              <a:t>value</a:t>
            </a:r>
            <a:r>
              <a:rPr lang="en-US" dirty="0"/>
              <a:t>, either int or bool</a:t>
            </a:r>
          </a:p>
          <a:p>
            <a:pPr marL="0" indent="0">
              <a:buNone/>
            </a:pPr>
            <a:r>
              <a:rPr lang="en-US" dirty="0"/>
              <a:t>type </a:t>
            </a:r>
            <a:r>
              <a:rPr lang="en-US" dirty="0" err="1"/>
              <a:t>retval</a:t>
            </a:r>
            <a:r>
              <a:rPr lang="en-US" dirty="0"/>
              <a:t> = </a:t>
            </a:r>
            <a:r>
              <a:rPr lang="en-US" dirty="0" err="1"/>
              <a:t>IntVal</a:t>
            </a:r>
            <a:r>
              <a:rPr lang="en-US" dirty="0"/>
              <a:t> of int | </a:t>
            </a:r>
            <a:r>
              <a:rPr lang="en-US" dirty="0" err="1"/>
              <a:t>BoolVal</a:t>
            </a:r>
            <a:r>
              <a:rPr lang="en-US" dirty="0"/>
              <a:t> of bool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rec eval (e : exp) : </a:t>
            </a:r>
            <a:r>
              <a:rPr lang="en-US" dirty="0" err="1"/>
              <a:t>retval</a:t>
            </a:r>
            <a:r>
              <a:rPr lang="en-US" dirty="0"/>
              <a:t> =	(* let rec eval e = *)</a:t>
            </a:r>
          </a:p>
          <a:p>
            <a:pPr marL="0" indent="0">
              <a:buNone/>
            </a:pPr>
            <a:r>
              <a:rPr lang="en-US" dirty="0"/>
              <a:t>  match e with</a:t>
            </a:r>
          </a:p>
          <a:p>
            <a:pPr marL="0" indent="0">
              <a:buNone/>
            </a:pPr>
            <a:r>
              <a:rPr lang="en-US" dirty="0"/>
              <a:t>  | Num i -&gt;</a:t>
            </a:r>
          </a:p>
          <a:p>
            <a:pPr marL="0" indent="0">
              <a:buNone/>
            </a:pPr>
            <a:r>
              <a:rPr lang="en-US" dirty="0"/>
              <a:t>  | Add (e1, e2) -&gt;</a:t>
            </a:r>
          </a:p>
          <a:p>
            <a:pPr marL="0" indent="0">
              <a:buNone/>
            </a:pPr>
            <a:r>
              <a:rPr lang="en-US" dirty="0"/>
              <a:t>  | 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C1E617-3BDE-44E5-B425-90D638E61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493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2eb9195-dd7b-453e-8ee6-f2c3fb812d8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e45c14fa-b101-4b59-8e54-a9316ae7a1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1d29ec5e-0cc2-429a-a036-7ee93d626976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30419</TotalTime>
  <Words>1754</Words>
  <Application>Microsoft Office PowerPoint</Application>
  <PresentationFormat>Widescreen</PresentationFormat>
  <Paragraphs>232</Paragraphs>
  <Slides>23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Consolas</vt:lpstr>
      <vt:lpstr>Metropolitan</vt:lpstr>
      <vt:lpstr>CS 476 – Programming Language Design</vt:lpstr>
      <vt:lpstr>PowerPoint Presentation</vt:lpstr>
      <vt:lpstr>Writing Functions on Syntax</vt:lpstr>
      <vt:lpstr>Language #1: Expressions</vt:lpstr>
      <vt:lpstr>Expressions: Syntax</vt:lpstr>
      <vt:lpstr>Expressions: Syntax</vt:lpstr>
      <vt:lpstr>Interpreters</vt:lpstr>
      <vt:lpstr>Expressions: Syntax</vt:lpstr>
      <vt:lpstr>Expressions: Interpreter</vt:lpstr>
      <vt:lpstr>Expressions: Interpreter</vt:lpstr>
      <vt:lpstr>Expressions: Interpreter</vt:lpstr>
      <vt:lpstr>Expressions: Interpreter</vt:lpstr>
      <vt:lpstr>Expressions: Interpreter with Errors</vt:lpstr>
      <vt:lpstr>Expressions: Interpreter with Errors</vt:lpstr>
      <vt:lpstr>Expressions: Interpreter with Errors</vt:lpstr>
      <vt:lpstr>PowerPoint Presentation</vt:lpstr>
      <vt:lpstr>Expressions: Interpreter with Errors</vt:lpstr>
      <vt:lpstr>Expressions: Interpreter with Errors</vt:lpstr>
      <vt:lpstr>Expressions: Interpreting Comparison</vt:lpstr>
      <vt:lpstr>Expressions: Interpreting Comparison</vt:lpstr>
      <vt:lpstr>Expressions: Interpreter with Errors</vt:lpstr>
      <vt:lpstr>Expressions: Int-only Interpreter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282</cp:revision>
  <dcterms:created xsi:type="dcterms:W3CDTF">2018-08-06T16:06:24Z</dcterms:created>
  <dcterms:modified xsi:type="dcterms:W3CDTF">2023-08-25T19:03:15Z</dcterms:modified>
</cp:coreProperties>
</file>