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2.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3.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ags/tag4.xml" ContentType="application/vnd.openxmlformats-officedocument.presentationml.tags+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01" r:id="rId1"/>
  </p:sldMasterIdLst>
  <p:notesMasterIdLst>
    <p:notesMasterId r:id="rId25"/>
  </p:notesMasterIdLst>
  <p:sldIdLst>
    <p:sldId id="256" r:id="rId2"/>
    <p:sldId id="498" r:id="rId3"/>
    <p:sldId id="419" r:id="rId4"/>
    <p:sldId id="290" r:id="rId5"/>
    <p:sldId id="423" r:id="rId6"/>
    <p:sldId id="448" r:id="rId7"/>
    <p:sldId id="294" r:id="rId8"/>
    <p:sldId id="300" r:id="rId9"/>
    <p:sldId id="499" r:id="rId10"/>
    <p:sldId id="296" r:id="rId11"/>
    <p:sldId id="297" r:id="rId12"/>
    <p:sldId id="299" r:id="rId13"/>
    <p:sldId id="500" r:id="rId14"/>
    <p:sldId id="301" r:id="rId15"/>
    <p:sldId id="302" r:id="rId16"/>
    <p:sldId id="303" r:id="rId17"/>
    <p:sldId id="304" r:id="rId18"/>
    <p:sldId id="305" r:id="rId19"/>
    <p:sldId id="306" r:id="rId20"/>
    <p:sldId id="309" r:id="rId21"/>
    <p:sldId id="491" r:id="rId22"/>
    <p:sldId id="501" r:id="rId23"/>
    <p:sldId id="50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7" d="100"/>
          <a:sy n="87" d="100"/>
        </p:scale>
        <p:origin x="533" y="46"/>
      </p:cViewPr>
      <p:guideLst/>
    </p:cSldViewPr>
  </p:slideViewPr>
  <p:notesTextViewPr>
    <p:cViewPr>
      <p:scale>
        <a:sx n="1" d="1"/>
        <a:sy n="1" d="1"/>
      </p:scale>
      <p:origin x="0" y="0"/>
    </p:cViewPr>
  </p:notesTextViewPr>
  <p:notesViewPr>
    <p:cSldViewPr snapToGrid="0">
      <p:cViewPr varScale="1">
        <p:scale>
          <a:sx n="51" d="100"/>
          <a:sy n="51" d="100"/>
        </p:scale>
        <p:origin x="2692" y="6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FBD58A-BD1B-40F7-9E00-84F297F086BE}" type="datetimeFigureOut">
              <a:rPr lang="en-US" smtClean="0"/>
              <a:t>11/1/2023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2F113A-3271-48F5-857E-76D4FE824120}" type="slidenum">
              <a:rPr lang="en-US" smtClean="0"/>
              <a:t>‹#›</a:t>
            </a:fld>
            <a:endParaRPr lang="en-US"/>
          </a:p>
        </p:txBody>
      </p:sp>
    </p:spTree>
    <p:extLst>
      <p:ext uri="{BB962C8B-B14F-4D97-AF65-F5344CB8AC3E}">
        <p14:creationId xmlns:p14="http://schemas.microsoft.com/office/powerpoint/2010/main" val="1263423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2F113A-3271-48F5-857E-76D4FE824120}" type="slidenum">
              <a:rPr lang="en-US" smtClean="0"/>
              <a:t>0</a:t>
            </a:fld>
            <a:endParaRPr lang="en-US"/>
          </a:p>
        </p:txBody>
      </p:sp>
    </p:spTree>
    <p:extLst>
      <p:ext uri="{BB962C8B-B14F-4D97-AF65-F5344CB8AC3E}">
        <p14:creationId xmlns:p14="http://schemas.microsoft.com/office/powerpoint/2010/main" val="34482307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Poll Title: Do not modify the notes in this section to avoid tampering with the Poll Everywhere activity.
More info at polleverywhere.com/support
Questions
https://www.polleverywhere.com/discourses/SRzwhp4zztmGWgIgz520A</a:t>
            </a:r>
          </a:p>
        </p:txBody>
      </p:sp>
      <p:sp>
        <p:nvSpPr>
          <p:cNvPr id="4" name="Slide Number Placeholder 3"/>
          <p:cNvSpPr>
            <a:spLocks noGrp="1"/>
          </p:cNvSpPr>
          <p:nvPr>
            <p:ph type="sldNum" sz="quarter" idx="5"/>
          </p:nvPr>
        </p:nvSpPr>
        <p:spPr/>
        <p:txBody>
          <a:bodyPr/>
          <a:lstStyle/>
          <a:p>
            <a:fld id="{FC2F113A-3271-48F5-857E-76D4FE824120}" type="slidenum">
              <a:rPr lang="en-US" smtClean="0"/>
              <a:t>12</a:t>
            </a:fld>
            <a:endParaRPr lang="en-US"/>
          </a:p>
        </p:txBody>
      </p:sp>
      <p:sp>
        <p:nvSpPr>
          <p:cNvPr id="5" name="TextBox 4">
            <a:extLst>
              <a:ext uri="{FF2B5EF4-FFF2-40B4-BE49-F238E27FC236}">
                <a16:creationId xmlns:a16="http://schemas.microsoft.com/office/drawing/2014/main" id="{414F641B-9B89-2D8F-0F33-16D016FA5852}"/>
              </a:ext>
            </a:extLst>
          </p:cNvPr>
          <p:cNvSpPr txBox="1"/>
          <p:nvPr/>
        </p:nvSpPr>
        <p:spPr>
          <a:xfrm>
            <a:off x="0" y="0"/>
            <a:ext cx="3810000" cy="1270000"/>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3397041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Like unions in C. The asterisk is because OCaml doesn’t actually have (unlabeled) sum types.</a:t>
            </a:r>
          </a:p>
        </p:txBody>
      </p:sp>
      <p:sp>
        <p:nvSpPr>
          <p:cNvPr id="4" name="Slide Number Placeholder 3"/>
          <p:cNvSpPr>
            <a:spLocks noGrp="1"/>
          </p:cNvSpPr>
          <p:nvPr>
            <p:ph type="sldNum" sz="quarter" idx="5"/>
          </p:nvPr>
        </p:nvSpPr>
        <p:spPr/>
        <p:txBody>
          <a:bodyPr/>
          <a:lstStyle/>
          <a:p>
            <a:fld id="{FC2F113A-3271-48F5-857E-76D4FE824120}" type="slidenum">
              <a:rPr lang="en-US" smtClean="0"/>
              <a:t>14</a:t>
            </a:fld>
            <a:endParaRPr lang="en-US"/>
          </a:p>
        </p:txBody>
      </p:sp>
    </p:spTree>
    <p:extLst>
      <p:ext uri="{BB962C8B-B14F-4D97-AF65-F5344CB8AC3E}">
        <p14:creationId xmlns:p14="http://schemas.microsoft.com/office/powerpoint/2010/main" val="19623683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2F113A-3271-48F5-857E-76D4FE824120}" type="slidenum">
              <a:rPr lang="en-US" smtClean="0"/>
              <a:t>15</a:t>
            </a:fld>
            <a:endParaRPr lang="en-US"/>
          </a:p>
        </p:txBody>
      </p:sp>
    </p:spTree>
    <p:extLst>
      <p:ext uri="{BB962C8B-B14F-4D97-AF65-F5344CB8AC3E}">
        <p14:creationId xmlns:p14="http://schemas.microsoft.com/office/powerpoint/2010/main" val="18716057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2F113A-3271-48F5-857E-76D4FE824120}" type="slidenum">
              <a:rPr lang="en-US" smtClean="0"/>
              <a:t>16</a:t>
            </a:fld>
            <a:endParaRPr lang="en-US"/>
          </a:p>
        </p:txBody>
      </p:sp>
    </p:spTree>
    <p:extLst>
      <p:ext uri="{BB962C8B-B14F-4D97-AF65-F5344CB8AC3E}">
        <p14:creationId xmlns:p14="http://schemas.microsoft.com/office/powerpoint/2010/main" val="30604384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2F113A-3271-48F5-857E-76D4FE824120}" type="slidenum">
              <a:rPr lang="en-US" smtClean="0"/>
              <a:t>17</a:t>
            </a:fld>
            <a:endParaRPr lang="en-US"/>
          </a:p>
        </p:txBody>
      </p:sp>
    </p:spTree>
    <p:extLst>
      <p:ext uri="{BB962C8B-B14F-4D97-AF65-F5344CB8AC3E}">
        <p14:creationId xmlns:p14="http://schemas.microsoft.com/office/powerpoint/2010/main" val="30844630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2F113A-3271-48F5-857E-76D4FE824120}" type="slidenum">
              <a:rPr lang="en-US" smtClean="0"/>
              <a:t>18</a:t>
            </a:fld>
            <a:endParaRPr lang="en-US"/>
          </a:p>
        </p:txBody>
      </p:sp>
    </p:spTree>
    <p:extLst>
      <p:ext uri="{BB962C8B-B14F-4D97-AF65-F5344CB8AC3E}">
        <p14:creationId xmlns:p14="http://schemas.microsoft.com/office/powerpoint/2010/main" val="3750475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2F113A-3271-48F5-857E-76D4FE824120}" type="slidenum">
              <a:rPr lang="en-US" smtClean="0"/>
              <a:t>19</a:t>
            </a:fld>
            <a:endParaRPr lang="en-US"/>
          </a:p>
        </p:txBody>
      </p:sp>
    </p:spTree>
    <p:extLst>
      <p:ext uri="{BB962C8B-B14F-4D97-AF65-F5344CB8AC3E}">
        <p14:creationId xmlns:p14="http://schemas.microsoft.com/office/powerpoint/2010/main" val="28609516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2F113A-3271-48F5-857E-76D4FE824120}" type="slidenum">
              <a:rPr lang="en-US" smtClean="0"/>
              <a:t>20</a:t>
            </a:fld>
            <a:endParaRPr lang="en-US"/>
          </a:p>
        </p:txBody>
      </p:sp>
    </p:spTree>
    <p:extLst>
      <p:ext uri="{BB962C8B-B14F-4D97-AF65-F5344CB8AC3E}">
        <p14:creationId xmlns:p14="http://schemas.microsoft.com/office/powerpoint/2010/main" val="21027848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Poll Title: Do not modify the notes in this section to avoid tampering with the Poll Everywhere activity.
More info at polleverywhere.com/support
Questions
https://www.polleverywhere.com/discourses/SRzwhp4zztmGWgIgz520A</a:t>
            </a:r>
          </a:p>
        </p:txBody>
      </p:sp>
      <p:sp>
        <p:nvSpPr>
          <p:cNvPr id="4" name="Slide Number Placeholder 3"/>
          <p:cNvSpPr>
            <a:spLocks noGrp="1"/>
          </p:cNvSpPr>
          <p:nvPr>
            <p:ph type="sldNum" sz="quarter" idx="5"/>
          </p:nvPr>
        </p:nvSpPr>
        <p:spPr/>
        <p:txBody>
          <a:bodyPr/>
          <a:lstStyle/>
          <a:p>
            <a:fld id="{FC2F113A-3271-48F5-857E-76D4FE824120}" type="slidenum">
              <a:rPr lang="en-US" smtClean="0"/>
              <a:t>21</a:t>
            </a:fld>
            <a:endParaRPr lang="en-US"/>
          </a:p>
        </p:txBody>
      </p:sp>
      <p:sp>
        <p:nvSpPr>
          <p:cNvPr id="5" name="TextBox 4">
            <a:extLst>
              <a:ext uri="{FF2B5EF4-FFF2-40B4-BE49-F238E27FC236}">
                <a16:creationId xmlns:a16="http://schemas.microsoft.com/office/drawing/2014/main" id="{414F641B-9B89-2D8F-0F33-16D016FA5852}"/>
              </a:ext>
            </a:extLst>
          </p:cNvPr>
          <p:cNvSpPr txBox="1"/>
          <p:nvPr/>
        </p:nvSpPr>
        <p:spPr>
          <a:xfrm>
            <a:off x="0" y="0"/>
            <a:ext cx="3810000" cy="1270000"/>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339704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Poll Title: Do not modify the notes in this section to avoid tampering with the Poll Everywhere activity.
More info at polleverywhere.com/support
Questions
https://www.polleverywhere.com/discourses/SRzwhp4zztmGWgIgz520A</a:t>
            </a:r>
          </a:p>
        </p:txBody>
      </p:sp>
      <p:sp>
        <p:nvSpPr>
          <p:cNvPr id="4" name="Slide Number Placeholder 3"/>
          <p:cNvSpPr>
            <a:spLocks noGrp="1"/>
          </p:cNvSpPr>
          <p:nvPr>
            <p:ph type="sldNum" sz="quarter" idx="5"/>
          </p:nvPr>
        </p:nvSpPr>
        <p:spPr/>
        <p:txBody>
          <a:bodyPr/>
          <a:lstStyle/>
          <a:p>
            <a:fld id="{FC2F113A-3271-48F5-857E-76D4FE824120}" type="slidenum">
              <a:rPr lang="en-US" smtClean="0"/>
              <a:t>1</a:t>
            </a:fld>
            <a:endParaRPr lang="en-US"/>
          </a:p>
        </p:txBody>
      </p:sp>
      <p:sp>
        <p:nvSpPr>
          <p:cNvPr id="5" name="TextBox 4">
            <a:extLst>
              <a:ext uri="{FF2B5EF4-FFF2-40B4-BE49-F238E27FC236}">
                <a16:creationId xmlns:a16="http://schemas.microsoft.com/office/drawing/2014/main" id="{414F641B-9B89-2D8F-0F33-16D016FA5852}"/>
              </a:ext>
            </a:extLst>
          </p:cNvPr>
          <p:cNvSpPr txBox="1"/>
          <p:nvPr/>
        </p:nvSpPr>
        <p:spPr>
          <a:xfrm>
            <a:off x="0" y="0"/>
            <a:ext cx="3810000" cy="1270000"/>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3397041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are we missing from OCaml?</a:t>
            </a:r>
          </a:p>
        </p:txBody>
      </p:sp>
      <p:sp>
        <p:nvSpPr>
          <p:cNvPr id="4" name="Slide Number Placeholder 3"/>
          <p:cNvSpPr>
            <a:spLocks noGrp="1"/>
          </p:cNvSpPr>
          <p:nvPr>
            <p:ph type="sldNum" sz="quarter" idx="5"/>
          </p:nvPr>
        </p:nvSpPr>
        <p:spPr/>
        <p:txBody>
          <a:bodyPr/>
          <a:lstStyle/>
          <a:p>
            <a:fld id="{FC2F113A-3271-48F5-857E-76D4FE824120}" type="slidenum">
              <a:rPr lang="en-US" smtClean="0"/>
              <a:t>2</a:t>
            </a:fld>
            <a:endParaRPr lang="en-US"/>
          </a:p>
        </p:txBody>
      </p:sp>
    </p:spTree>
    <p:extLst>
      <p:ext uri="{BB962C8B-B14F-4D97-AF65-F5344CB8AC3E}">
        <p14:creationId xmlns:p14="http://schemas.microsoft.com/office/powerpoint/2010/main" val="2404949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2F113A-3271-48F5-857E-76D4FE824120}" type="slidenum">
              <a:rPr lang="en-US" smtClean="0"/>
              <a:t>6</a:t>
            </a:fld>
            <a:endParaRPr lang="en-US"/>
          </a:p>
        </p:txBody>
      </p:sp>
    </p:spTree>
    <p:extLst>
      <p:ext uri="{BB962C8B-B14F-4D97-AF65-F5344CB8AC3E}">
        <p14:creationId xmlns:p14="http://schemas.microsoft.com/office/powerpoint/2010/main" val="3516084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2F113A-3271-48F5-857E-76D4FE824120}" type="slidenum">
              <a:rPr lang="en-US" smtClean="0"/>
              <a:t>7</a:t>
            </a:fld>
            <a:endParaRPr lang="en-US"/>
          </a:p>
        </p:txBody>
      </p:sp>
    </p:spTree>
    <p:extLst>
      <p:ext uri="{BB962C8B-B14F-4D97-AF65-F5344CB8AC3E}">
        <p14:creationId xmlns:p14="http://schemas.microsoft.com/office/powerpoint/2010/main" val="31102050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Poll Title: Do not modify the notes in this section to avoid tampering with the Poll Everywhere activity.
More info at polleverywhere.com/support
Questions
https://www.polleverywhere.com/discourses/SRzwhp4zztmGWgIgz520A</a:t>
            </a:r>
          </a:p>
        </p:txBody>
      </p:sp>
      <p:sp>
        <p:nvSpPr>
          <p:cNvPr id="4" name="Slide Number Placeholder 3"/>
          <p:cNvSpPr>
            <a:spLocks noGrp="1"/>
          </p:cNvSpPr>
          <p:nvPr>
            <p:ph type="sldNum" sz="quarter" idx="5"/>
          </p:nvPr>
        </p:nvSpPr>
        <p:spPr/>
        <p:txBody>
          <a:bodyPr/>
          <a:lstStyle/>
          <a:p>
            <a:fld id="{FC2F113A-3271-48F5-857E-76D4FE824120}" type="slidenum">
              <a:rPr lang="en-US" smtClean="0"/>
              <a:t>8</a:t>
            </a:fld>
            <a:endParaRPr lang="en-US"/>
          </a:p>
        </p:txBody>
      </p:sp>
      <p:sp>
        <p:nvSpPr>
          <p:cNvPr id="5" name="TextBox 4">
            <a:extLst>
              <a:ext uri="{FF2B5EF4-FFF2-40B4-BE49-F238E27FC236}">
                <a16:creationId xmlns:a16="http://schemas.microsoft.com/office/drawing/2014/main" id="{414F641B-9B89-2D8F-0F33-16D016FA5852}"/>
              </a:ext>
            </a:extLst>
          </p:cNvPr>
          <p:cNvSpPr txBox="1"/>
          <p:nvPr/>
        </p:nvSpPr>
        <p:spPr>
          <a:xfrm>
            <a:off x="0" y="0"/>
            <a:ext cx="3810000" cy="1270000"/>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3397041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Records are basically bigger tuples with named fields, so their syntax and semantics should be similar to tuples.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have two choices for record types: either we could remember the names they’re declared with (like classes in OO), or we could just identify them by their signatures (like tuples). For now, we’ll do the latter, but we’ll see the named version in a future class.</a:t>
            </a:r>
          </a:p>
        </p:txBody>
      </p:sp>
      <p:sp>
        <p:nvSpPr>
          <p:cNvPr id="4" name="Slide Number Placeholder 3"/>
          <p:cNvSpPr>
            <a:spLocks noGrp="1"/>
          </p:cNvSpPr>
          <p:nvPr>
            <p:ph type="sldNum" sz="quarter" idx="5"/>
          </p:nvPr>
        </p:nvSpPr>
        <p:spPr/>
        <p:txBody>
          <a:bodyPr/>
          <a:lstStyle/>
          <a:p>
            <a:fld id="{FC2F113A-3271-48F5-857E-76D4FE824120}" type="slidenum">
              <a:rPr lang="en-US" smtClean="0"/>
              <a:t>9</a:t>
            </a:fld>
            <a:endParaRPr lang="en-US"/>
          </a:p>
        </p:txBody>
      </p:sp>
    </p:spTree>
    <p:extLst>
      <p:ext uri="{BB962C8B-B14F-4D97-AF65-F5344CB8AC3E}">
        <p14:creationId xmlns:p14="http://schemas.microsoft.com/office/powerpoint/2010/main" val="16804775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also </a:t>
            </a:r>
            <a:r>
              <a:rPr lang="en-US"/>
              <a:t>do subtyping with records!</a:t>
            </a:r>
            <a:endParaRPr lang="en-US" dirty="0"/>
          </a:p>
        </p:txBody>
      </p:sp>
      <p:sp>
        <p:nvSpPr>
          <p:cNvPr id="4" name="Slide Number Placeholder 3"/>
          <p:cNvSpPr>
            <a:spLocks noGrp="1"/>
          </p:cNvSpPr>
          <p:nvPr>
            <p:ph type="sldNum" sz="quarter" idx="5"/>
          </p:nvPr>
        </p:nvSpPr>
        <p:spPr/>
        <p:txBody>
          <a:bodyPr/>
          <a:lstStyle/>
          <a:p>
            <a:fld id="{FC2F113A-3271-48F5-857E-76D4FE824120}" type="slidenum">
              <a:rPr lang="en-US" smtClean="0"/>
              <a:t>10</a:t>
            </a:fld>
            <a:endParaRPr lang="en-US"/>
          </a:p>
        </p:txBody>
      </p:sp>
    </p:spTree>
    <p:extLst>
      <p:ext uri="{BB962C8B-B14F-4D97-AF65-F5344CB8AC3E}">
        <p14:creationId xmlns:p14="http://schemas.microsoft.com/office/powerpoint/2010/main" val="18716057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2F113A-3271-48F5-857E-76D4FE824120}" type="slidenum">
              <a:rPr lang="en-US" smtClean="0"/>
              <a:t>11</a:t>
            </a:fld>
            <a:endParaRPr lang="en-US"/>
          </a:p>
        </p:txBody>
      </p:sp>
    </p:spTree>
    <p:extLst>
      <p:ext uri="{BB962C8B-B14F-4D97-AF65-F5344CB8AC3E}">
        <p14:creationId xmlns:p14="http://schemas.microsoft.com/office/powerpoint/2010/main" val="1286143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43963"/>
            <a:ext cx="10782300" cy="3352800"/>
          </a:xfrm>
        </p:spPr>
        <p:txBody>
          <a:bodyPr anchor="b">
            <a:noAutofit/>
          </a:bodyPr>
          <a:lstStyle>
            <a:lvl1pPr algn="l">
              <a:lnSpc>
                <a:spcPct val="80000"/>
              </a:lnSpc>
              <a:defRPr sz="8000" spc="-120" baseline="0">
                <a:solidFill>
                  <a:srgbClr val="FFFFFF"/>
                </a:solidFill>
              </a:defRPr>
            </a:lvl1pPr>
          </a:lstStyle>
          <a:p>
            <a:r>
              <a:rPr lang="en-US" dirty="0"/>
              <a:t>Click to edit Master title style</a:t>
            </a:r>
          </a:p>
        </p:txBody>
      </p:sp>
      <p:sp>
        <p:nvSpPr>
          <p:cNvPr id="3" name="Subtitle 2"/>
          <p:cNvSpPr>
            <a:spLocks noGrp="1"/>
          </p:cNvSpPr>
          <p:nvPr>
            <p:ph type="subTitle" idx="1"/>
          </p:nvPr>
        </p:nvSpPr>
        <p:spPr>
          <a:xfrm>
            <a:off x="667512" y="4220128"/>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F48C6787-AA23-4CCF-A4E5-B581B7F8C8BA}" type="datetime1">
              <a:rPr lang="en-US" smtClean="0"/>
              <a:t>11/1/2023</a:t>
            </a:fld>
            <a:endParaRPr lang="en-US"/>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1F1B8572-414E-4329-B0B0-F510B92A2987}" type="slidenum">
              <a:rPr lang="en-US" smtClean="0"/>
              <a:t>‹#›</a:t>
            </a:fld>
            <a:endParaRPr lang="en-US"/>
          </a:p>
        </p:txBody>
      </p:sp>
    </p:spTree>
    <p:extLst>
      <p:ext uri="{BB962C8B-B14F-4D97-AF65-F5344CB8AC3E}">
        <p14:creationId xmlns:p14="http://schemas.microsoft.com/office/powerpoint/2010/main" val="335946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BB111E-5611-4ADA-A1B0-6EF235452256}" type="datetime1">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B8572-414E-4329-B0B0-F510B92A2987}" type="slidenum">
              <a:rPr lang="en-US" smtClean="0"/>
              <a:t>‹#›</a:t>
            </a:fld>
            <a:endParaRPr lang="en-US"/>
          </a:p>
        </p:txBody>
      </p:sp>
    </p:spTree>
    <p:extLst>
      <p:ext uri="{BB962C8B-B14F-4D97-AF65-F5344CB8AC3E}">
        <p14:creationId xmlns:p14="http://schemas.microsoft.com/office/powerpoint/2010/main" val="3546686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A5CA1C-7FCE-4A47-839A-B256412617F7}" type="datetime1">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B8572-414E-4329-B0B0-F510B92A2987}" type="slidenum">
              <a:rPr lang="en-US" smtClean="0"/>
              <a:t>‹#›</a:t>
            </a:fld>
            <a:endParaRPr lang="en-US"/>
          </a:p>
        </p:txBody>
      </p:sp>
    </p:spTree>
    <p:extLst>
      <p:ext uri="{BB962C8B-B14F-4D97-AF65-F5344CB8AC3E}">
        <p14:creationId xmlns:p14="http://schemas.microsoft.com/office/powerpoint/2010/main" val="552125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7224" y="-21167"/>
            <a:ext cx="10772775" cy="1658198"/>
          </a:xfrm>
        </p:spPr>
        <p:txBody>
          <a:bodyPr/>
          <a:lstStyle/>
          <a:p>
            <a:r>
              <a:rPr lang="en-US" dirty="0"/>
              <a:t>Click to edit Master title style</a:t>
            </a:r>
          </a:p>
        </p:txBody>
      </p:sp>
      <p:sp>
        <p:nvSpPr>
          <p:cNvPr id="3" name="Content Placeholder 2"/>
          <p:cNvSpPr>
            <a:spLocks noGrp="1"/>
          </p:cNvSpPr>
          <p:nvPr>
            <p:ph idx="1"/>
          </p:nvPr>
        </p:nvSpPr>
        <p:spPr>
          <a:xfrm>
            <a:off x="676656" y="1637031"/>
            <a:ext cx="10753725" cy="4775415"/>
          </a:xfrm>
        </p:spPr>
        <p:txBody>
          <a:bodyPr/>
          <a:lstStyle>
            <a:lvl1pPr marL="225425" indent="-225425">
              <a:buFont typeface="Arial" panose="020B0604020202020204" pitchFamily="34" charset="0"/>
              <a:buChar char="•"/>
              <a:defRPr sz="3200"/>
            </a:lvl1pPr>
            <a:lvl2pPr marL="914400" indent="-450850">
              <a:buFont typeface="Calibri Light" panose="020F0302020204030204" pitchFamily="34" charset="0"/>
              <a:buChar char="―"/>
              <a:defRPr sz="2800"/>
            </a:lvl2pPr>
            <a:lvl3pPr marL="1206500" indent="-290513">
              <a:buFont typeface="Calibri Light" panose="020F0302020204030204" pitchFamily="34" charset="0"/>
              <a:buChar char="»"/>
              <a:defRPr sz="2400" i="0"/>
            </a:lvl3pPr>
            <a:lvl4pPr marL="285750" indent="-285750">
              <a:buFont typeface="Arial" panose="020B0604020202020204" pitchFamily="34" charset="0"/>
              <a:buChar char="•"/>
              <a:defRPr/>
            </a:lvl4pPr>
            <a:lvl5pPr marL="285750" indent="-28575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A8A1007-A3F4-42DF-A5DC-E03BDA3E9E2C}" type="datetime1">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994900" y="6120347"/>
            <a:ext cx="2050706" cy="632404"/>
          </a:xfrm>
        </p:spPr>
        <p:txBody>
          <a:bodyPr/>
          <a:lstStyle>
            <a:lvl1pPr>
              <a:defRPr sz="2400">
                <a:solidFill>
                  <a:schemeClr val="tx1">
                    <a:alpha val="25000"/>
                  </a:schemeClr>
                </a:solidFill>
              </a:defRPr>
            </a:lvl1pPr>
          </a:lstStyle>
          <a:p>
            <a:fld id="{1F1B8572-414E-4329-B0B0-F510B92A2987}" type="slidenum">
              <a:rPr lang="en-US" smtClean="0"/>
              <a:pPr/>
              <a:t>‹#›</a:t>
            </a:fld>
            <a:endParaRPr lang="en-US" dirty="0"/>
          </a:p>
        </p:txBody>
      </p:sp>
    </p:spTree>
    <p:extLst>
      <p:ext uri="{BB962C8B-B14F-4D97-AF65-F5344CB8AC3E}">
        <p14:creationId xmlns:p14="http://schemas.microsoft.com/office/powerpoint/2010/main" val="222641475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A6D767-4E24-4311-A18C-7579D0CC683C}" type="datetime1">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7" name="Slide Number Placeholder 5">
            <a:extLst>
              <a:ext uri="{FF2B5EF4-FFF2-40B4-BE49-F238E27FC236}">
                <a16:creationId xmlns:a16="http://schemas.microsoft.com/office/drawing/2014/main" id="{9939601C-9D96-4CE5-BAEC-1CE1F3C63A13}"/>
              </a:ext>
            </a:extLst>
          </p:cNvPr>
          <p:cNvSpPr>
            <a:spLocks noGrp="1"/>
          </p:cNvSpPr>
          <p:nvPr>
            <p:ph type="sldNum" sz="quarter" idx="12"/>
          </p:nvPr>
        </p:nvSpPr>
        <p:spPr>
          <a:xfrm>
            <a:off x="9994900" y="6120347"/>
            <a:ext cx="2050706" cy="632404"/>
          </a:xfrm>
        </p:spPr>
        <p:txBody>
          <a:bodyPr/>
          <a:lstStyle>
            <a:lvl1pPr>
              <a:defRPr sz="2400">
                <a:solidFill>
                  <a:schemeClr val="tx1">
                    <a:alpha val="25000"/>
                  </a:schemeClr>
                </a:solidFill>
              </a:defRPr>
            </a:lvl1pPr>
          </a:lstStyle>
          <a:p>
            <a:fld id="{1F1B8572-414E-4329-B0B0-F510B92A2987}" type="slidenum">
              <a:rPr lang="en-US" smtClean="0"/>
              <a:pPr/>
              <a:t>‹#›</a:t>
            </a:fld>
            <a:endParaRPr lang="en-US" dirty="0"/>
          </a:p>
        </p:txBody>
      </p:sp>
    </p:spTree>
    <p:extLst>
      <p:ext uri="{BB962C8B-B14F-4D97-AF65-F5344CB8AC3E}">
        <p14:creationId xmlns:p14="http://schemas.microsoft.com/office/powerpoint/2010/main" val="2239525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63532" y="1639915"/>
            <a:ext cx="5447798" cy="463028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637031"/>
            <a:ext cx="5617138" cy="463028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2D43C89-380D-4DA8-AD85-C2CE1EC6D610}" type="datetime1">
              <a:rPr lang="en-US" smtClean="0"/>
              <a:t>11/1/2023</a:t>
            </a:fld>
            <a:endParaRPr lang="en-US"/>
          </a:p>
        </p:txBody>
      </p:sp>
      <p:sp>
        <p:nvSpPr>
          <p:cNvPr id="6" name="Footer Placeholder 5"/>
          <p:cNvSpPr>
            <a:spLocks noGrp="1"/>
          </p:cNvSpPr>
          <p:nvPr>
            <p:ph type="ftr" sz="quarter" idx="11"/>
          </p:nvPr>
        </p:nvSpPr>
        <p:spPr/>
        <p:txBody>
          <a:bodyPr/>
          <a:lstStyle/>
          <a:p>
            <a:endParaRPr lang="en-US"/>
          </a:p>
        </p:txBody>
      </p:sp>
      <p:sp>
        <p:nvSpPr>
          <p:cNvPr id="8" name="Slide Number Placeholder 5">
            <a:extLst>
              <a:ext uri="{FF2B5EF4-FFF2-40B4-BE49-F238E27FC236}">
                <a16:creationId xmlns:a16="http://schemas.microsoft.com/office/drawing/2014/main" id="{D7A9CB52-3E71-4665-8DC5-81BF94778865}"/>
              </a:ext>
            </a:extLst>
          </p:cNvPr>
          <p:cNvSpPr>
            <a:spLocks noGrp="1"/>
          </p:cNvSpPr>
          <p:nvPr>
            <p:ph type="sldNum" sz="quarter" idx="12"/>
          </p:nvPr>
        </p:nvSpPr>
        <p:spPr>
          <a:xfrm>
            <a:off x="9994900" y="6120347"/>
            <a:ext cx="2050706" cy="632404"/>
          </a:xfrm>
        </p:spPr>
        <p:txBody>
          <a:bodyPr/>
          <a:lstStyle>
            <a:lvl1pPr>
              <a:defRPr sz="2400">
                <a:solidFill>
                  <a:schemeClr val="tx1">
                    <a:alpha val="25000"/>
                  </a:schemeClr>
                </a:solidFill>
              </a:defRPr>
            </a:lvl1pPr>
          </a:lstStyle>
          <a:p>
            <a:fld id="{1F1B8572-414E-4329-B0B0-F510B92A2987}" type="slidenum">
              <a:rPr lang="en-US" smtClean="0"/>
              <a:pPr/>
              <a:t>‹#›</a:t>
            </a:fld>
            <a:endParaRPr lang="en-US" dirty="0"/>
          </a:p>
        </p:txBody>
      </p:sp>
      <p:sp>
        <p:nvSpPr>
          <p:cNvPr id="9" name="Title 1">
            <a:extLst>
              <a:ext uri="{FF2B5EF4-FFF2-40B4-BE49-F238E27FC236}">
                <a16:creationId xmlns:a16="http://schemas.microsoft.com/office/drawing/2014/main" id="{6869B466-AC30-4A54-8A57-58953EFFACC9}"/>
              </a:ext>
            </a:extLst>
          </p:cNvPr>
          <p:cNvSpPr>
            <a:spLocks noGrp="1"/>
          </p:cNvSpPr>
          <p:nvPr>
            <p:ph type="title"/>
          </p:nvPr>
        </p:nvSpPr>
        <p:spPr>
          <a:xfrm>
            <a:off x="657224" y="-21167"/>
            <a:ext cx="10772775" cy="1658198"/>
          </a:xfrm>
        </p:spPr>
        <p:txBody>
          <a:bodyPr/>
          <a:lstStyle/>
          <a:p>
            <a:r>
              <a:rPr lang="en-US" dirty="0"/>
              <a:t>Click to edit Master title style</a:t>
            </a:r>
          </a:p>
        </p:txBody>
      </p:sp>
    </p:spTree>
    <p:extLst>
      <p:ext uri="{BB962C8B-B14F-4D97-AF65-F5344CB8AC3E}">
        <p14:creationId xmlns:p14="http://schemas.microsoft.com/office/powerpoint/2010/main" val="2811253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80608B-0EDC-4D88-AA28-46F4ACBC96A9}" type="datetime1">
              <a:rPr lang="en-US" smtClean="0"/>
              <a:t>11/1/2023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1B8572-414E-4329-B0B0-F510B92A2987}" type="slidenum">
              <a:rPr lang="en-US" smtClean="0"/>
              <a:t>‹#›</a:t>
            </a:fld>
            <a:endParaRPr lang="en-US"/>
          </a:p>
        </p:txBody>
      </p:sp>
    </p:spTree>
    <p:extLst>
      <p:ext uri="{BB962C8B-B14F-4D97-AF65-F5344CB8AC3E}">
        <p14:creationId xmlns:p14="http://schemas.microsoft.com/office/powerpoint/2010/main" val="2621828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91A6552-A0CD-490C-9CEA-E009CA405FB0}" type="datetime1">
              <a:rPr lang="en-US" smtClean="0"/>
              <a:t>11/1/2023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1B8572-414E-4329-B0B0-F510B92A2987}" type="slidenum">
              <a:rPr lang="en-US" smtClean="0"/>
              <a:t>‹#›</a:t>
            </a:fld>
            <a:endParaRPr lang="en-US"/>
          </a:p>
        </p:txBody>
      </p:sp>
    </p:spTree>
    <p:extLst>
      <p:ext uri="{BB962C8B-B14F-4D97-AF65-F5344CB8AC3E}">
        <p14:creationId xmlns:p14="http://schemas.microsoft.com/office/powerpoint/2010/main" val="1357431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071E18-D083-4E62-B90B-F5DC4F432D91}" type="datetime1">
              <a:rPr lang="en-US" smtClean="0"/>
              <a:t>11/1/2023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1B8572-414E-4329-B0B0-F510B92A2987}" type="slidenum">
              <a:rPr lang="en-US" smtClean="0"/>
              <a:t>‹#›</a:t>
            </a:fld>
            <a:endParaRPr lang="en-US"/>
          </a:p>
        </p:txBody>
      </p:sp>
    </p:spTree>
    <p:extLst>
      <p:ext uri="{BB962C8B-B14F-4D97-AF65-F5344CB8AC3E}">
        <p14:creationId xmlns:p14="http://schemas.microsoft.com/office/powerpoint/2010/main" val="3995831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91253E8F-B4C5-4ADA-845F-A5D3966C7FD9}" type="datetime1">
              <a:rPr lang="en-US" smtClean="0"/>
              <a:t>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1F1B8572-414E-4329-B0B0-F510B92A2987}" type="slidenum">
              <a:rPr lang="en-US" smtClean="0"/>
              <a:t>‹#›</a:t>
            </a:fld>
            <a:endParaRPr lang="en-US"/>
          </a:p>
        </p:txBody>
      </p:sp>
    </p:spTree>
    <p:extLst>
      <p:ext uri="{BB962C8B-B14F-4D97-AF65-F5344CB8AC3E}">
        <p14:creationId xmlns:p14="http://schemas.microsoft.com/office/powerpoint/2010/main" val="1682955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FA11815F-3C10-4129-B3A5-759540782D9C}" type="datetime1">
              <a:rPr lang="en-US" smtClean="0"/>
              <a:t>11/1/2023</a:t>
            </a:fld>
            <a:endParaRPr lang="en-US"/>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1F1B8572-414E-4329-B0B0-F510B92A2987}" type="slidenum">
              <a:rPr lang="en-US" smtClean="0"/>
              <a:t>‹#›</a:t>
            </a:fld>
            <a:endParaRPr lang="en-US"/>
          </a:p>
        </p:txBody>
      </p:sp>
    </p:spTree>
    <p:extLst>
      <p:ext uri="{BB962C8B-B14F-4D97-AF65-F5344CB8AC3E}">
        <p14:creationId xmlns:p14="http://schemas.microsoft.com/office/powerpoint/2010/main" val="1336587676"/>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221B6115-706D-4273-8F9C-8EB6476DC8C3}" type="datetime1">
              <a:rPr lang="en-US" smtClean="0"/>
              <a:t>11/1/2023</a:t>
            </a:fld>
            <a:endParaRPr lang="en-US"/>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1F1B8572-414E-4329-B0B0-F510B92A2987}" type="slidenum">
              <a:rPr lang="en-US" smtClean="0"/>
              <a:t>‹#›</a:t>
            </a:fld>
            <a:endParaRPr lang="en-US"/>
          </a:p>
        </p:txBody>
      </p:sp>
    </p:spTree>
    <p:extLst>
      <p:ext uri="{BB962C8B-B14F-4D97-AF65-F5344CB8AC3E}">
        <p14:creationId xmlns:p14="http://schemas.microsoft.com/office/powerpoint/2010/main" val="3534378516"/>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0.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tags" Target="../tags/tag3.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7.png"/></Relationships>
</file>

<file path=ppt/slides/_rels/slide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1.xml"/><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24.png"/><Relationship Id="rId4" Type="http://schemas.openxmlformats.org/officeDocument/2006/relationships/image" Target="../media/image23.png"/></Relationships>
</file>

<file path=ppt/slides/_rels/slide2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27.png"/><Relationship Id="rId4" Type="http://schemas.openxmlformats.org/officeDocument/2006/relationships/image" Target="../media/image26.png"/></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tags" Target="../tags/tag4.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0.png"/><Relationship Id="rId4" Type="http://schemas.openxmlformats.org/officeDocument/2006/relationships/image" Target="../media/image60.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CS 476 – Programming Language Design</a:t>
            </a:r>
          </a:p>
        </p:txBody>
      </p:sp>
      <p:sp>
        <p:nvSpPr>
          <p:cNvPr id="3" name="Subtitle 2"/>
          <p:cNvSpPr>
            <a:spLocks noGrp="1"/>
          </p:cNvSpPr>
          <p:nvPr>
            <p:ph type="subTitle" idx="1"/>
          </p:nvPr>
        </p:nvSpPr>
        <p:spPr/>
        <p:txBody>
          <a:bodyPr/>
          <a:lstStyle/>
          <a:p>
            <a:r>
              <a:rPr lang="en-US" dirty="0"/>
              <a:t>William Mansky</a:t>
            </a:r>
          </a:p>
        </p:txBody>
      </p:sp>
    </p:spTree>
    <p:extLst>
      <p:ext uri="{BB962C8B-B14F-4D97-AF65-F5344CB8AC3E}">
        <p14:creationId xmlns:p14="http://schemas.microsoft.com/office/powerpoint/2010/main" val="889470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505E2-FC17-4EEF-96F1-91E49ACC9781}"/>
              </a:ext>
            </a:extLst>
          </p:cNvPr>
          <p:cNvSpPr>
            <a:spLocks noGrp="1"/>
          </p:cNvSpPr>
          <p:nvPr>
            <p:ph type="title"/>
          </p:nvPr>
        </p:nvSpPr>
        <p:spPr/>
        <p:txBody>
          <a:bodyPr/>
          <a:lstStyle/>
          <a:p>
            <a:r>
              <a:rPr lang="en-US" dirty="0"/>
              <a:t>Simple OCaml: Records</a:t>
            </a:r>
          </a:p>
        </p:txBody>
      </p:sp>
      <p:sp>
        <p:nvSpPr>
          <p:cNvPr id="3" name="Content Placeholder 2">
            <a:extLst>
              <a:ext uri="{FF2B5EF4-FFF2-40B4-BE49-F238E27FC236}">
                <a16:creationId xmlns:a16="http://schemas.microsoft.com/office/drawing/2014/main" id="{5F60649B-CF50-4204-8954-86C4421EBB2C}"/>
              </a:ext>
            </a:extLst>
          </p:cNvPr>
          <p:cNvSpPr>
            <a:spLocks noGrp="1"/>
          </p:cNvSpPr>
          <p:nvPr>
            <p:ph idx="1"/>
          </p:nvPr>
        </p:nvSpPr>
        <p:spPr/>
        <p:txBody>
          <a:bodyPr>
            <a:normAutofit/>
          </a:bodyPr>
          <a:lstStyle/>
          <a:p>
            <a:pPr marL="0" indent="0">
              <a:buNone/>
            </a:pPr>
            <a:r>
              <a:rPr lang="en-US" sz="2800" dirty="0">
                <a:latin typeface="Consolas" panose="020B0609020204030204" pitchFamily="49" charset="0"/>
              </a:rPr>
              <a:t>type person = { name : string; age : int; id : int };;</a:t>
            </a:r>
          </a:p>
          <a:p>
            <a:pPr marL="0" indent="0">
              <a:buNone/>
            </a:pPr>
            <a:r>
              <a:rPr lang="en-US" sz="2800" dirty="0">
                <a:latin typeface="Consolas" panose="020B0609020204030204" pitchFamily="49" charset="0"/>
              </a:rPr>
              <a:t>let a = { name = “Alice”; age = 22; id = 123456 };;</a:t>
            </a:r>
          </a:p>
          <a:p>
            <a:pPr marL="0" indent="0">
              <a:buNone/>
            </a:pPr>
            <a:endParaRPr lang="en-US" sz="3600" dirty="0"/>
          </a:p>
          <a:p>
            <a:r>
              <a:rPr lang="en-US" sz="3600" dirty="0"/>
              <a:t>Nominal (“named”) type: the type of </a:t>
            </a:r>
            <a:r>
              <a:rPr lang="en-US" dirty="0">
                <a:latin typeface="Consolas" panose="020B0609020204030204" pitchFamily="49" charset="0"/>
              </a:rPr>
              <a:t>a</a:t>
            </a:r>
            <a:r>
              <a:rPr lang="en-US" sz="3600" dirty="0"/>
              <a:t> is </a:t>
            </a:r>
            <a:r>
              <a:rPr lang="en-US" dirty="0">
                <a:latin typeface="Consolas" panose="020B0609020204030204" pitchFamily="49" charset="0"/>
              </a:rPr>
              <a:t>person</a:t>
            </a:r>
          </a:p>
          <a:p>
            <a:r>
              <a:rPr lang="en-US" sz="3600" dirty="0"/>
              <a:t>Structural type: the type of </a:t>
            </a:r>
            <a:r>
              <a:rPr lang="en-US" dirty="0">
                <a:latin typeface="Consolas" panose="020B0609020204030204" pitchFamily="49" charset="0"/>
              </a:rPr>
              <a:t>a</a:t>
            </a:r>
            <a:r>
              <a:rPr lang="en-US" sz="3600" dirty="0"/>
              <a:t> is </a:t>
            </a:r>
            <a:br>
              <a:rPr lang="en-US" sz="3600" dirty="0"/>
            </a:br>
            <a:r>
              <a:rPr lang="en-US" dirty="0">
                <a:latin typeface="Consolas" panose="020B0609020204030204" pitchFamily="49" charset="0"/>
              </a:rPr>
              <a:t>{ name : string; age : int; id : int }</a:t>
            </a:r>
          </a:p>
        </p:txBody>
      </p:sp>
      <p:sp>
        <p:nvSpPr>
          <p:cNvPr id="4" name="Slide Number Placeholder 3">
            <a:extLst>
              <a:ext uri="{FF2B5EF4-FFF2-40B4-BE49-F238E27FC236}">
                <a16:creationId xmlns:a16="http://schemas.microsoft.com/office/drawing/2014/main" id="{639BB01A-08CA-46F7-B23C-81066BA74000}"/>
              </a:ext>
            </a:extLst>
          </p:cNvPr>
          <p:cNvSpPr>
            <a:spLocks noGrp="1"/>
          </p:cNvSpPr>
          <p:nvPr>
            <p:ph type="sldNum" sz="quarter" idx="12"/>
          </p:nvPr>
        </p:nvSpPr>
        <p:spPr/>
        <p:txBody>
          <a:bodyPr/>
          <a:lstStyle/>
          <a:p>
            <a:fld id="{1F1B8572-414E-4329-B0B0-F510B92A2987}" type="slidenum">
              <a:rPr lang="en-US" smtClean="0"/>
              <a:pPr/>
              <a:t>9</a:t>
            </a:fld>
            <a:endParaRPr lang="en-US" dirty="0"/>
          </a:p>
        </p:txBody>
      </p:sp>
    </p:spTree>
    <p:extLst>
      <p:ext uri="{BB962C8B-B14F-4D97-AF65-F5344CB8AC3E}">
        <p14:creationId xmlns:p14="http://schemas.microsoft.com/office/powerpoint/2010/main" val="1236617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505E2-FC17-4EEF-96F1-91E49ACC9781}"/>
              </a:ext>
            </a:extLst>
          </p:cNvPr>
          <p:cNvSpPr>
            <a:spLocks noGrp="1"/>
          </p:cNvSpPr>
          <p:nvPr>
            <p:ph type="title"/>
          </p:nvPr>
        </p:nvSpPr>
        <p:spPr/>
        <p:txBody>
          <a:bodyPr/>
          <a:lstStyle/>
          <a:p>
            <a:r>
              <a:rPr lang="en-US" dirty="0"/>
              <a:t>Simple OCaml: Records</a:t>
            </a:r>
          </a:p>
        </p:txBody>
      </p:sp>
      <p:sp>
        <p:nvSpPr>
          <p:cNvPr id="3" name="Content Placeholder 2">
            <a:extLst>
              <a:ext uri="{FF2B5EF4-FFF2-40B4-BE49-F238E27FC236}">
                <a16:creationId xmlns:a16="http://schemas.microsoft.com/office/drawing/2014/main" id="{5F60649B-CF50-4204-8954-86C4421EBB2C}"/>
              </a:ext>
            </a:extLst>
          </p:cNvPr>
          <p:cNvSpPr>
            <a:spLocks noGrp="1"/>
          </p:cNvSpPr>
          <p:nvPr>
            <p:ph idx="1"/>
          </p:nvPr>
        </p:nvSpPr>
        <p:spPr/>
        <p:txBody>
          <a:bodyPr>
            <a:normAutofit/>
          </a:bodyPr>
          <a:lstStyle/>
          <a:p>
            <a:pPr marL="0" indent="0">
              <a:buNone/>
            </a:pPr>
            <a:r>
              <a:rPr lang="en-US" sz="3600" b="1" i="1" dirty="0"/>
              <a:t>L</a:t>
            </a:r>
            <a:r>
              <a:rPr lang="en-US" sz="3600" dirty="0"/>
              <a:t> ::= … | </a:t>
            </a:r>
            <a:r>
              <a:rPr lang="en-US" sz="3600" dirty="0">
                <a:latin typeface="Consolas" panose="020B0609020204030204" pitchFamily="49" charset="0"/>
              </a:rPr>
              <a:t>{</a:t>
            </a:r>
            <a:r>
              <a:rPr lang="en-US" sz="3600" dirty="0"/>
              <a:t> &lt;ident&gt; </a:t>
            </a:r>
            <a:r>
              <a:rPr lang="en-US" sz="3600" dirty="0">
                <a:latin typeface="Consolas" panose="020B0609020204030204" pitchFamily="49" charset="0"/>
              </a:rPr>
              <a:t>=</a:t>
            </a:r>
            <a:r>
              <a:rPr lang="en-US" sz="3600" dirty="0"/>
              <a:t> </a:t>
            </a:r>
            <a:r>
              <a:rPr lang="en-US" sz="3600" b="1" i="1" dirty="0"/>
              <a:t>L</a:t>
            </a:r>
            <a:r>
              <a:rPr lang="en-US" sz="3600" dirty="0">
                <a:latin typeface="Consolas" panose="020B0609020204030204" pitchFamily="49" charset="0"/>
              </a:rPr>
              <a:t>;</a:t>
            </a:r>
            <a:r>
              <a:rPr lang="en-US" sz="3600" dirty="0"/>
              <a:t> …</a:t>
            </a:r>
            <a:r>
              <a:rPr lang="en-US" sz="3600" dirty="0">
                <a:latin typeface="Consolas" panose="020B0609020204030204" pitchFamily="49" charset="0"/>
              </a:rPr>
              <a:t>;</a:t>
            </a:r>
            <a:r>
              <a:rPr lang="en-US" sz="3600" dirty="0"/>
              <a:t> &lt;ident&gt; </a:t>
            </a:r>
            <a:r>
              <a:rPr lang="en-US" sz="3600" dirty="0">
                <a:latin typeface="Consolas" panose="020B0609020204030204" pitchFamily="49" charset="0"/>
              </a:rPr>
              <a:t>=</a:t>
            </a:r>
            <a:r>
              <a:rPr lang="en-US" sz="3600" dirty="0"/>
              <a:t> </a:t>
            </a:r>
            <a:r>
              <a:rPr lang="en-US" sz="3600" b="1" i="1" dirty="0"/>
              <a:t>L </a:t>
            </a:r>
            <a:r>
              <a:rPr lang="en-US" sz="3600" dirty="0">
                <a:latin typeface="Consolas" panose="020B0609020204030204" pitchFamily="49" charset="0"/>
              </a:rPr>
              <a:t>}</a:t>
            </a:r>
            <a:r>
              <a:rPr lang="en-US" sz="3600" dirty="0"/>
              <a:t> | </a:t>
            </a:r>
            <a:r>
              <a:rPr lang="en-US" sz="3600" b="1" i="1" dirty="0"/>
              <a:t>L</a:t>
            </a:r>
            <a:r>
              <a:rPr lang="en-US" sz="3600" dirty="0">
                <a:latin typeface="Consolas" panose="020B0609020204030204" pitchFamily="49" charset="0"/>
              </a:rPr>
              <a:t>.</a:t>
            </a:r>
            <a:r>
              <a:rPr lang="en-US" sz="3600" dirty="0"/>
              <a:t>&lt;ident&gt;</a:t>
            </a:r>
          </a:p>
          <a:p>
            <a:pPr marL="0" indent="0">
              <a:buNone/>
            </a:pPr>
            <a:r>
              <a:rPr lang="en-US" sz="3600" b="1" i="1" dirty="0"/>
              <a:t>T </a:t>
            </a:r>
            <a:r>
              <a:rPr lang="en-US" sz="3600" dirty="0"/>
              <a:t>::= … | </a:t>
            </a:r>
            <a:r>
              <a:rPr lang="en-US" sz="3600" dirty="0">
                <a:latin typeface="Consolas" panose="020B0609020204030204" pitchFamily="49" charset="0"/>
              </a:rPr>
              <a:t>{</a:t>
            </a:r>
            <a:r>
              <a:rPr lang="en-US" sz="3600" dirty="0"/>
              <a:t> &lt;ident&gt; </a:t>
            </a:r>
            <a:r>
              <a:rPr lang="en-US" sz="3600" dirty="0">
                <a:latin typeface="Consolas" panose="020B0609020204030204" pitchFamily="49" charset="0"/>
              </a:rPr>
              <a:t>:</a:t>
            </a:r>
            <a:r>
              <a:rPr lang="en-US" sz="3600" dirty="0"/>
              <a:t> </a:t>
            </a:r>
            <a:r>
              <a:rPr lang="en-US" sz="3600" b="1" i="1" dirty="0"/>
              <a:t>T</a:t>
            </a:r>
            <a:r>
              <a:rPr lang="en-US" sz="3600" dirty="0">
                <a:latin typeface="Consolas" panose="020B0609020204030204" pitchFamily="49" charset="0"/>
              </a:rPr>
              <a:t>;</a:t>
            </a:r>
            <a:r>
              <a:rPr lang="en-US" sz="3600" dirty="0"/>
              <a:t> …</a:t>
            </a:r>
            <a:r>
              <a:rPr lang="en-US" sz="3600" dirty="0">
                <a:latin typeface="Consolas" panose="020B0609020204030204" pitchFamily="49" charset="0"/>
              </a:rPr>
              <a:t>;</a:t>
            </a:r>
            <a:r>
              <a:rPr lang="en-US" sz="3600" dirty="0"/>
              <a:t> &lt;ident&gt; </a:t>
            </a:r>
            <a:r>
              <a:rPr lang="en-US" sz="3600" dirty="0">
                <a:latin typeface="Consolas" panose="020B0609020204030204" pitchFamily="49" charset="0"/>
              </a:rPr>
              <a:t>:</a:t>
            </a:r>
            <a:r>
              <a:rPr lang="en-US" sz="3600" dirty="0"/>
              <a:t> </a:t>
            </a:r>
            <a:r>
              <a:rPr lang="en-US" sz="3600" b="1" i="1" dirty="0"/>
              <a:t>T</a:t>
            </a:r>
            <a:r>
              <a:rPr lang="en-US" sz="3600" dirty="0"/>
              <a:t> </a:t>
            </a:r>
            <a:r>
              <a:rPr lang="en-US" sz="3600" dirty="0">
                <a:latin typeface="Consolas" panose="020B0609020204030204" pitchFamily="49" charset="0"/>
              </a:rPr>
              <a:t>}</a:t>
            </a:r>
            <a:endParaRPr lang="en-US" sz="3600" b="1" i="1" dirty="0">
              <a:latin typeface="Consolas" panose="020B0609020204030204" pitchFamily="49" charset="0"/>
            </a:endParaRPr>
          </a:p>
        </p:txBody>
      </p:sp>
      <p:sp>
        <p:nvSpPr>
          <p:cNvPr id="4" name="Slide Number Placeholder 3">
            <a:extLst>
              <a:ext uri="{FF2B5EF4-FFF2-40B4-BE49-F238E27FC236}">
                <a16:creationId xmlns:a16="http://schemas.microsoft.com/office/drawing/2014/main" id="{639BB01A-08CA-46F7-B23C-81066BA74000}"/>
              </a:ext>
            </a:extLst>
          </p:cNvPr>
          <p:cNvSpPr>
            <a:spLocks noGrp="1"/>
          </p:cNvSpPr>
          <p:nvPr>
            <p:ph type="sldNum" sz="quarter" idx="12"/>
          </p:nvPr>
        </p:nvSpPr>
        <p:spPr/>
        <p:txBody>
          <a:bodyPr/>
          <a:lstStyle/>
          <a:p>
            <a:fld id="{1F1B8572-414E-4329-B0B0-F510B92A2987}" type="slidenum">
              <a:rPr lang="en-US" smtClean="0"/>
              <a:pPr/>
              <a:t>10</a:t>
            </a:fld>
            <a:endParaRPr lang="en-US" dirty="0"/>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4AE077DA-1855-4FE4-A494-5A9EA745D931}"/>
                  </a:ext>
                </a:extLst>
              </p:cNvPr>
              <p:cNvSpPr txBox="1"/>
              <p:nvPr/>
            </p:nvSpPr>
            <p:spPr>
              <a:xfrm>
                <a:off x="1892022" y="3475958"/>
                <a:ext cx="7864397" cy="102355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r>
                            <m:rPr>
                              <m:sty m:val="p"/>
                            </m:rPr>
                            <a:rPr lang="en-US" sz="3200" b="0" i="0" smtClean="0">
                              <a:latin typeface="Cambria Math" panose="02040503050406030204" pitchFamily="18" charset="0"/>
                            </a:rPr>
                            <m:t>Γ</m:t>
                          </m:r>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 … </m:t>
                          </m:r>
                          <m:r>
                            <m:rPr>
                              <m:sty m:val="p"/>
                            </m:rPr>
                            <a:rPr lang="en-US" sz="3200" b="0" i="0" smtClean="0">
                              <a:latin typeface="Cambria Math" panose="02040503050406030204" pitchFamily="18" charset="0"/>
                            </a:rPr>
                            <m:t>Γ</m:t>
                          </m:r>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𝑛</m:t>
                              </m:r>
                            </m:sub>
                          </m:sSub>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𝑛</m:t>
                              </m:r>
                            </m:sub>
                          </m:sSub>
                        </m:num>
                        <m:den>
                          <m:r>
                            <m:rPr>
                              <m:sty m:val="p"/>
                            </m:rPr>
                            <a:rPr lang="en-US" sz="3200" b="0" i="0" smtClean="0">
                              <a:latin typeface="Cambria Math" panose="02040503050406030204" pitchFamily="18" charset="0"/>
                            </a:rPr>
                            <m:t>Γ</m:t>
                          </m:r>
                          <m:r>
                            <a:rPr lang="en-US" sz="3200" b="0" i="1" smtClean="0">
                              <a:latin typeface="Cambria Math" panose="02040503050406030204" pitchFamily="18" charset="0"/>
                            </a:rPr>
                            <m:t>⊢</m:t>
                          </m:r>
                          <m:d>
                            <m:dPr>
                              <m:begChr m:val="{"/>
                              <m:endChr m:val="}"/>
                              <m:ctrlPr>
                                <a:rPr lang="en-US" sz="3200" b="0" i="1" smtClean="0">
                                  <a:latin typeface="Cambria Math" panose="02040503050406030204" pitchFamily="18" charset="0"/>
                                </a:rPr>
                              </m:ctrlPr>
                            </m:dPr>
                            <m:e>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𝑓</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𝑓</m:t>
                                  </m:r>
                                </m:e>
                                <m:sub>
                                  <m:r>
                                    <a:rPr lang="en-US" sz="3200" b="0" i="1" smtClean="0">
                                      <a:latin typeface="Cambria Math" panose="02040503050406030204" pitchFamily="18" charset="0"/>
                                    </a:rPr>
                                    <m:t>𝑛</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𝑛</m:t>
                                  </m:r>
                                </m:sub>
                              </m:sSub>
                            </m:e>
                          </m:d>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𝑓</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𝑓</m:t>
                              </m:r>
                            </m:e>
                            <m:sub>
                              <m:r>
                                <a:rPr lang="en-US" sz="3200" b="0" i="1" smtClean="0">
                                  <a:latin typeface="Cambria Math" panose="02040503050406030204" pitchFamily="18" charset="0"/>
                                </a:rPr>
                                <m:t>𝑛</m:t>
                              </m:r>
                            </m:sub>
                          </m:sSub>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𝑛</m:t>
                              </m:r>
                            </m:sub>
                          </m:sSub>
                          <m:r>
                            <a:rPr lang="en-US" sz="3200" b="0" i="1" smtClean="0">
                              <a:latin typeface="Cambria Math" panose="02040503050406030204" pitchFamily="18" charset="0"/>
                            </a:rPr>
                            <m:t>}</m:t>
                          </m:r>
                        </m:den>
                      </m:f>
                    </m:oMath>
                  </m:oMathPara>
                </a14:m>
                <a:endParaRPr lang="en-US" sz="3200" dirty="0"/>
              </a:p>
            </p:txBody>
          </p:sp>
        </mc:Choice>
        <mc:Fallback xmlns="">
          <p:sp>
            <p:nvSpPr>
              <p:cNvPr id="5" name="TextBox 4">
                <a:extLst>
                  <a:ext uri="{FF2B5EF4-FFF2-40B4-BE49-F238E27FC236}">
                    <a16:creationId xmlns:a16="http://schemas.microsoft.com/office/drawing/2014/main" id="{4AE077DA-1855-4FE4-A494-5A9EA745D931}"/>
                  </a:ext>
                </a:extLst>
              </p:cNvPr>
              <p:cNvSpPr txBox="1">
                <a:spLocks noRot="1" noChangeAspect="1" noMove="1" noResize="1" noEditPoints="1" noAdjustHandles="1" noChangeArrowheads="1" noChangeShapeType="1" noTextEdit="1"/>
              </p:cNvSpPr>
              <p:nvPr/>
            </p:nvSpPr>
            <p:spPr>
              <a:xfrm>
                <a:off x="1892022" y="3475958"/>
                <a:ext cx="7864397" cy="1023550"/>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1755E44F-E568-46B7-92F8-0C766D093E70}"/>
                  </a:ext>
                </a:extLst>
              </p:cNvPr>
              <p:cNvSpPr txBox="1"/>
              <p:nvPr/>
            </p:nvSpPr>
            <p:spPr>
              <a:xfrm>
                <a:off x="3590189" y="4989073"/>
                <a:ext cx="4498411" cy="102508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r>
                            <m:rPr>
                              <m:sty m:val="p"/>
                            </m:rPr>
                            <a:rPr lang="en-US" sz="3200" b="0" i="0" smtClean="0">
                              <a:latin typeface="Cambria Math" panose="02040503050406030204" pitchFamily="18" charset="0"/>
                            </a:rPr>
                            <m:t>Γ</m:t>
                          </m:r>
                          <m:r>
                            <a:rPr lang="en-US" sz="3200" b="0" i="1" smtClean="0">
                              <a:latin typeface="Cambria Math" panose="02040503050406030204" pitchFamily="18" charset="0"/>
                            </a:rPr>
                            <m:t>⊢</m:t>
                          </m:r>
                          <m:r>
                            <a:rPr lang="en-US" sz="3200" i="1">
                              <a:latin typeface="Cambria Math" panose="02040503050406030204" pitchFamily="18" charset="0"/>
                            </a:rPr>
                            <m:t>𝑙</m:t>
                          </m:r>
                          <m:r>
                            <a:rPr lang="en-US" sz="3200" i="1">
                              <a:latin typeface="Cambria Math" panose="02040503050406030204" pitchFamily="18" charset="0"/>
                            </a:rPr>
                            <m:t> :{</m:t>
                          </m:r>
                          <m:sSub>
                            <m:sSubPr>
                              <m:ctrlPr>
                                <a:rPr lang="en-US" sz="3200" i="1">
                                  <a:latin typeface="Cambria Math" panose="02040503050406030204" pitchFamily="18" charset="0"/>
                                </a:rPr>
                              </m:ctrlPr>
                            </m:sSubPr>
                            <m:e>
                              <m:r>
                                <a:rPr lang="en-US" sz="3200" i="1">
                                  <a:latin typeface="Cambria Math" panose="02040503050406030204" pitchFamily="18" charset="0"/>
                                </a:rPr>
                                <m:t>𝑓</m:t>
                              </m:r>
                            </m:e>
                            <m:sub>
                              <m:r>
                                <a:rPr lang="en-US" sz="3200" i="1">
                                  <a:latin typeface="Cambria Math" panose="02040503050406030204" pitchFamily="18" charset="0"/>
                                </a:rPr>
                                <m:t>1</m:t>
                              </m:r>
                            </m:sub>
                          </m:sSub>
                          <m:r>
                            <a:rPr lang="en-US" sz="3200" i="1">
                              <a:latin typeface="Cambria Math" panose="02040503050406030204" pitchFamily="18" charset="0"/>
                            </a:rPr>
                            <m:t> :</m:t>
                          </m:r>
                          <m:sSub>
                            <m:sSubPr>
                              <m:ctrlPr>
                                <a:rPr lang="en-US" sz="3200" i="1">
                                  <a:latin typeface="Cambria Math" panose="02040503050406030204" pitchFamily="18" charset="0"/>
                                </a:rPr>
                              </m:ctrlPr>
                            </m:sSubPr>
                            <m:e>
                              <m:r>
                                <a:rPr lang="en-US" sz="3200" i="1">
                                  <a:latin typeface="Cambria Math" panose="02040503050406030204" pitchFamily="18" charset="0"/>
                                </a:rPr>
                                <m:t>𝜏</m:t>
                              </m:r>
                            </m:e>
                            <m:sub>
                              <m:r>
                                <a:rPr lang="en-US" sz="3200" i="1">
                                  <a:latin typeface="Cambria Math" panose="02040503050406030204" pitchFamily="18" charset="0"/>
                                </a:rPr>
                                <m:t>1</m:t>
                              </m:r>
                            </m:sub>
                          </m:sSub>
                          <m:r>
                            <a:rPr lang="en-US" sz="3200" i="1">
                              <a:latin typeface="Cambria Math" panose="02040503050406030204" pitchFamily="18" charset="0"/>
                            </a:rPr>
                            <m:t>,…,</m:t>
                          </m:r>
                          <m:sSub>
                            <m:sSubPr>
                              <m:ctrlPr>
                                <a:rPr lang="en-US" sz="3200" i="1">
                                  <a:latin typeface="Cambria Math" panose="02040503050406030204" pitchFamily="18" charset="0"/>
                                </a:rPr>
                              </m:ctrlPr>
                            </m:sSubPr>
                            <m:e>
                              <m:r>
                                <a:rPr lang="en-US" sz="3200" i="1">
                                  <a:latin typeface="Cambria Math" panose="02040503050406030204" pitchFamily="18" charset="0"/>
                                </a:rPr>
                                <m:t>𝑓</m:t>
                              </m:r>
                            </m:e>
                            <m:sub>
                              <m:r>
                                <a:rPr lang="en-US" sz="3200" i="1">
                                  <a:latin typeface="Cambria Math" panose="02040503050406030204" pitchFamily="18" charset="0"/>
                                </a:rPr>
                                <m:t>𝑛</m:t>
                              </m:r>
                            </m:sub>
                          </m:sSub>
                          <m:r>
                            <a:rPr lang="en-US" sz="3200" i="1">
                              <a:latin typeface="Cambria Math" panose="02040503050406030204" pitchFamily="18" charset="0"/>
                            </a:rPr>
                            <m:t> :</m:t>
                          </m:r>
                          <m:sSub>
                            <m:sSubPr>
                              <m:ctrlPr>
                                <a:rPr lang="en-US" sz="3200" i="1">
                                  <a:latin typeface="Cambria Math" panose="02040503050406030204" pitchFamily="18" charset="0"/>
                                </a:rPr>
                              </m:ctrlPr>
                            </m:sSubPr>
                            <m:e>
                              <m:r>
                                <a:rPr lang="en-US" sz="3200" i="1">
                                  <a:latin typeface="Cambria Math" panose="02040503050406030204" pitchFamily="18" charset="0"/>
                                </a:rPr>
                                <m:t>𝜏</m:t>
                              </m:r>
                            </m:e>
                            <m:sub>
                              <m:r>
                                <a:rPr lang="en-US" sz="3200" i="1">
                                  <a:latin typeface="Cambria Math" panose="02040503050406030204" pitchFamily="18" charset="0"/>
                                </a:rPr>
                                <m:t>𝑛</m:t>
                              </m:r>
                            </m:sub>
                          </m:sSub>
                          <m:r>
                            <a:rPr lang="en-US" sz="3200" i="1">
                              <a:latin typeface="Cambria Math" panose="02040503050406030204" pitchFamily="18" charset="0"/>
                            </a:rPr>
                            <m:t>}</m:t>
                          </m:r>
                        </m:num>
                        <m:den>
                          <m:r>
                            <m:rPr>
                              <m:sty m:val="p"/>
                            </m:rPr>
                            <a:rPr lang="en-US" sz="3200" b="0" i="0" smtClean="0">
                              <a:latin typeface="Cambria Math" panose="02040503050406030204" pitchFamily="18" charset="0"/>
                            </a:rPr>
                            <m:t>Γ</m:t>
                          </m:r>
                          <m:r>
                            <a:rPr lang="en-US" sz="3200" b="0" i="1" smtClean="0">
                              <a:latin typeface="Cambria Math" panose="02040503050406030204" pitchFamily="18" charset="0"/>
                            </a:rPr>
                            <m:t>⊢</m:t>
                          </m:r>
                          <m:r>
                            <a:rPr lang="en-US" sz="3200" b="0" i="1" smtClean="0">
                              <a:latin typeface="Cambria Math" panose="02040503050406030204" pitchFamily="18" charset="0"/>
                            </a:rPr>
                            <m:t>𝑙</m:t>
                          </m:r>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𝑓</m:t>
                              </m:r>
                            </m:e>
                            <m:sub>
                              <m:r>
                                <a:rPr lang="en-US" sz="3200" b="0" i="1" smtClean="0">
                                  <a:latin typeface="Cambria Math" panose="02040503050406030204" pitchFamily="18" charset="0"/>
                                </a:rPr>
                                <m:t>𝑖</m:t>
                              </m:r>
                            </m:sub>
                          </m:sSub>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𝑖</m:t>
                              </m:r>
                            </m:sub>
                          </m:sSub>
                        </m:den>
                      </m:f>
                    </m:oMath>
                  </m:oMathPara>
                </a14:m>
                <a:endParaRPr lang="en-US" sz="3200" dirty="0"/>
              </a:p>
            </p:txBody>
          </p:sp>
        </mc:Choice>
        <mc:Fallback xmlns="">
          <p:sp>
            <p:nvSpPr>
              <p:cNvPr id="6" name="TextBox 5">
                <a:extLst>
                  <a:ext uri="{FF2B5EF4-FFF2-40B4-BE49-F238E27FC236}">
                    <a16:creationId xmlns:a16="http://schemas.microsoft.com/office/drawing/2014/main" id="{1755E44F-E568-46B7-92F8-0C766D093E70}"/>
                  </a:ext>
                </a:extLst>
              </p:cNvPr>
              <p:cNvSpPr txBox="1">
                <a:spLocks noRot="1" noChangeAspect="1" noMove="1" noResize="1" noEditPoints="1" noAdjustHandles="1" noChangeArrowheads="1" noChangeShapeType="1" noTextEdit="1"/>
              </p:cNvSpPr>
              <p:nvPr/>
            </p:nvSpPr>
            <p:spPr>
              <a:xfrm>
                <a:off x="3590189" y="4989073"/>
                <a:ext cx="4498411" cy="1025089"/>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554687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505E2-FC17-4EEF-96F1-91E49ACC9781}"/>
              </a:ext>
            </a:extLst>
          </p:cNvPr>
          <p:cNvSpPr>
            <a:spLocks noGrp="1"/>
          </p:cNvSpPr>
          <p:nvPr>
            <p:ph type="title"/>
          </p:nvPr>
        </p:nvSpPr>
        <p:spPr/>
        <p:txBody>
          <a:bodyPr/>
          <a:lstStyle/>
          <a:p>
            <a:r>
              <a:rPr lang="en-US" dirty="0"/>
              <a:t>Simple OCaml: Records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F60649B-CF50-4204-8954-86C4421EBB2C}"/>
                  </a:ext>
                </a:extLst>
              </p:cNvPr>
              <p:cNvSpPr>
                <a:spLocks noGrp="1"/>
              </p:cNvSpPr>
              <p:nvPr>
                <p:ph idx="1"/>
              </p:nvPr>
            </p:nvSpPr>
            <p:spPr/>
            <p:txBody>
              <a:bodyPr>
                <a:normAutofit/>
              </a:bodyPr>
              <a:lstStyle/>
              <a:p>
                <a:pPr marL="0" indent="0">
                  <a:buNone/>
                </a:pPr>
                <a:r>
                  <a:rPr lang="en-US" sz="3600" b="1" i="1" dirty="0"/>
                  <a:t>L</a:t>
                </a:r>
                <a:r>
                  <a:rPr lang="en-US" sz="3600" dirty="0"/>
                  <a:t> ::= … | </a:t>
                </a:r>
                <a:r>
                  <a:rPr lang="en-US" sz="3600" dirty="0">
                    <a:latin typeface="Consolas" panose="020B0609020204030204" pitchFamily="49" charset="0"/>
                  </a:rPr>
                  <a:t>{</a:t>
                </a:r>
                <a:r>
                  <a:rPr lang="en-US" sz="3600" dirty="0"/>
                  <a:t> &lt;ident&gt; </a:t>
                </a:r>
                <a:r>
                  <a:rPr lang="en-US" sz="3600" dirty="0">
                    <a:latin typeface="Consolas" panose="020B0609020204030204" pitchFamily="49" charset="0"/>
                  </a:rPr>
                  <a:t>=</a:t>
                </a:r>
                <a:r>
                  <a:rPr lang="en-US" sz="3600" dirty="0"/>
                  <a:t> </a:t>
                </a:r>
                <a:r>
                  <a:rPr lang="en-US" sz="3600" b="1" i="1" dirty="0"/>
                  <a:t>L</a:t>
                </a:r>
                <a:r>
                  <a:rPr lang="en-US" sz="3600" dirty="0">
                    <a:latin typeface="Consolas" panose="020B0609020204030204" pitchFamily="49" charset="0"/>
                  </a:rPr>
                  <a:t>;</a:t>
                </a:r>
                <a:r>
                  <a:rPr lang="en-US" sz="3600" dirty="0"/>
                  <a:t> …</a:t>
                </a:r>
                <a:r>
                  <a:rPr lang="en-US" sz="3600" dirty="0">
                    <a:latin typeface="Consolas" panose="020B0609020204030204" pitchFamily="49" charset="0"/>
                  </a:rPr>
                  <a:t>;</a:t>
                </a:r>
                <a:r>
                  <a:rPr lang="en-US" sz="3600" dirty="0"/>
                  <a:t> &lt;ident&gt; </a:t>
                </a:r>
                <a:r>
                  <a:rPr lang="en-US" sz="3600" dirty="0">
                    <a:latin typeface="Consolas" panose="020B0609020204030204" pitchFamily="49" charset="0"/>
                  </a:rPr>
                  <a:t>=</a:t>
                </a:r>
                <a:r>
                  <a:rPr lang="en-US" sz="3600" dirty="0"/>
                  <a:t> </a:t>
                </a:r>
                <a:r>
                  <a:rPr lang="en-US" sz="3600" b="1" i="1" dirty="0"/>
                  <a:t>L </a:t>
                </a:r>
                <a:r>
                  <a:rPr lang="en-US" sz="3600" dirty="0">
                    <a:latin typeface="Consolas" panose="020B0609020204030204" pitchFamily="49" charset="0"/>
                  </a:rPr>
                  <a:t>}</a:t>
                </a:r>
                <a:r>
                  <a:rPr lang="en-US" sz="3600" dirty="0"/>
                  <a:t> | </a:t>
                </a:r>
                <a:r>
                  <a:rPr lang="en-US" sz="3600" b="1" i="1" dirty="0"/>
                  <a:t>L</a:t>
                </a:r>
                <a:r>
                  <a:rPr lang="en-US" sz="3600" dirty="0">
                    <a:latin typeface="Consolas" panose="020B0609020204030204" pitchFamily="49" charset="0"/>
                  </a:rPr>
                  <a:t>.</a:t>
                </a:r>
                <a:r>
                  <a:rPr lang="en-US" sz="3600" dirty="0"/>
                  <a:t>&lt;ident&gt;</a:t>
                </a:r>
              </a:p>
              <a:p>
                <a:pPr marL="0" indent="0">
                  <a:buNone/>
                </a:pPr>
                <a:r>
                  <a:rPr lang="en-US" sz="3600" b="1" i="1" dirty="0"/>
                  <a:t>T </a:t>
                </a:r>
                <a:r>
                  <a:rPr lang="en-US" sz="3600" dirty="0"/>
                  <a:t>::= … | </a:t>
                </a:r>
                <a:r>
                  <a:rPr lang="en-US" sz="3600" dirty="0">
                    <a:latin typeface="Consolas" panose="020B0609020204030204" pitchFamily="49" charset="0"/>
                  </a:rPr>
                  <a:t>{</a:t>
                </a:r>
                <a:r>
                  <a:rPr lang="en-US" sz="3600" dirty="0"/>
                  <a:t> &lt;ident&gt; </a:t>
                </a:r>
                <a:r>
                  <a:rPr lang="en-US" sz="3600" dirty="0">
                    <a:latin typeface="Consolas" panose="020B0609020204030204" pitchFamily="49" charset="0"/>
                  </a:rPr>
                  <a:t>:</a:t>
                </a:r>
                <a:r>
                  <a:rPr lang="en-US" sz="3600" dirty="0"/>
                  <a:t> </a:t>
                </a:r>
                <a:r>
                  <a:rPr lang="en-US" sz="3600" b="1" i="1" dirty="0"/>
                  <a:t>T</a:t>
                </a:r>
                <a:r>
                  <a:rPr lang="en-US" sz="3600" dirty="0">
                    <a:latin typeface="Consolas" panose="020B0609020204030204" pitchFamily="49" charset="0"/>
                  </a:rPr>
                  <a:t>;</a:t>
                </a:r>
                <a:r>
                  <a:rPr lang="en-US" sz="3600" dirty="0"/>
                  <a:t> …</a:t>
                </a:r>
                <a:r>
                  <a:rPr lang="en-US" sz="3600" dirty="0">
                    <a:latin typeface="Consolas" panose="020B0609020204030204" pitchFamily="49" charset="0"/>
                  </a:rPr>
                  <a:t>;</a:t>
                </a:r>
                <a:r>
                  <a:rPr lang="en-US" sz="3600" dirty="0"/>
                  <a:t> &lt;ident&gt; </a:t>
                </a:r>
                <a:r>
                  <a:rPr lang="en-US" sz="3600" dirty="0">
                    <a:latin typeface="Consolas" panose="020B0609020204030204" pitchFamily="49" charset="0"/>
                  </a:rPr>
                  <a:t>:</a:t>
                </a:r>
                <a:r>
                  <a:rPr lang="en-US" sz="3600" dirty="0"/>
                  <a:t> </a:t>
                </a:r>
                <a:r>
                  <a:rPr lang="en-US" sz="3600" b="1" i="1" dirty="0"/>
                  <a:t>T</a:t>
                </a:r>
                <a:r>
                  <a:rPr lang="en-US" sz="3600" dirty="0"/>
                  <a:t> </a:t>
                </a:r>
                <a:r>
                  <a:rPr lang="en-US" sz="3600" dirty="0">
                    <a:latin typeface="Consolas" panose="020B0609020204030204" pitchFamily="49" charset="0"/>
                  </a:rPr>
                  <a:t>}</a:t>
                </a:r>
                <a:endParaRPr lang="en-US" sz="3600" dirty="0"/>
              </a:p>
              <a:p>
                <a:pPr marL="0" indent="0">
                  <a:buNone/>
                </a:pPr>
                <a14:m>
                  <m:oMath xmlns:m="http://schemas.openxmlformats.org/officeDocument/2006/math">
                    <m:d>
                      <m:dPr>
                        <m:begChr m:val="{"/>
                        <m:endChr m:val="}"/>
                        <m:ctrlPr>
                          <a:rPr lang="en-US" sz="3600" i="1">
                            <a:latin typeface="Cambria Math" panose="02040503050406030204" pitchFamily="18" charset="0"/>
                          </a:rPr>
                        </m:ctrlPr>
                      </m:dPr>
                      <m:e>
                        <m:sSub>
                          <m:sSubPr>
                            <m:ctrlPr>
                              <a:rPr lang="en-US" sz="3600" i="1">
                                <a:latin typeface="Cambria Math" panose="02040503050406030204" pitchFamily="18" charset="0"/>
                              </a:rPr>
                            </m:ctrlPr>
                          </m:sSubPr>
                          <m:e>
                            <m:r>
                              <a:rPr lang="en-US" sz="3600" i="1">
                                <a:latin typeface="Cambria Math" panose="02040503050406030204" pitchFamily="18" charset="0"/>
                              </a:rPr>
                              <m:t>𝑓</m:t>
                            </m:r>
                          </m:e>
                          <m:sub>
                            <m:r>
                              <a:rPr lang="en-US" sz="3600" i="1">
                                <a:latin typeface="Cambria Math" panose="02040503050406030204" pitchFamily="18" charset="0"/>
                              </a:rPr>
                              <m:t>1</m:t>
                            </m:r>
                          </m:sub>
                        </m:sSub>
                        <m:r>
                          <a:rPr lang="en-US" sz="3600" i="1">
                            <a:latin typeface="Cambria Math" panose="02040503050406030204" pitchFamily="18" charset="0"/>
                          </a:rPr>
                          <m:t>=</m:t>
                        </m:r>
                        <m:sSub>
                          <m:sSubPr>
                            <m:ctrlPr>
                              <a:rPr lang="en-US" sz="3600" i="1">
                                <a:latin typeface="Cambria Math" panose="02040503050406030204" pitchFamily="18" charset="0"/>
                              </a:rPr>
                            </m:ctrlPr>
                          </m:sSubPr>
                          <m:e>
                            <m:r>
                              <a:rPr lang="en-US" sz="3600" b="0" i="1" smtClean="0">
                                <a:latin typeface="Cambria Math" panose="02040503050406030204" pitchFamily="18" charset="0"/>
                              </a:rPr>
                              <m:t>𝑣</m:t>
                            </m:r>
                          </m:e>
                          <m:sub>
                            <m:r>
                              <a:rPr lang="en-US" sz="3600" i="1">
                                <a:latin typeface="Cambria Math" panose="02040503050406030204" pitchFamily="18" charset="0"/>
                              </a:rPr>
                              <m:t>1</m:t>
                            </m:r>
                          </m:sub>
                        </m:sSub>
                        <m:r>
                          <a:rPr lang="en-US" sz="3600" i="1">
                            <a:latin typeface="Cambria Math" panose="02040503050406030204" pitchFamily="18" charset="0"/>
                          </a:rPr>
                          <m:t>;…;</m:t>
                        </m:r>
                        <m:sSub>
                          <m:sSubPr>
                            <m:ctrlPr>
                              <a:rPr lang="en-US" sz="3600" i="1">
                                <a:latin typeface="Cambria Math" panose="02040503050406030204" pitchFamily="18" charset="0"/>
                              </a:rPr>
                            </m:ctrlPr>
                          </m:sSubPr>
                          <m:e>
                            <m:r>
                              <a:rPr lang="en-US" sz="3600" i="1">
                                <a:latin typeface="Cambria Math" panose="02040503050406030204" pitchFamily="18" charset="0"/>
                              </a:rPr>
                              <m:t>𝑓</m:t>
                            </m:r>
                          </m:e>
                          <m:sub>
                            <m:r>
                              <a:rPr lang="en-US" sz="3600" i="1">
                                <a:latin typeface="Cambria Math" panose="02040503050406030204" pitchFamily="18" charset="0"/>
                              </a:rPr>
                              <m:t>𝑛</m:t>
                            </m:r>
                          </m:sub>
                        </m:sSub>
                        <m:r>
                          <a:rPr lang="en-US" sz="3600" i="1">
                            <a:latin typeface="Cambria Math" panose="02040503050406030204" pitchFamily="18" charset="0"/>
                          </a:rPr>
                          <m:t>=</m:t>
                        </m:r>
                        <m:sSub>
                          <m:sSubPr>
                            <m:ctrlPr>
                              <a:rPr lang="en-US" sz="3600" i="1">
                                <a:latin typeface="Cambria Math" panose="02040503050406030204" pitchFamily="18" charset="0"/>
                              </a:rPr>
                            </m:ctrlPr>
                          </m:sSubPr>
                          <m:e>
                            <m:r>
                              <a:rPr lang="en-US" sz="3600" b="0" i="1" smtClean="0">
                                <a:latin typeface="Cambria Math" panose="02040503050406030204" pitchFamily="18" charset="0"/>
                              </a:rPr>
                              <m:t>𝑣</m:t>
                            </m:r>
                          </m:e>
                          <m:sub>
                            <m:r>
                              <a:rPr lang="en-US" sz="3600" i="1">
                                <a:latin typeface="Cambria Math" panose="02040503050406030204" pitchFamily="18" charset="0"/>
                              </a:rPr>
                              <m:t>𝑛</m:t>
                            </m:r>
                          </m:sub>
                        </m:sSub>
                      </m:e>
                    </m:d>
                  </m:oMath>
                </a14:m>
                <a:r>
                  <a:rPr lang="en-US" sz="3600" dirty="0"/>
                  <a:t> is a value</a:t>
                </a:r>
              </a:p>
            </p:txBody>
          </p:sp>
        </mc:Choice>
        <mc:Fallback xmlns="">
          <p:sp>
            <p:nvSpPr>
              <p:cNvPr id="3" name="Content Placeholder 2">
                <a:extLst>
                  <a:ext uri="{FF2B5EF4-FFF2-40B4-BE49-F238E27FC236}">
                    <a16:creationId xmlns:a16="http://schemas.microsoft.com/office/drawing/2014/main" id="{5F60649B-CF50-4204-8954-86C4421EBB2C}"/>
                  </a:ext>
                </a:extLst>
              </p:cNvPr>
              <p:cNvSpPr>
                <a:spLocks noGrp="1" noRot="1" noChangeAspect="1" noMove="1" noResize="1" noEditPoints="1" noAdjustHandles="1" noChangeArrowheads="1" noChangeShapeType="1" noTextEdit="1"/>
              </p:cNvSpPr>
              <p:nvPr>
                <p:ph idx="1"/>
              </p:nvPr>
            </p:nvSpPr>
            <p:spPr>
              <a:blipFill>
                <a:blip r:embed="rId3"/>
                <a:stretch>
                  <a:fillRect l="-1701" t="-3831"/>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639BB01A-08CA-46F7-B23C-81066BA74000}"/>
              </a:ext>
            </a:extLst>
          </p:cNvPr>
          <p:cNvSpPr>
            <a:spLocks noGrp="1"/>
          </p:cNvSpPr>
          <p:nvPr>
            <p:ph type="sldNum" sz="quarter" idx="12"/>
          </p:nvPr>
        </p:nvSpPr>
        <p:spPr/>
        <p:txBody>
          <a:bodyPr/>
          <a:lstStyle/>
          <a:p>
            <a:fld id="{1F1B8572-414E-4329-B0B0-F510B92A2987}" type="slidenum">
              <a:rPr lang="en-US" smtClean="0"/>
              <a:pPr/>
              <a:t>11</a:t>
            </a:fld>
            <a:endParaRPr lang="en-US" dirty="0"/>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4AE077DA-1855-4FE4-A494-5A9EA745D931}"/>
                  </a:ext>
                </a:extLst>
              </p:cNvPr>
              <p:cNvSpPr txBox="1"/>
              <p:nvPr/>
            </p:nvSpPr>
            <p:spPr>
              <a:xfrm>
                <a:off x="428982" y="3526758"/>
                <a:ext cx="11279434" cy="113415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𝑖</m:t>
                              </m:r>
                            </m:sub>
                          </m:sSub>
                          <m:r>
                            <a:rPr lang="en-US" sz="3200" b="0" i="1" smtClean="0">
                              <a:latin typeface="Cambria Math" panose="02040503050406030204" pitchFamily="18" charset="0"/>
                            </a:rPr>
                            <m:t>→</m:t>
                          </m:r>
                          <m:sSubSup>
                            <m:sSubSupPr>
                              <m:ctrlPr>
                                <a:rPr lang="en-US" sz="3200" b="0" i="1" smtClean="0">
                                  <a:latin typeface="Cambria Math" panose="02040503050406030204" pitchFamily="18" charset="0"/>
                                </a:rPr>
                              </m:ctrlPr>
                            </m:sSubSupPr>
                            <m:e>
                              <m:r>
                                <a:rPr lang="en-US" sz="3200" b="0" i="1" smtClean="0">
                                  <a:latin typeface="Cambria Math" panose="02040503050406030204" pitchFamily="18" charset="0"/>
                                </a:rPr>
                                <m:t>𝑙</m:t>
                              </m:r>
                            </m:e>
                            <m:sub>
                              <m:r>
                                <a:rPr lang="en-US" sz="3200" b="0" i="1" smtClean="0">
                                  <a:latin typeface="Cambria Math" panose="02040503050406030204" pitchFamily="18" charset="0"/>
                                </a:rPr>
                                <m:t>𝑖</m:t>
                              </m:r>
                            </m:sub>
                            <m:sup>
                              <m:r>
                                <a:rPr lang="en-US" sz="3200" b="0" i="1" smtClean="0">
                                  <a:latin typeface="Cambria Math" panose="02040503050406030204" pitchFamily="18" charset="0"/>
                                </a:rPr>
                                <m:t>′</m:t>
                              </m:r>
                            </m:sup>
                          </m:sSubSup>
                        </m:num>
                        <m:den>
                          <m:d>
                            <m:dPr>
                              <m:begChr m:val="{"/>
                              <m:endChr m:val="}"/>
                              <m:ctrlPr>
                                <a:rPr lang="en-US" sz="3200" b="0" i="1" smtClean="0">
                                  <a:latin typeface="Cambria Math" panose="02040503050406030204" pitchFamily="18" charset="0"/>
                                </a:rPr>
                              </m:ctrlPr>
                            </m:dPr>
                            <m:e>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𝑓</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𝑓</m:t>
                                  </m:r>
                                </m:e>
                                <m:sub>
                                  <m:r>
                                    <a:rPr lang="en-US" sz="3200" b="0" i="1" smtClean="0">
                                      <a:latin typeface="Cambria Math" panose="02040503050406030204" pitchFamily="18" charset="0"/>
                                    </a:rPr>
                                    <m:t>𝑖</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𝑖</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𝑓</m:t>
                                  </m:r>
                                </m:e>
                                <m:sub>
                                  <m:r>
                                    <a:rPr lang="en-US" sz="3200" b="0" i="1" smtClean="0">
                                      <a:latin typeface="Cambria Math" panose="02040503050406030204" pitchFamily="18" charset="0"/>
                                    </a:rPr>
                                    <m:t>𝑛</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𝑛</m:t>
                                  </m:r>
                                </m:sub>
                              </m:sSub>
                            </m:e>
                          </m:d>
                          <m:r>
                            <a:rPr lang="en-US" sz="3200" b="0" i="1" smtClean="0">
                              <a:latin typeface="Cambria Math" panose="02040503050406030204" pitchFamily="18" charset="0"/>
                            </a:rPr>
                            <m:t>→</m:t>
                          </m:r>
                          <m:d>
                            <m:dPr>
                              <m:begChr m:val="{"/>
                              <m:endChr m:val="}"/>
                              <m:ctrlPr>
                                <a:rPr lang="en-US" sz="3200" i="1">
                                  <a:latin typeface="Cambria Math" panose="02040503050406030204" pitchFamily="18" charset="0"/>
                                </a:rPr>
                              </m:ctrlPr>
                            </m:dPr>
                            <m:e>
                              <m:sSub>
                                <m:sSubPr>
                                  <m:ctrlPr>
                                    <a:rPr lang="en-US" sz="3200" i="1">
                                      <a:latin typeface="Cambria Math" panose="02040503050406030204" pitchFamily="18" charset="0"/>
                                    </a:rPr>
                                  </m:ctrlPr>
                                </m:sSubPr>
                                <m:e>
                                  <m:r>
                                    <a:rPr lang="en-US" sz="3200" i="1">
                                      <a:latin typeface="Cambria Math" panose="02040503050406030204" pitchFamily="18" charset="0"/>
                                    </a:rPr>
                                    <m:t>𝑓</m:t>
                                  </m:r>
                                </m:e>
                                <m:sub>
                                  <m:r>
                                    <a:rPr lang="en-US" sz="3200" i="1">
                                      <a:latin typeface="Cambria Math" panose="02040503050406030204" pitchFamily="18" charset="0"/>
                                    </a:rPr>
                                    <m:t>1</m:t>
                                  </m:r>
                                </m:sub>
                              </m:sSub>
                              <m:r>
                                <a:rPr lang="en-US" sz="3200" i="1">
                                  <a:latin typeface="Cambria Math" panose="02040503050406030204" pitchFamily="18" charset="0"/>
                                </a:rPr>
                                <m:t>=</m:t>
                              </m:r>
                              <m:sSub>
                                <m:sSubPr>
                                  <m:ctrlPr>
                                    <a:rPr lang="en-US" sz="3200" i="1">
                                      <a:latin typeface="Cambria Math" panose="02040503050406030204" pitchFamily="18" charset="0"/>
                                    </a:rPr>
                                  </m:ctrlPr>
                                </m:sSubPr>
                                <m:e>
                                  <m:r>
                                    <a:rPr lang="en-US" sz="3200" i="1">
                                      <a:latin typeface="Cambria Math" panose="02040503050406030204" pitchFamily="18" charset="0"/>
                                    </a:rPr>
                                    <m:t>𝑙</m:t>
                                  </m:r>
                                </m:e>
                                <m:sub>
                                  <m:r>
                                    <a:rPr lang="en-US" sz="3200" i="1">
                                      <a:latin typeface="Cambria Math" panose="02040503050406030204" pitchFamily="18" charset="0"/>
                                    </a:rPr>
                                    <m:t>1</m:t>
                                  </m:r>
                                </m:sub>
                              </m:sSub>
                              <m:r>
                                <a:rPr lang="en-US" sz="3200" i="1">
                                  <a:latin typeface="Cambria Math" panose="02040503050406030204" pitchFamily="18" charset="0"/>
                                </a:rPr>
                                <m:t>;…;</m:t>
                              </m:r>
                              <m:sSub>
                                <m:sSubPr>
                                  <m:ctrlPr>
                                    <a:rPr lang="en-US" sz="3200" i="1">
                                      <a:latin typeface="Cambria Math" panose="02040503050406030204" pitchFamily="18" charset="0"/>
                                    </a:rPr>
                                  </m:ctrlPr>
                                </m:sSubPr>
                                <m:e>
                                  <m:r>
                                    <a:rPr lang="en-US" sz="3200" i="1">
                                      <a:latin typeface="Cambria Math" panose="02040503050406030204" pitchFamily="18" charset="0"/>
                                    </a:rPr>
                                    <m:t>𝑓</m:t>
                                  </m:r>
                                </m:e>
                                <m:sub>
                                  <m:r>
                                    <a:rPr lang="en-US" sz="3200" i="1">
                                      <a:latin typeface="Cambria Math" panose="02040503050406030204" pitchFamily="18" charset="0"/>
                                    </a:rPr>
                                    <m:t>𝑖</m:t>
                                  </m:r>
                                </m:sub>
                              </m:sSub>
                              <m:r>
                                <a:rPr lang="en-US" sz="3200" i="1">
                                  <a:latin typeface="Cambria Math" panose="02040503050406030204" pitchFamily="18" charset="0"/>
                                </a:rPr>
                                <m:t>=</m:t>
                              </m:r>
                              <m:sSubSup>
                                <m:sSubSupPr>
                                  <m:ctrlPr>
                                    <a:rPr lang="en-US" sz="3200" b="0" i="1" smtClean="0">
                                      <a:latin typeface="Cambria Math" panose="02040503050406030204" pitchFamily="18" charset="0"/>
                                    </a:rPr>
                                  </m:ctrlPr>
                                </m:sSubSupPr>
                                <m:e>
                                  <m:r>
                                    <a:rPr lang="en-US" sz="3200" i="1">
                                      <a:latin typeface="Cambria Math" panose="02040503050406030204" pitchFamily="18" charset="0"/>
                                    </a:rPr>
                                    <m:t>𝑙</m:t>
                                  </m:r>
                                </m:e>
                                <m:sub>
                                  <m:r>
                                    <a:rPr lang="en-US" sz="3200" i="1">
                                      <a:latin typeface="Cambria Math" panose="02040503050406030204" pitchFamily="18" charset="0"/>
                                    </a:rPr>
                                    <m:t>𝑖</m:t>
                                  </m:r>
                                </m:sub>
                                <m:sup>
                                  <m:r>
                                    <a:rPr lang="en-US" sz="3200" b="0" i="1" smtClean="0">
                                      <a:latin typeface="Cambria Math" panose="02040503050406030204" pitchFamily="18" charset="0"/>
                                    </a:rPr>
                                    <m:t>′</m:t>
                                  </m:r>
                                </m:sup>
                              </m:sSubSup>
                              <m:r>
                                <a:rPr lang="en-US" sz="3200" i="1">
                                  <a:latin typeface="Cambria Math" panose="02040503050406030204" pitchFamily="18" charset="0"/>
                                </a:rPr>
                                <m:t>;…;</m:t>
                              </m:r>
                              <m:sSub>
                                <m:sSubPr>
                                  <m:ctrlPr>
                                    <a:rPr lang="en-US" sz="3200" i="1">
                                      <a:latin typeface="Cambria Math" panose="02040503050406030204" pitchFamily="18" charset="0"/>
                                    </a:rPr>
                                  </m:ctrlPr>
                                </m:sSubPr>
                                <m:e>
                                  <m:r>
                                    <a:rPr lang="en-US" sz="3200" i="1">
                                      <a:latin typeface="Cambria Math" panose="02040503050406030204" pitchFamily="18" charset="0"/>
                                    </a:rPr>
                                    <m:t>𝑓</m:t>
                                  </m:r>
                                </m:e>
                                <m:sub>
                                  <m:r>
                                    <a:rPr lang="en-US" sz="3200" i="1">
                                      <a:latin typeface="Cambria Math" panose="02040503050406030204" pitchFamily="18" charset="0"/>
                                    </a:rPr>
                                    <m:t>𝑛</m:t>
                                  </m:r>
                                </m:sub>
                              </m:sSub>
                              <m:r>
                                <a:rPr lang="en-US" sz="3200" i="1">
                                  <a:latin typeface="Cambria Math" panose="02040503050406030204" pitchFamily="18" charset="0"/>
                                </a:rPr>
                                <m:t>=</m:t>
                              </m:r>
                              <m:sSub>
                                <m:sSubPr>
                                  <m:ctrlPr>
                                    <a:rPr lang="en-US" sz="3200" i="1">
                                      <a:latin typeface="Cambria Math" panose="02040503050406030204" pitchFamily="18" charset="0"/>
                                    </a:rPr>
                                  </m:ctrlPr>
                                </m:sSubPr>
                                <m:e>
                                  <m:r>
                                    <a:rPr lang="en-US" sz="3200" i="1">
                                      <a:latin typeface="Cambria Math" panose="02040503050406030204" pitchFamily="18" charset="0"/>
                                    </a:rPr>
                                    <m:t>𝑙</m:t>
                                  </m:r>
                                </m:e>
                                <m:sub>
                                  <m:r>
                                    <a:rPr lang="en-US" sz="3200" i="1">
                                      <a:latin typeface="Cambria Math" panose="02040503050406030204" pitchFamily="18" charset="0"/>
                                    </a:rPr>
                                    <m:t>𝑛</m:t>
                                  </m:r>
                                </m:sub>
                              </m:sSub>
                            </m:e>
                          </m:d>
                        </m:den>
                      </m:f>
                    </m:oMath>
                  </m:oMathPara>
                </a14:m>
                <a:endParaRPr lang="en-US" sz="3200" dirty="0"/>
              </a:p>
            </p:txBody>
          </p:sp>
        </mc:Choice>
        <mc:Fallback xmlns="">
          <p:sp>
            <p:nvSpPr>
              <p:cNvPr id="5" name="TextBox 4">
                <a:extLst>
                  <a:ext uri="{FF2B5EF4-FFF2-40B4-BE49-F238E27FC236}">
                    <a16:creationId xmlns:a16="http://schemas.microsoft.com/office/drawing/2014/main" id="{4AE077DA-1855-4FE4-A494-5A9EA745D931}"/>
                  </a:ext>
                </a:extLst>
              </p:cNvPr>
              <p:cNvSpPr txBox="1">
                <a:spLocks noRot="1" noChangeAspect="1" noMove="1" noResize="1" noEditPoints="1" noAdjustHandles="1" noChangeArrowheads="1" noChangeShapeType="1" noTextEdit="1"/>
              </p:cNvSpPr>
              <p:nvPr/>
            </p:nvSpPr>
            <p:spPr>
              <a:xfrm>
                <a:off x="428982" y="3526758"/>
                <a:ext cx="11279434" cy="1134157"/>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A32D0334-1680-4664-89E5-26117ECFD871}"/>
                  </a:ext>
                </a:extLst>
              </p:cNvPr>
              <p:cNvSpPr txBox="1"/>
              <p:nvPr/>
            </p:nvSpPr>
            <p:spPr>
              <a:xfrm>
                <a:off x="2410182" y="4674838"/>
                <a:ext cx="7195688" cy="10539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den>
                          <m:d>
                            <m:dPr>
                              <m:begChr m:val="{"/>
                              <m:endChr m:val="}"/>
                              <m:ctrlPr>
                                <a:rPr lang="en-US" sz="3200" b="0" i="1" smtClean="0">
                                  <a:latin typeface="Cambria Math" panose="02040503050406030204" pitchFamily="18" charset="0"/>
                                </a:rPr>
                              </m:ctrlPr>
                            </m:dPr>
                            <m:e>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𝑓</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𝑣</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𝑓</m:t>
                                  </m:r>
                                </m:e>
                                <m:sub>
                                  <m:r>
                                    <a:rPr lang="en-US" sz="3200" b="0" i="1" smtClean="0">
                                      <a:latin typeface="Cambria Math" panose="02040503050406030204" pitchFamily="18" charset="0"/>
                                    </a:rPr>
                                    <m:t>𝑖</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𝑣</m:t>
                                  </m:r>
                                </m:e>
                                <m:sub>
                                  <m:r>
                                    <a:rPr lang="en-US" sz="3200" b="0" i="1" smtClean="0">
                                      <a:latin typeface="Cambria Math" panose="02040503050406030204" pitchFamily="18" charset="0"/>
                                    </a:rPr>
                                    <m:t>𝑖</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𝑓</m:t>
                                  </m:r>
                                </m:e>
                                <m:sub>
                                  <m:r>
                                    <a:rPr lang="en-US" sz="3200" b="0" i="1" smtClean="0">
                                      <a:latin typeface="Cambria Math" panose="02040503050406030204" pitchFamily="18" charset="0"/>
                                    </a:rPr>
                                    <m:t>𝑛</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𝑣</m:t>
                                  </m:r>
                                </m:e>
                                <m:sub>
                                  <m:r>
                                    <a:rPr lang="en-US" sz="3200" b="0" i="1" smtClean="0">
                                      <a:latin typeface="Cambria Math" panose="02040503050406030204" pitchFamily="18" charset="0"/>
                                    </a:rPr>
                                    <m:t>𝑛</m:t>
                                  </m:r>
                                </m:sub>
                              </m:sSub>
                            </m:e>
                          </m:d>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𝑓</m:t>
                              </m:r>
                            </m:e>
                            <m:sub>
                              <m:r>
                                <a:rPr lang="en-US" sz="3200" b="0" i="1" smtClean="0">
                                  <a:latin typeface="Cambria Math" panose="02040503050406030204" pitchFamily="18" charset="0"/>
                                </a:rPr>
                                <m:t>𝑖</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i="1" smtClean="0">
                                  <a:latin typeface="Cambria Math" panose="02040503050406030204" pitchFamily="18" charset="0"/>
                                </a:rPr>
                                <m:t>𝑣</m:t>
                              </m:r>
                            </m:e>
                            <m:sub>
                              <m:r>
                                <a:rPr lang="en-US" sz="3200" b="0" i="1" smtClean="0">
                                  <a:latin typeface="Cambria Math" panose="02040503050406030204" pitchFamily="18" charset="0"/>
                                </a:rPr>
                                <m:t>𝑖</m:t>
                              </m:r>
                            </m:sub>
                          </m:sSub>
                        </m:den>
                      </m:f>
                    </m:oMath>
                  </m:oMathPara>
                </a14:m>
                <a:endParaRPr lang="en-US" sz="3200" dirty="0"/>
              </a:p>
            </p:txBody>
          </p:sp>
        </mc:Choice>
        <mc:Fallback xmlns="">
          <p:sp>
            <p:nvSpPr>
              <p:cNvPr id="7" name="TextBox 6">
                <a:extLst>
                  <a:ext uri="{FF2B5EF4-FFF2-40B4-BE49-F238E27FC236}">
                    <a16:creationId xmlns:a16="http://schemas.microsoft.com/office/drawing/2014/main" id="{A32D0334-1680-4664-89E5-26117ECFD871}"/>
                  </a:ext>
                </a:extLst>
              </p:cNvPr>
              <p:cNvSpPr txBox="1">
                <a:spLocks noRot="1" noChangeAspect="1" noMove="1" noResize="1" noEditPoints="1" noAdjustHandles="1" noChangeArrowheads="1" noChangeShapeType="1" noTextEdit="1"/>
              </p:cNvSpPr>
              <p:nvPr/>
            </p:nvSpPr>
            <p:spPr>
              <a:xfrm>
                <a:off x="2410182" y="4674838"/>
                <a:ext cx="7195688" cy="1053943"/>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065313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FAEADAF-CEF5-46BB-7EC2-03CA36A2E92B}"/>
              </a:ext>
            </a:extLst>
          </p:cNvPr>
          <p:cNvSpPr>
            <a:spLocks noGrp="1"/>
          </p:cNvSpPr>
          <p:nvPr>
            <p:ph type="sldNum" sz="quarter" idx="12"/>
          </p:nvPr>
        </p:nvSpPr>
        <p:spPr/>
        <p:txBody>
          <a:bodyPr/>
          <a:lstStyle/>
          <a:p>
            <a:fld id="{1F1B8572-414E-4329-B0B0-F510B92A2987}" type="slidenum">
              <a:rPr lang="en-US" smtClean="0"/>
              <a:t>12</a:t>
            </a:fld>
            <a:endParaRPr lang="en-US"/>
          </a:p>
        </p:txBody>
      </p:sp>
      <p:pic>
        <p:nvPicPr>
          <p:cNvPr id="4" name="Picture 3">
            <a:extLst>
              <a:ext uri="{FF2B5EF4-FFF2-40B4-BE49-F238E27FC236}">
                <a16:creationId xmlns:a16="http://schemas.microsoft.com/office/drawing/2014/main" id="{CA95BD32-F610-03FC-E411-ACB462C9A6B9}"/>
              </a:ext>
            </a:extLst>
          </p:cNvPr>
          <p:cNvPicPr>
            <a:picLocks/>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190500" y="190500"/>
            <a:ext cx="11811000" cy="6477000"/>
          </a:xfrm>
          <a:prstGeom prst="rect">
            <a:avLst/>
          </a:prstGeom>
        </p:spPr>
      </p:pic>
    </p:spTree>
    <p:extLst>
      <p:ext uri="{BB962C8B-B14F-4D97-AF65-F5344CB8AC3E}">
        <p14:creationId xmlns:p14="http://schemas.microsoft.com/office/powerpoint/2010/main" val="33440799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F17A3-7DE9-4F74-9422-E655662EDC5B}"/>
              </a:ext>
            </a:extLst>
          </p:cNvPr>
          <p:cNvSpPr>
            <a:spLocks noGrp="1"/>
          </p:cNvSpPr>
          <p:nvPr>
            <p:ph type="title"/>
          </p:nvPr>
        </p:nvSpPr>
        <p:spPr/>
        <p:txBody>
          <a:bodyPr/>
          <a:lstStyle/>
          <a:p>
            <a:r>
              <a:rPr lang="en-US" dirty="0"/>
              <a:t>From Typed Lambda Calculus to OCaml</a:t>
            </a:r>
          </a:p>
        </p:txBody>
      </p:sp>
      <p:sp>
        <p:nvSpPr>
          <p:cNvPr id="3" name="Content Placeholder 2">
            <a:extLst>
              <a:ext uri="{FF2B5EF4-FFF2-40B4-BE49-F238E27FC236}">
                <a16:creationId xmlns:a16="http://schemas.microsoft.com/office/drawing/2014/main" id="{164BF1CB-7319-4F68-AD9B-D79AA08F8E6C}"/>
              </a:ext>
            </a:extLst>
          </p:cNvPr>
          <p:cNvSpPr>
            <a:spLocks noGrp="1"/>
          </p:cNvSpPr>
          <p:nvPr>
            <p:ph idx="1"/>
          </p:nvPr>
        </p:nvSpPr>
        <p:spPr/>
        <p:txBody>
          <a:bodyPr/>
          <a:lstStyle/>
          <a:p>
            <a:r>
              <a:rPr lang="en-US" dirty="0"/>
              <a:t>User-friendly syntax</a:t>
            </a:r>
          </a:p>
          <a:p>
            <a:r>
              <a:rPr lang="en-US" dirty="0"/>
              <a:t>Basic types, tuples, records</a:t>
            </a:r>
          </a:p>
          <a:p>
            <a:pPr>
              <a:buFont typeface="Wingdings" panose="05000000000000000000" pitchFamily="2" charset="2"/>
              <a:buChar char="Ø"/>
            </a:pPr>
            <a:r>
              <a:rPr lang="en-US" dirty="0"/>
              <a:t>Inductive datatypes and pattern-matching </a:t>
            </a:r>
          </a:p>
          <a:p>
            <a:r>
              <a:rPr lang="en-US" dirty="0"/>
              <a:t>Local declarations</a:t>
            </a:r>
          </a:p>
          <a:p>
            <a:r>
              <a:rPr lang="en-US" dirty="0"/>
              <a:t>References</a:t>
            </a:r>
          </a:p>
          <a:p>
            <a:r>
              <a:rPr lang="en-US" dirty="0"/>
              <a:t>Type inference</a:t>
            </a:r>
          </a:p>
          <a:p>
            <a:r>
              <a:rPr lang="en-US" dirty="0"/>
              <a:t>Generics/polymorphism</a:t>
            </a:r>
          </a:p>
        </p:txBody>
      </p:sp>
      <p:sp>
        <p:nvSpPr>
          <p:cNvPr id="4" name="Slide Number Placeholder 3">
            <a:extLst>
              <a:ext uri="{FF2B5EF4-FFF2-40B4-BE49-F238E27FC236}">
                <a16:creationId xmlns:a16="http://schemas.microsoft.com/office/drawing/2014/main" id="{898CE869-D208-405D-ACDE-D9FB53CBEDA2}"/>
              </a:ext>
            </a:extLst>
          </p:cNvPr>
          <p:cNvSpPr>
            <a:spLocks noGrp="1"/>
          </p:cNvSpPr>
          <p:nvPr>
            <p:ph type="sldNum" sz="quarter" idx="12"/>
          </p:nvPr>
        </p:nvSpPr>
        <p:spPr/>
        <p:txBody>
          <a:bodyPr/>
          <a:lstStyle/>
          <a:p>
            <a:fld id="{1F1B8572-414E-4329-B0B0-F510B92A2987}" type="slidenum">
              <a:rPr lang="en-US" smtClean="0"/>
              <a:pPr/>
              <a:t>13</a:t>
            </a:fld>
            <a:endParaRPr lang="en-US" dirty="0"/>
          </a:p>
        </p:txBody>
      </p:sp>
    </p:spTree>
    <p:extLst>
      <p:ext uri="{BB962C8B-B14F-4D97-AF65-F5344CB8AC3E}">
        <p14:creationId xmlns:p14="http://schemas.microsoft.com/office/powerpoint/2010/main" val="35605887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505E2-FC17-4EEF-96F1-91E49ACC9781}"/>
              </a:ext>
            </a:extLst>
          </p:cNvPr>
          <p:cNvSpPr>
            <a:spLocks noGrp="1"/>
          </p:cNvSpPr>
          <p:nvPr>
            <p:ph type="title"/>
          </p:nvPr>
        </p:nvSpPr>
        <p:spPr/>
        <p:txBody>
          <a:bodyPr/>
          <a:lstStyle/>
          <a:p>
            <a:r>
              <a:rPr lang="en-US" dirty="0"/>
              <a:t>OCaml*: Sum Types</a:t>
            </a:r>
          </a:p>
        </p:txBody>
      </p:sp>
      <p:sp>
        <p:nvSpPr>
          <p:cNvPr id="3" name="Content Placeholder 2">
            <a:extLst>
              <a:ext uri="{FF2B5EF4-FFF2-40B4-BE49-F238E27FC236}">
                <a16:creationId xmlns:a16="http://schemas.microsoft.com/office/drawing/2014/main" id="{5F60649B-CF50-4204-8954-86C4421EBB2C}"/>
              </a:ext>
            </a:extLst>
          </p:cNvPr>
          <p:cNvSpPr>
            <a:spLocks noGrp="1"/>
          </p:cNvSpPr>
          <p:nvPr>
            <p:ph idx="1"/>
          </p:nvPr>
        </p:nvSpPr>
        <p:spPr/>
        <p:txBody>
          <a:bodyPr>
            <a:normAutofit fontScale="92500" lnSpcReduction="20000"/>
          </a:bodyPr>
          <a:lstStyle/>
          <a:p>
            <a:pPr marL="0" indent="0">
              <a:buNone/>
            </a:pPr>
            <a:r>
              <a:rPr lang="en-US" sz="3600" dirty="0">
                <a:latin typeface="Consolas" panose="020B0609020204030204" pitchFamily="49" charset="0"/>
              </a:rPr>
              <a:t>int + bool</a:t>
            </a:r>
          </a:p>
          <a:p>
            <a:pPr marL="0" indent="0">
              <a:buNone/>
            </a:pPr>
            <a:r>
              <a:rPr lang="en-US" sz="3600" dirty="0">
                <a:latin typeface="Consolas" panose="020B0609020204030204" pitchFamily="49" charset="0"/>
              </a:rPr>
              <a:t>(* like type </a:t>
            </a:r>
            <a:r>
              <a:rPr lang="en-US" sz="3600" dirty="0" err="1">
                <a:latin typeface="Consolas" panose="020B0609020204030204" pitchFamily="49" charset="0"/>
              </a:rPr>
              <a:t>int+bool</a:t>
            </a:r>
            <a:r>
              <a:rPr lang="en-US" sz="3600" dirty="0">
                <a:latin typeface="Consolas" panose="020B0609020204030204" pitchFamily="49" charset="0"/>
              </a:rPr>
              <a:t> = </a:t>
            </a:r>
            <a:r>
              <a:rPr lang="en-US" sz="3600" dirty="0" err="1">
                <a:latin typeface="Consolas" panose="020B0609020204030204" pitchFamily="49" charset="0"/>
              </a:rPr>
              <a:t>inl</a:t>
            </a:r>
            <a:r>
              <a:rPr lang="en-US" sz="3600" dirty="0">
                <a:latin typeface="Consolas" panose="020B0609020204030204" pitchFamily="49" charset="0"/>
              </a:rPr>
              <a:t> int | </a:t>
            </a:r>
            <a:r>
              <a:rPr lang="en-US" sz="3600" dirty="0" err="1">
                <a:latin typeface="Consolas" panose="020B0609020204030204" pitchFamily="49" charset="0"/>
              </a:rPr>
              <a:t>inr</a:t>
            </a:r>
            <a:r>
              <a:rPr lang="en-US" sz="3600" dirty="0">
                <a:latin typeface="Consolas" panose="020B0609020204030204" pitchFamily="49" charset="0"/>
              </a:rPr>
              <a:t> bool *)</a:t>
            </a:r>
          </a:p>
          <a:p>
            <a:pPr marL="0" indent="0">
              <a:buNone/>
            </a:pPr>
            <a:endParaRPr lang="en-US" sz="3600" dirty="0">
              <a:latin typeface="Consolas" panose="020B0609020204030204" pitchFamily="49" charset="0"/>
            </a:endParaRPr>
          </a:p>
          <a:p>
            <a:pPr marL="0" indent="0">
              <a:buNone/>
            </a:pPr>
            <a:r>
              <a:rPr lang="en-US" sz="3600" dirty="0" err="1">
                <a:latin typeface="Consolas" panose="020B0609020204030204" pitchFamily="49" charset="0"/>
              </a:rPr>
              <a:t>inl</a:t>
            </a:r>
            <a:r>
              <a:rPr lang="en-US" sz="3600" dirty="0">
                <a:latin typeface="Consolas" panose="020B0609020204030204" pitchFamily="49" charset="0"/>
              </a:rPr>
              <a:t> 3 : int + bool</a:t>
            </a:r>
          </a:p>
          <a:p>
            <a:pPr marL="0" indent="0">
              <a:buNone/>
            </a:pPr>
            <a:r>
              <a:rPr lang="en-US" sz="3600" dirty="0" err="1">
                <a:latin typeface="Consolas" panose="020B0609020204030204" pitchFamily="49" charset="0"/>
              </a:rPr>
              <a:t>inr</a:t>
            </a:r>
            <a:r>
              <a:rPr lang="en-US" sz="3600" dirty="0">
                <a:latin typeface="Consolas" panose="020B0609020204030204" pitchFamily="49" charset="0"/>
              </a:rPr>
              <a:t> true : int + bool</a:t>
            </a:r>
          </a:p>
          <a:p>
            <a:pPr marL="0" indent="0">
              <a:buNone/>
            </a:pPr>
            <a:endParaRPr lang="en-US" sz="3600" dirty="0">
              <a:latin typeface="Consolas" panose="020B0609020204030204" pitchFamily="49" charset="0"/>
            </a:endParaRPr>
          </a:p>
          <a:p>
            <a:pPr marL="0" indent="0">
              <a:buNone/>
            </a:pPr>
            <a:r>
              <a:rPr lang="en-US" sz="3600" dirty="0">
                <a:latin typeface="Consolas" panose="020B0609020204030204" pitchFamily="49" charset="0"/>
              </a:rPr>
              <a:t>match (a : int + bool) with</a:t>
            </a:r>
          </a:p>
          <a:p>
            <a:pPr marL="0" indent="0">
              <a:buNone/>
            </a:pPr>
            <a:r>
              <a:rPr lang="en-US" sz="3600" dirty="0">
                <a:latin typeface="Consolas" panose="020B0609020204030204" pitchFamily="49" charset="0"/>
              </a:rPr>
              <a:t>| </a:t>
            </a:r>
            <a:r>
              <a:rPr lang="en-US" sz="3600" dirty="0" err="1">
                <a:latin typeface="Consolas" panose="020B0609020204030204" pitchFamily="49" charset="0"/>
              </a:rPr>
              <a:t>inl</a:t>
            </a:r>
            <a:r>
              <a:rPr lang="en-US" sz="3600" dirty="0">
                <a:latin typeface="Consolas" panose="020B0609020204030204" pitchFamily="49" charset="0"/>
              </a:rPr>
              <a:t> i -&gt; i + 1</a:t>
            </a:r>
          </a:p>
          <a:p>
            <a:pPr marL="0" indent="0">
              <a:buNone/>
            </a:pPr>
            <a:r>
              <a:rPr lang="en-US" sz="3600" dirty="0">
                <a:latin typeface="Consolas" panose="020B0609020204030204" pitchFamily="49" charset="0"/>
              </a:rPr>
              <a:t>| </a:t>
            </a:r>
            <a:r>
              <a:rPr lang="en-US" sz="3600" dirty="0" err="1">
                <a:latin typeface="Consolas" panose="020B0609020204030204" pitchFamily="49" charset="0"/>
              </a:rPr>
              <a:t>inr</a:t>
            </a:r>
            <a:r>
              <a:rPr lang="en-US" sz="3600" dirty="0">
                <a:latin typeface="Consolas" panose="020B0609020204030204" pitchFamily="49" charset="0"/>
              </a:rPr>
              <a:t> b -&gt; if b then 1 else 0</a:t>
            </a:r>
          </a:p>
        </p:txBody>
      </p:sp>
      <p:sp>
        <p:nvSpPr>
          <p:cNvPr id="4" name="Slide Number Placeholder 3">
            <a:extLst>
              <a:ext uri="{FF2B5EF4-FFF2-40B4-BE49-F238E27FC236}">
                <a16:creationId xmlns:a16="http://schemas.microsoft.com/office/drawing/2014/main" id="{639BB01A-08CA-46F7-B23C-81066BA74000}"/>
              </a:ext>
            </a:extLst>
          </p:cNvPr>
          <p:cNvSpPr>
            <a:spLocks noGrp="1"/>
          </p:cNvSpPr>
          <p:nvPr>
            <p:ph type="sldNum" sz="quarter" idx="12"/>
          </p:nvPr>
        </p:nvSpPr>
        <p:spPr/>
        <p:txBody>
          <a:bodyPr/>
          <a:lstStyle/>
          <a:p>
            <a:fld id="{1F1B8572-414E-4329-B0B0-F510B92A2987}" type="slidenum">
              <a:rPr lang="en-US" smtClean="0"/>
              <a:pPr/>
              <a:t>14</a:t>
            </a:fld>
            <a:endParaRPr lang="en-US" dirty="0"/>
          </a:p>
        </p:txBody>
      </p:sp>
    </p:spTree>
    <p:extLst>
      <p:ext uri="{BB962C8B-B14F-4D97-AF65-F5344CB8AC3E}">
        <p14:creationId xmlns:p14="http://schemas.microsoft.com/office/powerpoint/2010/main" val="2761744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505E2-FC17-4EEF-96F1-91E49ACC9781}"/>
              </a:ext>
            </a:extLst>
          </p:cNvPr>
          <p:cNvSpPr>
            <a:spLocks noGrp="1"/>
          </p:cNvSpPr>
          <p:nvPr>
            <p:ph type="title"/>
          </p:nvPr>
        </p:nvSpPr>
        <p:spPr/>
        <p:txBody>
          <a:bodyPr/>
          <a:lstStyle/>
          <a:p>
            <a:r>
              <a:rPr lang="en-US" dirty="0"/>
              <a:t>OCaml*: Sum Types</a:t>
            </a:r>
          </a:p>
        </p:txBody>
      </p:sp>
      <p:sp>
        <p:nvSpPr>
          <p:cNvPr id="3" name="Content Placeholder 2">
            <a:extLst>
              <a:ext uri="{FF2B5EF4-FFF2-40B4-BE49-F238E27FC236}">
                <a16:creationId xmlns:a16="http://schemas.microsoft.com/office/drawing/2014/main" id="{5F60649B-CF50-4204-8954-86C4421EBB2C}"/>
              </a:ext>
            </a:extLst>
          </p:cNvPr>
          <p:cNvSpPr>
            <a:spLocks noGrp="1"/>
          </p:cNvSpPr>
          <p:nvPr>
            <p:ph idx="1"/>
          </p:nvPr>
        </p:nvSpPr>
        <p:spPr/>
        <p:txBody>
          <a:bodyPr>
            <a:normAutofit/>
          </a:bodyPr>
          <a:lstStyle/>
          <a:p>
            <a:pPr marL="0" indent="0">
              <a:buNone/>
            </a:pPr>
            <a:r>
              <a:rPr lang="en-US" sz="3600" b="1" i="1" dirty="0"/>
              <a:t>L</a:t>
            </a:r>
            <a:r>
              <a:rPr lang="en-US" sz="3600" dirty="0"/>
              <a:t> ::= … | </a:t>
            </a:r>
            <a:r>
              <a:rPr lang="en-US" sz="3600" dirty="0" err="1">
                <a:latin typeface="Consolas" panose="020B0609020204030204" pitchFamily="49" charset="0"/>
              </a:rPr>
              <a:t>inl</a:t>
            </a:r>
            <a:r>
              <a:rPr lang="en-US" sz="3600" dirty="0"/>
              <a:t> </a:t>
            </a:r>
            <a:r>
              <a:rPr lang="en-US" sz="3600" b="1" i="1" dirty="0"/>
              <a:t>L</a:t>
            </a:r>
            <a:r>
              <a:rPr lang="en-US" sz="3600" dirty="0"/>
              <a:t> | </a:t>
            </a:r>
            <a:r>
              <a:rPr lang="en-US" sz="3600" dirty="0" err="1">
                <a:latin typeface="Consolas" panose="020B0609020204030204" pitchFamily="49" charset="0"/>
              </a:rPr>
              <a:t>inr</a:t>
            </a:r>
            <a:r>
              <a:rPr lang="en-US" sz="3600" dirty="0"/>
              <a:t> </a:t>
            </a:r>
            <a:r>
              <a:rPr lang="en-US" sz="3600" b="1" i="1" dirty="0"/>
              <a:t>L</a:t>
            </a:r>
          </a:p>
          <a:p>
            <a:pPr marL="0" indent="0">
              <a:buNone/>
            </a:pPr>
            <a:r>
              <a:rPr lang="en-US" sz="3600" dirty="0"/>
              <a:t>     | </a:t>
            </a:r>
            <a:r>
              <a:rPr lang="en-US" dirty="0">
                <a:latin typeface="Consolas" panose="020B0609020204030204" pitchFamily="49" charset="0"/>
              </a:rPr>
              <a:t>(match</a:t>
            </a:r>
            <a:r>
              <a:rPr lang="en-US" dirty="0"/>
              <a:t> </a:t>
            </a:r>
            <a:r>
              <a:rPr lang="en-US" b="1" i="1" dirty="0"/>
              <a:t>L</a:t>
            </a:r>
            <a:r>
              <a:rPr lang="en-US" dirty="0"/>
              <a:t> </a:t>
            </a:r>
            <a:r>
              <a:rPr lang="en-US" dirty="0">
                <a:latin typeface="Consolas" panose="020B0609020204030204" pitchFamily="49" charset="0"/>
              </a:rPr>
              <a:t>with</a:t>
            </a:r>
            <a:r>
              <a:rPr lang="en-US" dirty="0">
                <a:latin typeface="+mj-lt"/>
              </a:rPr>
              <a:t> </a:t>
            </a:r>
            <a:r>
              <a:rPr lang="en-US" dirty="0" err="1">
                <a:latin typeface="Consolas" panose="020B0609020204030204" pitchFamily="49" charset="0"/>
              </a:rPr>
              <a:t>inl</a:t>
            </a:r>
            <a:r>
              <a:rPr lang="en-US" sz="3600" dirty="0"/>
              <a:t> &lt;ident&gt; </a:t>
            </a:r>
            <a:r>
              <a:rPr lang="en-US" sz="3600" dirty="0">
                <a:latin typeface="Consolas" panose="020B0609020204030204" pitchFamily="49" charset="0"/>
              </a:rPr>
              <a:t>-&gt;</a:t>
            </a:r>
            <a:r>
              <a:rPr lang="en-US" sz="3600" dirty="0"/>
              <a:t> </a:t>
            </a:r>
            <a:r>
              <a:rPr lang="en-US" sz="3600" b="1" i="1" dirty="0"/>
              <a:t>L</a:t>
            </a:r>
            <a:r>
              <a:rPr lang="en-US" sz="3600" dirty="0"/>
              <a:t> </a:t>
            </a:r>
            <a:r>
              <a:rPr lang="en-US" sz="3600" dirty="0">
                <a:latin typeface="Consolas" panose="020B0609020204030204" pitchFamily="49" charset="0"/>
              </a:rPr>
              <a:t>|</a:t>
            </a:r>
            <a:r>
              <a:rPr lang="en-US" sz="3600" dirty="0">
                <a:latin typeface="+mj-lt"/>
              </a:rPr>
              <a:t> </a:t>
            </a:r>
            <a:r>
              <a:rPr lang="en-US" dirty="0" err="1">
                <a:latin typeface="Consolas" panose="020B0609020204030204" pitchFamily="49" charset="0"/>
              </a:rPr>
              <a:t>inr</a:t>
            </a:r>
            <a:r>
              <a:rPr lang="en-US" sz="3600" dirty="0"/>
              <a:t> &lt;ident&gt; </a:t>
            </a:r>
            <a:r>
              <a:rPr lang="en-US" sz="3600" dirty="0">
                <a:latin typeface="Consolas" panose="020B0609020204030204" pitchFamily="49" charset="0"/>
              </a:rPr>
              <a:t>-&gt;</a:t>
            </a:r>
            <a:r>
              <a:rPr lang="en-US" sz="3600" dirty="0"/>
              <a:t> </a:t>
            </a:r>
            <a:r>
              <a:rPr lang="en-US" sz="3600" b="1" i="1" dirty="0"/>
              <a:t>L</a:t>
            </a:r>
            <a:r>
              <a:rPr lang="en-US" dirty="0">
                <a:latin typeface="Consolas" panose="020B0609020204030204" pitchFamily="49" charset="0"/>
              </a:rPr>
              <a:t>)</a:t>
            </a:r>
          </a:p>
          <a:p>
            <a:pPr marL="0" indent="0">
              <a:buNone/>
            </a:pPr>
            <a:r>
              <a:rPr lang="en-US" sz="3600" b="1" i="1" dirty="0"/>
              <a:t>T </a:t>
            </a:r>
            <a:r>
              <a:rPr lang="en-US" sz="3600" dirty="0"/>
              <a:t>::= … | </a:t>
            </a:r>
            <a:r>
              <a:rPr lang="en-US" sz="3600" b="1" i="1" dirty="0"/>
              <a:t>T</a:t>
            </a:r>
            <a:r>
              <a:rPr lang="en-US" sz="3600" dirty="0"/>
              <a:t> + </a:t>
            </a:r>
            <a:r>
              <a:rPr lang="en-US" sz="3600" b="1" i="1" dirty="0"/>
              <a:t>T</a:t>
            </a:r>
          </a:p>
        </p:txBody>
      </p:sp>
      <p:sp>
        <p:nvSpPr>
          <p:cNvPr id="4" name="Slide Number Placeholder 3">
            <a:extLst>
              <a:ext uri="{FF2B5EF4-FFF2-40B4-BE49-F238E27FC236}">
                <a16:creationId xmlns:a16="http://schemas.microsoft.com/office/drawing/2014/main" id="{639BB01A-08CA-46F7-B23C-81066BA74000}"/>
              </a:ext>
            </a:extLst>
          </p:cNvPr>
          <p:cNvSpPr>
            <a:spLocks noGrp="1"/>
          </p:cNvSpPr>
          <p:nvPr>
            <p:ph type="sldNum" sz="quarter" idx="12"/>
          </p:nvPr>
        </p:nvSpPr>
        <p:spPr/>
        <p:txBody>
          <a:bodyPr/>
          <a:lstStyle/>
          <a:p>
            <a:fld id="{1F1B8572-414E-4329-B0B0-F510B92A2987}" type="slidenum">
              <a:rPr lang="en-US" smtClean="0"/>
              <a:pPr/>
              <a:t>15</a:t>
            </a:fld>
            <a:endParaRPr lang="en-US" dirty="0"/>
          </a:p>
        </p:txBody>
      </p:sp>
    </p:spTree>
    <p:extLst>
      <p:ext uri="{BB962C8B-B14F-4D97-AF65-F5344CB8AC3E}">
        <p14:creationId xmlns:p14="http://schemas.microsoft.com/office/powerpoint/2010/main" val="14558946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505E2-FC17-4EEF-96F1-91E49ACC9781}"/>
              </a:ext>
            </a:extLst>
          </p:cNvPr>
          <p:cNvSpPr>
            <a:spLocks noGrp="1"/>
          </p:cNvSpPr>
          <p:nvPr>
            <p:ph type="title"/>
          </p:nvPr>
        </p:nvSpPr>
        <p:spPr/>
        <p:txBody>
          <a:bodyPr/>
          <a:lstStyle/>
          <a:p>
            <a:r>
              <a:rPr lang="en-US" dirty="0"/>
              <a:t>OCaml*: Sum Types</a:t>
            </a:r>
          </a:p>
        </p:txBody>
      </p:sp>
      <p:sp>
        <p:nvSpPr>
          <p:cNvPr id="3" name="Content Placeholder 2">
            <a:extLst>
              <a:ext uri="{FF2B5EF4-FFF2-40B4-BE49-F238E27FC236}">
                <a16:creationId xmlns:a16="http://schemas.microsoft.com/office/drawing/2014/main" id="{5F60649B-CF50-4204-8954-86C4421EBB2C}"/>
              </a:ext>
            </a:extLst>
          </p:cNvPr>
          <p:cNvSpPr>
            <a:spLocks noGrp="1"/>
          </p:cNvSpPr>
          <p:nvPr>
            <p:ph idx="1"/>
          </p:nvPr>
        </p:nvSpPr>
        <p:spPr/>
        <p:txBody>
          <a:bodyPr>
            <a:normAutofit lnSpcReduction="10000"/>
          </a:bodyPr>
          <a:lstStyle/>
          <a:p>
            <a:pPr marL="0" indent="0">
              <a:buNone/>
            </a:pPr>
            <a:endParaRPr lang="en-US" sz="3600" b="1" i="1" dirty="0"/>
          </a:p>
          <a:p>
            <a:pPr marL="0" indent="0">
              <a:buNone/>
            </a:pPr>
            <a:endParaRPr lang="en-US" sz="3600" b="1" i="1" dirty="0"/>
          </a:p>
          <a:p>
            <a:pPr marL="0" indent="0">
              <a:buNone/>
            </a:pPr>
            <a:endParaRPr lang="en-US" sz="3600" b="1" i="1" dirty="0"/>
          </a:p>
          <a:p>
            <a:pPr marL="0" indent="0">
              <a:buNone/>
            </a:pPr>
            <a:endParaRPr lang="en-US" sz="3600" b="1" i="1" dirty="0"/>
          </a:p>
          <a:p>
            <a:pPr marL="0" indent="0">
              <a:buNone/>
            </a:pPr>
            <a:endParaRPr lang="en-US" sz="3600" b="1" i="1" dirty="0"/>
          </a:p>
          <a:p>
            <a:pPr marL="0" indent="0">
              <a:buNone/>
            </a:pPr>
            <a:endParaRPr lang="en-US" sz="3600" b="1" i="1" dirty="0"/>
          </a:p>
          <a:p>
            <a:pPr marL="0" indent="0">
              <a:buNone/>
            </a:pPr>
            <a:endParaRPr lang="en-US" sz="3600" dirty="0"/>
          </a:p>
          <a:p>
            <a:pPr marL="0" indent="0">
              <a:buNone/>
            </a:pPr>
            <a:r>
              <a:rPr lang="en-US" sz="3600" dirty="0"/>
              <a:t>Exercise: How should we </a:t>
            </a:r>
            <a:r>
              <a:rPr lang="en-US" sz="3600" dirty="0" err="1"/>
              <a:t>typecheck</a:t>
            </a:r>
            <a:r>
              <a:rPr lang="en-US" sz="3600" dirty="0"/>
              <a:t> a match statement?</a:t>
            </a:r>
          </a:p>
        </p:txBody>
      </p:sp>
      <p:sp>
        <p:nvSpPr>
          <p:cNvPr id="4" name="Slide Number Placeholder 3">
            <a:extLst>
              <a:ext uri="{FF2B5EF4-FFF2-40B4-BE49-F238E27FC236}">
                <a16:creationId xmlns:a16="http://schemas.microsoft.com/office/drawing/2014/main" id="{639BB01A-08CA-46F7-B23C-81066BA74000}"/>
              </a:ext>
            </a:extLst>
          </p:cNvPr>
          <p:cNvSpPr>
            <a:spLocks noGrp="1"/>
          </p:cNvSpPr>
          <p:nvPr>
            <p:ph type="sldNum" sz="quarter" idx="12"/>
          </p:nvPr>
        </p:nvSpPr>
        <p:spPr/>
        <p:txBody>
          <a:bodyPr/>
          <a:lstStyle/>
          <a:p>
            <a:fld id="{1F1B8572-414E-4329-B0B0-F510B92A2987}" type="slidenum">
              <a:rPr lang="en-US" smtClean="0"/>
              <a:pPr/>
              <a:t>16</a:t>
            </a:fld>
            <a:endParaRPr lang="en-US" dirty="0"/>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4AE077DA-1855-4FE4-A494-5A9EA745D931}"/>
                  </a:ext>
                </a:extLst>
              </p:cNvPr>
              <p:cNvSpPr txBox="1"/>
              <p:nvPr/>
            </p:nvSpPr>
            <p:spPr>
              <a:xfrm>
                <a:off x="2085062" y="2033238"/>
                <a:ext cx="3316164" cy="101553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r>
                            <m:rPr>
                              <m:sty m:val="p"/>
                            </m:rPr>
                            <a:rPr lang="en-US" sz="3200" b="0" i="0" smtClean="0">
                              <a:latin typeface="Cambria Math" panose="02040503050406030204" pitchFamily="18" charset="0"/>
                            </a:rPr>
                            <m:t>Γ</m:t>
                          </m:r>
                          <m:r>
                            <a:rPr lang="en-US" sz="3200" b="0" i="1" smtClean="0">
                              <a:latin typeface="Cambria Math" panose="02040503050406030204" pitchFamily="18" charset="0"/>
                            </a:rPr>
                            <m:t>⊢</m:t>
                          </m:r>
                          <m:r>
                            <a:rPr lang="en-US" sz="3200" b="0" i="1" smtClean="0">
                              <a:latin typeface="Cambria Math" panose="02040503050406030204" pitchFamily="18" charset="0"/>
                            </a:rPr>
                            <m:t>𝑙</m:t>
                          </m:r>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1</m:t>
                              </m:r>
                            </m:sub>
                          </m:sSub>
                        </m:num>
                        <m:den>
                          <m:r>
                            <m:rPr>
                              <m:sty m:val="p"/>
                            </m:rPr>
                            <a:rPr lang="en-US" sz="3200" b="0" i="0" smtClean="0">
                              <a:latin typeface="Cambria Math" panose="02040503050406030204" pitchFamily="18" charset="0"/>
                            </a:rPr>
                            <m:t>Γ</m:t>
                          </m:r>
                          <m:r>
                            <a:rPr lang="en-US" sz="3200" b="0" i="1" smtClean="0">
                              <a:latin typeface="Cambria Math" panose="02040503050406030204" pitchFamily="18" charset="0"/>
                            </a:rPr>
                            <m:t>⊢</m:t>
                          </m:r>
                          <m:r>
                            <m:rPr>
                              <m:nor/>
                            </m:rPr>
                            <a:rPr lang="en-US" sz="3200" b="0" i="0" smtClean="0">
                              <a:latin typeface="Consolas" panose="020B0609020204030204" pitchFamily="49" charset="0"/>
                            </a:rPr>
                            <m:t>inl</m:t>
                          </m:r>
                          <m:r>
                            <a:rPr lang="en-US" sz="3200" b="0" i="1" smtClean="0">
                              <a:latin typeface="Cambria Math" panose="02040503050406030204" pitchFamily="18" charset="0"/>
                            </a:rPr>
                            <m:t> </m:t>
                          </m:r>
                          <m:r>
                            <a:rPr lang="en-US" sz="3200" b="0" i="1" smtClean="0">
                              <a:latin typeface="Cambria Math" panose="02040503050406030204" pitchFamily="18" charset="0"/>
                            </a:rPr>
                            <m:t>𝑙</m:t>
                          </m:r>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2</m:t>
                              </m:r>
                            </m:sub>
                          </m:sSub>
                        </m:den>
                      </m:f>
                    </m:oMath>
                  </m:oMathPara>
                </a14:m>
                <a:endParaRPr lang="en-US" sz="3200" dirty="0"/>
              </a:p>
            </p:txBody>
          </p:sp>
        </mc:Choice>
        <mc:Fallback xmlns="">
          <p:sp>
            <p:nvSpPr>
              <p:cNvPr id="5" name="TextBox 4">
                <a:extLst>
                  <a:ext uri="{FF2B5EF4-FFF2-40B4-BE49-F238E27FC236}">
                    <a16:creationId xmlns:a16="http://schemas.microsoft.com/office/drawing/2014/main" id="{4AE077DA-1855-4FE4-A494-5A9EA745D931}"/>
                  </a:ext>
                </a:extLst>
              </p:cNvPr>
              <p:cNvSpPr txBox="1">
                <a:spLocks noRot="1" noChangeAspect="1" noMove="1" noResize="1" noEditPoints="1" noAdjustHandles="1" noChangeArrowheads="1" noChangeShapeType="1" noTextEdit="1"/>
              </p:cNvSpPr>
              <p:nvPr/>
            </p:nvSpPr>
            <p:spPr>
              <a:xfrm>
                <a:off x="2085062" y="2033238"/>
                <a:ext cx="3316164" cy="1015534"/>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1755E44F-E568-46B7-92F8-0C766D093E70}"/>
                  </a:ext>
                </a:extLst>
              </p:cNvPr>
              <p:cNvSpPr txBox="1"/>
              <p:nvPr/>
            </p:nvSpPr>
            <p:spPr>
              <a:xfrm>
                <a:off x="1368247" y="4031131"/>
                <a:ext cx="9353907" cy="10145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r>
                            <a:rPr lang="en-US" sz="3200" b="0" i="1" smtClean="0">
                              <a:latin typeface="Cambria Math" panose="02040503050406030204" pitchFamily="18" charset="0"/>
                            </a:rPr>
                            <m:t>?</m:t>
                          </m:r>
                        </m:num>
                        <m:den>
                          <m:r>
                            <m:rPr>
                              <m:sty m:val="p"/>
                            </m:rPr>
                            <a:rPr lang="en-US" sz="3200" b="0" i="0" smtClean="0">
                              <a:latin typeface="Cambria Math" panose="02040503050406030204" pitchFamily="18" charset="0"/>
                            </a:rPr>
                            <m:t>Γ</m:t>
                          </m:r>
                          <m:r>
                            <a:rPr lang="en-US" sz="3200" b="0" i="1" smtClean="0">
                              <a:latin typeface="Cambria Math" panose="02040503050406030204" pitchFamily="18" charset="0"/>
                            </a:rPr>
                            <m:t>⊢</m:t>
                          </m:r>
                          <m:r>
                            <m:rPr>
                              <m:nor/>
                            </m:rPr>
                            <a:rPr lang="en-US" sz="3200" b="0" i="0" smtClean="0">
                              <a:latin typeface="Consolas" panose="020B0609020204030204" pitchFamily="49" charset="0"/>
                            </a:rPr>
                            <m:t>(</m:t>
                          </m:r>
                          <m:r>
                            <m:rPr>
                              <m:nor/>
                            </m:rPr>
                            <a:rPr lang="en-US" sz="3200" b="0" i="0" smtClean="0">
                              <a:latin typeface="Consolas" panose="020B0609020204030204" pitchFamily="49" charset="0"/>
                            </a:rPr>
                            <m:t>match</m:t>
                          </m:r>
                          <m:r>
                            <m:rPr>
                              <m:nor/>
                            </m:rPr>
                            <a:rPr lang="en-US" sz="3200" b="0" i="0" smtClean="0">
                              <a:latin typeface="Consolas" panose="020B0609020204030204" pitchFamily="49" charset="0"/>
                            </a:rPr>
                            <m:t> </m:t>
                          </m:r>
                          <m:r>
                            <a:rPr lang="en-US" sz="3200" b="0" i="1" smtClean="0">
                              <a:latin typeface="Cambria Math" panose="02040503050406030204" pitchFamily="18" charset="0"/>
                            </a:rPr>
                            <m:t>𝑙</m:t>
                          </m:r>
                          <m:r>
                            <m:rPr>
                              <m:nor/>
                            </m:rPr>
                            <a:rPr lang="en-US" sz="3200" b="0" i="0" smtClean="0">
                              <a:latin typeface="Consolas" panose="020B0609020204030204" pitchFamily="49" charset="0"/>
                            </a:rPr>
                            <m:t> </m:t>
                          </m:r>
                          <m:r>
                            <m:rPr>
                              <m:nor/>
                            </m:rPr>
                            <a:rPr lang="en-US" sz="3200" b="0" i="0" smtClean="0">
                              <a:latin typeface="Consolas" panose="020B0609020204030204" pitchFamily="49" charset="0"/>
                            </a:rPr>
                            <m:t>with</m:t>
                          </m:r>
                          <m:r>
                            <m:rPr>
                              <m:nor/>
                            </m:rPr>
                            <a:rPr lang="en-US" sz="3200" b="0" i="0" smtClean="0">
                              <a:latin typeface="Consolas" panose="020B0609020204030204" pitchFamily="49" charset="0"/>
                            </a:rPr>
                            <m:t> </m:t>
                          </m:r>
                          <m:r>
                            <m:rPr>
                              <m:nor/>
                            </m:rPr>
                            <a:rPr lang="en-US" sz="3200" b="0" i="0" smtClean="0">
                              <a:latin typeface="Consolas" panose="020B0609020204030204" pitchFamily="49" charset="0"/>
                            </a:rPr>
                            <m:t>inl</m:t>
                          </m:r>
                          <m:r>
                            <a:rPr lang="en-US" sz="3200" b="0" i="0"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𝑥</m:t>
                              </m:r>
                            </m:e>
                            <m:sub>
                              <m:r>
                                <a:rPr lang="en-US" sz="3200" b="0" i="1" smtClean="0">
                                  <a:latin typeface="Cambria Math" panose="02040503050406030204" pitchFamily="18" charset="0"/>
                                </a:rPr>
                                <m:t>1</m:t>
                              </m:r>
                            </m:sub>
                          </m:sSub>
                          <m:r>
                            <m:rPr>
                              <m:nor/>
                            </m:rPr>
                            <a:rPr lang="en-US" sz="3200" b="0" i="0" smtClean="0">
                              <a:latin typeface="Cambria Math" panose="02040503050406030204" pitchFamily="18" charset="0"/>
                            </a:rPr>
                            <m:t> </m:t>
                          </m:r>
                          <m:r>
                            <m:rPr>
                              <m:nor/>
                            </m:rPr>
                            <a:rPr lang="en-US" sz="3200" b="0" i="0" smtClean="0">
                              <a:latin typeface="Consolas" panose="020B0609020204030204" pitchFamily="49" charset="0"/>
                            </a:rPr>
                            <m:t>−&gt;</m:t>
                          </m:r>
                          <m:r>
                            <m:rPr>
                              <m:nor/>
                            </m:rPr>
                            <a:rPr lang="en-US" sz="3200" b="0" i="0"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 </m:t>
                          </m:r>
                          <m:r>
                            <m:rPr>
                              <m:nor/>
                            </m:rPr>
                            <a:rPr lang="en-US" sz="3200" b="0" i="0" smtClean="0">
                              <a:latin typeface="Consolas" panose="020B0609020204030204" pitchFamily="49" charset="0"/>
                            </a:rPr>
                            <m:t>|</m:t>
                          </m:r>
                          <m:r>
                            <m:rPr>
                              <m:nor/>
                            </m:rPr>
                            <a:rPr lang="en-US" sz="3200" b="0" i="0" smtClean="0">
                              <a:latin typeface="+mj-lt"/>
                            </a:rPr>
                            <m:t> </m:t>
                          </m:r>
                          <m:r>
                            <m:rPr>
                              <m:nor/>
                            </m:rPr>
                            <a:rPr lang="en-US" sz="3200" b="0" i="0" smtClean="0">
                              <a:latin typeface="Consolas" panose="020B0609020204030204" pitchFamily="49" charset="0"/>
                            </a:rPr>
                            <m:t>inr</m:t>
                          </m:r>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𝑥</m:t>
                              </m:r>
                            </m:e>
                            <m:sub>
                              <m:r>
                                <a:rPr lang="en-US" sz="3200" b="0" i="1" smtClean="0">
                                  <a:latin typeface="Cambria Math" panose="02040503050406030204" pitchFamily="18" charset="0"/>
                                </a:rPr>
                                <m:t>2</m:t>
                              </m:r>
                            </m:sub>
                          </m:sSub>
                          <m:r>
                            <m:rPr>
                              <m:nor/>
                            </m:rPr>
                            <a:rPr lang="en-US" sz="3200" b="0" i="0" smtClean="0">
                              <a:latin typeface="Cambria Math" panose="02040503050406030204" pitchFamily="18" charset="0"/>
                            </a:rPr>
                            <m:t> </m:t>
                          </m:r>
                          <m:r>
                            <m:rPr>
                              <m:nor/>
                            </m:rPr>
                            <a:rPr lang="en-US" sz="3200" b="0" i="0" smtClean="0">
                              <a:latin typeface="Consolas" panose="020B0609020204030204" pitchFamily="49" charset="0"/>
                            </a:rPr>
                            <m:t>−&gt;</m:t>
                          </m:r>
                          <m:r>
                            <m:rPr>
                              <m:nor/>
                            </m:rPr>
                            <a:rPr lang="en-US" sz="3200" b="0" i="0"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2</m:t>
                              </m:r>
                            </m:sub>
                          </m:sSub>
                          <m:r>
                            <m:rPr>
                              <m:nor/>
                            </m:rPr>
                            <a:rPr lang="en-US" sz="3200" b="0" i="0" smtClean="0">
                              <a:latin typeface="Consolas" panose="020B0609020204030204" pitchFamily="49" charset="0"/>
                            </a:rPr>
                            <m:t>)</m:t>
                          </m:r>
                          <m:r>
                            <a:rPr lang="en-US" sz="3200" b="0" i="1" smtClean="0">
                              <a:latin typeface="Cambria Math" panose="02040503050406030204" pitchFamily="18" charset="0"/>
                            </a:rPr>
                            <m:t> :</m:t>
                          </m:r>
                          <m:r>
                            <a:rPr lang="en-US" sz="3200" b="0" i="1" smtClean="0">
                              <a:latin typeface="Cambria Math" panose="02040503050406030204" pitchFamily="18" charset="0"/>
                            </a:rPr>
                            <m:t>𝜏</m:t>
                          </m:r>
                        </m:den>
                      </m:f>
                    </m:oMath>
                  </m:oMathPara>
                </a14:m>
                <a:endParaRPr lang="en-US" sz="3200" dirty="0"/>
              </a:p>
            </p:txBody>
          </p:sp>
        </mc:Choice>
        <mc:Fallback xmlns="">
          <p:sp>
            <p:nvSpPr>
              <p:cNvPr id="6" name="TextBox 5">
                <a:extLst>
                  <a:ext uri="{FF2B5EF4-FFF2-40B4-BE49-F238E27FC236}">
                    <a16:creationId xmlns:a16="http://schemas.microsoft.com/office/drawing/2014/main" id="{1755E44F-E568-46B7-92F8-0C766D093E70}"/>
                  </a:ext>
                </a:extLst>
              </p:cNvPr>
              <p:cNvSpPr txBox="1">
                <a:spLocks noRot="1" noChangeAspect="1" noMove="1" noResize="1" noEditPoints="1" noAdjustHandles="1" noChangeArrowheads="1" noChangeShapeType="1" noTextEdit="1"/>
              </p:cNvSpPr>
              <p:nvPr/>
            </p:nvSpPr>
            <p:spPr>
              <a:xfrm>
                <a:off x="1368247" y="4031131"/>
                <a:ext cx="9353907" cy="1014508"/>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68BA7E97-C3DE-4053-8322-7E6E0663AD8C}"/>
                  </a:ext>
                </a:extLst>
              </p:cNvPr>
              <p:cNvSpPr txBox="1"/>
              <p:nvPr/>
            </p:nvSpPr>
            <p:spPr>
              <a:xfrm>
                <a:off x="6565622" y="2033238"/>
                <a:ext cx="3316164" cy="101553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r>
                            <m:rPr>
                              <m:sty m:val="p"/>
                            </m:rPr>
                            <a:rPr lang="en-US" sz="3200" b="0" i="0" smtClean="0">
                              <a:latin typeface="Cambria Math" panose="02040503050406030204" pitchFamily="18" charset="0"/>
                            </a:rPr>
                            <m:t>Γ</m:t>
                          </m:r>
                          <m:r>
                            <a:rPr lang="en-US" sz="3200" b="0" i="1" smtClean="0">
                              <a:latin typeface="Cambria Math" panose="02040503050406030204" pitchFamily="18" charset="0"/>
                            </a:rPr>
                            <m:t>⊢</m:t>
                          </m:r>
                          <m:r>
                            <a:rPr lang="en-US" sz="3200" b="0" i="1" smtClean="0">
                              <a:latin typeface="Cambria Math" panose="02040503050406030204" pitchFamily="18" charset="0"/>
                            </a:rPr>
                            <m:t>𝑙</m:t>
                          </m:r>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2</m:t>
                              </m:r>
                            </m:sub>
                          </m:sSub>
                        </m:num>
                        <m:den>
                          <m:r>
                            <m:rPr>
                              <m:sty m:val="p"/>
                            </m:rPr>
                            <a:rPr lang="en-US" sz="3200" b="0" i="0" smtClean="0">
                              <a:latin typeface="Cambria Math" panose="02040503050406030204" pitchFamily="18" charset="0"/>
                            </a:rPr>
                            <m:t>Γ</m:t>
                          </m:r>
                          <m:r>
                            <a:rPr lang="en-US" sz="3200" b="0" i="1" smtClean="0">
                              <a:latin typeface="Cambria Math" panose="02040503050406030204" pitchFamily="18" charset="0"/>
                            </a:rPr>
                            <m:t>⊢</m:t>
                          </m:r>
                          <m:r>
                            <m:rPr>
                              <m:nor/>
                            </m:rPr>
                            <a:rPr lang="en-US" sz="3200" b="0" i="0" smtClean="0">
                              <a:latin typeface="Consolas" panose="020B0609020204030204" pitchFamily="49" charset="0"/>
                            </a:rPr>
                            <m:t>inr</m:t>
                          </m:r>
                          <m:r>
                            <a:rPr lang="en-US" sz="3200" b="0" i="1" smtClean="0">
                              <a:latin typeface="Cambria Math" panose="02040503050406030204" pitchFamily="18" charset="0"/>
                            </a:rPr>
                            <m:t> </m:t>
                          </m:r>
                          <m:r>
                            <a:rPr lang="en-US" sz="3200" b="0" i="1" smtClean="0">
                              <a:latin typeface="Cambria Math" panose="02040503050406030204" pitchFamily="18" charset="0"/>
                            </a:rPr>
                            <m:t>𝑙</m:t>
                          </m:r>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2</m:t>
                              </m:r>
                            </m:sub>
                          </m:sSub>
                        </m:den>
                      </m:f>
                    </m:oMath>
                  </m:oMathPara>
                </a14:m>
                <a:endParaRPr lang="en-US" sz="3200" dirty="0"/>
              </a:p>
            </p:txBody>
          </p:sp>
        </mc:Choice>
        <mc:Fallback xmlns="">
          <p:sp>
            <p:nvSpPr>
              <p:cNvPr id="7" name="TextBox 6">
                <a:extLst>
                  <a:ext uri="{FF2B5EF4-FFF2-40B4-BE49-F238E27FC236}">
                    <a16:creationId xmlns:a16="http://schemas.microsoft.com/office/drawing/2014/main" id="{68BA7E97-C3DE-4053-8322-7E6E0663AD8C}"/>
                  </a:ext>
                </a:extLst>
              </p:cNvPr>
              <p:cNvSpPr txBox="1">
                <a:spLocks noRot="1" noChangeAspect="1" noMove="1" noResize="1" noEditPoints="1" noAdjustHandles="1" noChangeArrowheads="1" noChangeShapeType="1" noTextEdit="1"/>
              </p:cNvSpPr>
              <p:nvPr/>
            </p:nvSpPr>
            <p:spPr>
              <a:xfrm>
                <a:off x="6565622" y="2033238"/>
                <a:ext cx="3316164" cy="1015534"/>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113152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505E2-FC17-4EEF-96F1-91E49ACC9781}"/>
              </a:ext>
            </a:extLst>
          </p:cNvPr>
          <p:cNvSpPr>
            <a:spLocks noGrp="1"/>
          </p:cNvSpPr>
          <p:nvPr>
            <p:ph type="title"/>
          </p:nvPr>
        </p:nvSpPr>
        <p:spPr/>
        <p:txBody>
          <a:bodyPr/>
          <a:lstStyle/>
          <a:p>
            <a:r>
              <a:rPr lang="en-US" dirty="0"/>
              <a:t>OCaml*: Sum Types</a:t>
            </a:r>
          </a:p>
        </p:txBody>
      </p:sp>
      <p:sp>
        <p:nvSpPr>
          <p:cNvPr id="3" name="Content Placeholder 2">
            <a:extLst>
              <a:ext uri="{FF2B5EF4-FFF2-40B4-BE49-F238E27FC236}">
                <a16:creationId xmlns:a16="http://schemas.microsoft.com/office/drawing/2014/main" id="{5F60649B-CF50-4204-8954-86C4421EBB2C}"/>
              </a:ext>
            </a:extLst>
          </p:cNvPr>
          <p:cNvSpPr>
            <a:spLocks noGrp="1"/>
          </p:cNvSpPr>
          <p:nvPr>
            <p:ph idx="1"/>
          </p:nvPr>
        </p:nvSpPr>
        <p:spPr/>
        <p:txBody>
          <a:bodyPr>
            <a:normAutofit/>
          </a:bodyPr>
          <a:lstStyle/>
          <a:p>
            <a:pPr marL="0" indent="0">
              <a:buNone/>
            </a:pPr>
            <a:endParaRPr lang="en-US" sz="3600" b="1" i="1" dirty="0"/>
          </a:p>
        </p:txBody>
      </p:sp>
      <p:sp>
        <p:nvSpPr>
          <p:cNvPr id="4" name="Slide Number Placeholder 3">
            <a:extLst>
              <a:ext uri="{FF2B5EF4-FFF2-40B4-BE49-F238E27FC236}">
                <a16:creationId xmlns:a16="http://schemas.microsoft.com/office/drawing/2014/main" id="{639BB01A-08CA-46F7-B23C-81066BA74000}"/>
              </a:ext>
            </a:extLst>
          </p:cNvPr>
          <p:cNvSpPr>
            <a:spLocks noGrp="1"/>
          </p:cNvSpPr>
          <p:nvPr>
            <p:ph type="sldNum" sz="quarter" idx="12"/>
          </p:nvPr>
        </p:nvSpPr>
        <p:spPr/>
        <p:txBody>
          <a:bodyPr/>
          <a:lstStyle/>
          <a:p>
            <a:fld id="{1F1B8572-414E-4329-B0B0-F510B92A2987}" type="slidenum">
              <a:rPr lang="en-US" smtClean="0"/>
              <a:pPr/>
              <a:t>17</a:t>
            </a:fld>
            <a:endParaRPr lang="en-US" dirty="0"/>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4AE077DA-1855-4FE4-A494-5A9EA745D931}"/>
                  </a:ext>
                </a:extLst>
              </p:cNvPr>
              <p:cNvSpPr txBox="1"/>
              <p:nvPr/>
            </p:nvSpPr>
            <p:spPr>
              <a:xfrm>
                <a:off x="2085062" y="2033238"/>
                <a:ext cx="3316164" cy="101553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r>
                            <m:rPr>
                              <m:sty m:val="p"/>
                            </m:rPr>
                            <a:rPr lang="en-US" sz="3200" b="0" i="0" smtClean="0">
                              <a:latin typeface="Cambria Math" panose="02040503050406030204" pitchFamily="18" charset="0"/>
                            </a:rPr>
                            <m:t>Γ</m:t>
                          </m:r>
                          <m:r>
                            <a:rPr lang="en-US" sz="3200" b="0" i="1" smtClean="0">
                              <a:latin typeface="Cambria Math" panose="02040503050406030204" pitchFamily="18" charset="0"/>
                            </a:rPr>
                            <m:t>⊢</m:t>
                          </m:r>
                          <m:r>
                            <a:rPr lang="en-US" sz="3200" b="0" i="1" smtClean="0">
                              <a:latin typeface="Cambria Math" panose="02040503050406030204" pitchFamily="18" charset="0"/>
                            </a:rPr>
                            <m:t>𝑙</m:t>
                          </m:r>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1</m:t>
                              </m:r>
                            </m:sub>
                          </m:sSub>
                        </m:num>
                        <m:den>
                          <m:r>
                            <m:rPr>
                              <m:sty m:val="p"/>
                            </m:rPr>
                            <a:rPr lang="en-US" sz="3200" b="0" i="0" smtClean="0">
                              <a:latin typeface="Cambria Math" panose="02040503050406030204" pitchFamily="18" charset="0"/>
                            </a:rPr>
                            <m:t>Γ</m:t>
                          </m:r>
                          <m:r>
                            <a:rPr lang="en-US" sz="3200" b="0" i="1" smtClean="0">
                              <a:latin typeface="Cambria Math" panose="02040503050406030204" pitchFamily="18" charset="0"/>
                            </a:rPr>
                            <m:t>⊢</m:t>
                          </m:r>
                          <m:r>
                            <m:rPr>
                              <m:nor/>
                            </m:rPr>
                            <a:rPr lang="en-US" sz="3200" b="0" i="0" smtClean="0">
                              <a:latin typeface="Consolas" panose="020B0609020204030204" pitchFamily="49" charset="0"/>
                            </a:rPr>
                            <m:t>inl</m:t>
                          </m:r>
                          <m:r>
                            <a:rPr lang="en-US" sz="3200" b="0" i="1" smtClean="0">
                              <a:latin typeface="Cambria Math" panose="02040503050406030204" pitchFamily="18" charset="0"/>
                            </a:rPr>
                            <m:t> </m:t>
                          </m:r>
                          <m:r>
                            <a:rPr lang="en-US" sz="3200" b="0" i="1" smtClean="0">
                              <a:latin typeface="Cambria Math" panose="02040503050406030204" pitchFamily="18" charset="0"/>
                            </a:rPr>
                            <m:t>𝑙</m:t>
                          </m:r>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2</m:t>
                              </m:r>
                            </m:sub>
                          </m:sSub>
                        </m:den>
                      </m:f>
                    </m:oMath>
                  </m:oMathPara>
                </a14:m>
                <a:endParaRPr lang="en-US" sz="3200" dirty="0"/>
              </a:p>
            </p:txBody>
          </p:sp>
        </mc:Choice>
        <mc:Fallback xmlns="">
          <p:sp>
            <p:nvSpPr>
              <p:cNvPr id="5" name="TextBox 4">
                <a:extLst>
                  <a:ext uri="{FF2B5EF4-FFF2-40B4-BE49-F238E27FC236}">
                    <a16:creationId xmlns:a16="http://schemas.microsoft.com/office/drawing/2014/main" id="{4AE077DA-1855-4FE4-A494-5A9EA745D931}"/>
                  </a:ext>
                </a:extLst>
              </p:cNvPr>
              <p:cNvSpPr txBox="1">
                <a:spLocks noRot="1" noChangeAspect="1" noMove="1" noResize="1" noEditPoints="1" noAdjustHandles="1" noChangeArrowheads="1" noChangeShapeType="1" noTextEdit="1"/>
              </p:cNvSpPr>
              <p:nvPr/>
            </p:nvSpPr>
            <p:spPr>
              <a:xfrm>
                <a:off x="2085062" y="2033238"/>
                <a:ext cx="3316164" cy="1015534"/>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1755E44F-E568-46B7-92F8-0C766D093E70}"/>
                  </a:ext>
                </a:extLst>
              </p:cNvPr>
              <p:cNvSpPr txBox="1"/>
              <p:nvPr/>
            </p:nvSpPr>
            <p:spPr>
              <a:xfrm>
                <a:off x="1246089" y="4012416"/>
                <a:ext cx="9913227" cy="102175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r>
                            <m:rPr>
                              <m:sty m:val="p"/>
                            </m:rPr>
                            <a:rPr lang="en-US" sz="3200" b="0" i="0" smtClean="0">
                              <a:latin typeface="Cambria Math" panose="02040503050406030204" pitchFamily="18" charset="0"/>
                            </a:rPr>
                            <m:t>Γ</m:t>
                          </m:r>
                          <m:r>
                            <a:rPr lang="en-US" sz="3200" b="0" i="1" smtClean="0">
                              <a:latin typeface="Cambria Math" panose="02040503050406030204" pitchFamily="18" charset="0"/>
                            </a:rPr>
                            <m:t>⊢</m:t>
                          </m:r>
                          <m:r>
                            <a:rPr lang="en-US" sz="3200" b="0" i="1" smtClean="0">
                              <a:latin typeface="Cambria Math" panose="02040503050406030204" pitchFamily="18" charset="0"/>
                            </a:rPr>
                            <m:t>𝑙</m:t>
                          </m:r>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2</m:t>
                              </m:r>
                            </m:sub>
                          </m:sSub>
                          <m:r>
                            <a:rPr lang="en-US" sz="3200" b="0" i="1" smtClean="0">
                              <a:latin typeface="Cambria Math" panose="02040503050406030204" pitchFamily="18" charset="0"/>
                            </a:rPr>
                            <m:t>    </m:t>
                          </m:r>
                          <m:r>
                            <m:rPr>
                              <m:sty m:val="p"/>
                            </m:rPr>
                            <a:rPr lang="en-US" sz="3200" b="0" i="0" smtClean="0">
                              <a:latin typeface="Cambria Math" panose="02040503050406030204" pitchFamily="18" charset="0"/>
                            </a:rPr>
                            <m:t>Γ</m:t>
                          </m:r>
                          <m:r>
                            <a:rPr lang="en-US" sz="3200" b="0" i="0"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𝑥</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 :</m:t>
                          </m:r>
                          <m:r>
                            <a:rPr lang="en-US" sz="3200" b="0" i="1" smtClean="0">
                              <a:latin typeface="Cambria Math" panose="02040503050406030204" pitchFamily="18" charset="0"/>
                            </a:rPr>
                            <m:t>𝜏</m:t>
                          </m:r>
                          <m:r>
                            <a:rPr lang="en-US" sz="3200" b="0" i="1" smtClean="0">
                              <a:latin typeface="Cambria Math" panose="02040503050406030204" pitchFamily="18" charset="0"/>
                            </a:rPr>
                            <m:t>    </m:t>
                          </m:r>
                          <m:r>
                            <m:rPr>
                              <m:sty m:val="p"/>
                            </m:rPr>
                            <a:rPr lang="en-US" sz="3200" b="0" i="0" smtClean="0">
                              <a:latin typeface="Cambria Math" panose="02040503050406030204" pitchFamily="18" charset="0"/>
                            </a:rPr>
                            <m:t>Γ</m:t>
                          </m:r>
                          <m:r>
                            <a:rPr lang="en-US" sz="3200" b="0" i="0"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𝑥</m:t>
                              </m:r>
                            </m:e>
                            <m:sub>
                              <m:r>
                                <a:rPr lang="en-US" sz="3200" b="0" i="0" smtClean="0">
                                  <a:latin typeface="Cambria Math" panose="02040503050406030204" pitchFamily="18" charset="0"/>
                                </a:rPr>
                                <m:t>2</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2</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2</m:t>
                              </m:r>
                            </m:sub>
                          </m:sSub>
                          <m:r>
                            <a:rPr lang="en-US" sz="3200" b="0" i="1" smtClean="0">
                              <a:latin typeface="Cambria Math" panose="02040503050406030204" pitchFamily="18" charset="0"/>
                            </a:rPr>
                            <m:t> :</m:t>
                          </m:r>
                          <m:r>
                            <a:rPr lang="en-US" sz="3200" b="0" i="1" smtClean="0">
                              <a:latin typeface="Cambria Math" panose="02040503050406030204" pitchFamily="18" charset="0"/>
                            </a:rPr>
                            <m:t>𝜏</m:t>
                          </m:r>
                        </m:num>
                        <m:den>
                          <m:r>
                            <m:rPr>
                              <m:sty m:val="p"/>
                            </m:rPr>
                            <a:rPr lang="en-US" sz="3200" b="0" i="0" smtClean="0">
                              <a:latin typeface="Cambria Math" panose="02040503050406030204" pitchFamily="18" charset="0"/>
                            </a:rPr>
                            <m:t>Γ</m:t>
                          </m:r>
                          <m:r>
                            <a:rPr lang="en-US" sz="3200" b="0" i="1" smtClean="0">
                              <a:latin typeface="Cambria Math" panose="02040503050406030204" pitchFamily="18" charset="0"/>
                            </a:rPr>
                            <m:t>⊢</m:t>
                          </m:r>
                          <m:r>
                            <m:rPr>
                              <m:nor/>
                            </m:rPr>
                            <a:rPr lang="en-US" sz="3200" b="0" i="0" smtClean="0">
                              <a:latin typeface="Consolas" panose="020B0609020204030204" pitchFamily="49" charset="0"/>
                            </a:rPr>
                            <m:t>(</m:t>
                          </m:r>
                          <m:r>
                            <m:rPr>
                              <m:nor/>
                            </m:rPr>
                            <a:rPr lang="en-US" sz="3200" b="0" i="0" smtClean="0">
                              <a:latin typeface="Consolas" panose="020B0609020204030204" pitchFamily="49" charset="0"/>
                            </a:rPr>
                            <m:t>match</m:t>
                          </m:r>
                          <m:r>
                            <a:rPr lang="en-US" sz="3200" b="0" i="1" smtClean="0">
                              <a:latin typeface="Cambria Math" panose="02040503050406030204" pitchFamily="18" charset="0"/>
                            </a:rPr>
                            <m:t> </m:t>
                          </m:r>
                          <m:r>
                            <a:rPr lang="en-US" sz="3200" b="0" i="1" smtClean="0">
                              <a:latin typeface="Cambria Math" panose="02040503050406030204" pitchFamily="18" charset="0"/>
                            </a:rPr>
                            <m:t>𝑙</m:t>
                          </m:r>
                          <m:r>
                            <a:rPr lang="en-US" sz="3200" b="0" i="1" smtClean="0">
                              <a:latin typeface="Cambria Math" panose="02040503050406030204" pitchFamily="18" charset="0"/>
                            </a:rPr>
                            <m:t> </m:t>
                          </m:r>
                          <m:r>
                            <m:rPr>
                              <m:nor/>
                            </m:rPr>
                            <a:rPr lang="en-US" sz="3200" b="0" i="0" smtClean="0">
                              <a:latin typeface="Consolas" panose="020B0609020204030204" pitchFamily="49" charset="0"/>
                            </a:rPr>
                            <m:t>with</m:t>
                          </m:r>
                          <m:r>
                            <a:rPr lang="en-US" sz="3200" b="0" i="0" smtClean="0">
                              <a:latin typeface="Cambria Math" panose="02040503050406030204" pitchFamily="18" charset="0"/>
                            </a:rPr>
                            <m:t> </m:t>
                          </m:r>
                          <m:r>
                            <m:rPr>
                              <m:nor/>
                            </m:rPr>
                            <a:rPr lang="en-US" sz="3200" b="0" i="0" smtClean="0">
                              <a:latin typeface="Consolas" panose="020B0609020204030204" pitchFamily="49" charset="0"/>
                            </a:rPr>
                            <m:t>inl</m:t>
                          </m:r>
                          <m:r>
                            <a:rPr lang="en-US" sz="3200" b="0" i="0"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𝑥</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 </m:t>
                          </m:r>
                          <m:r>
                            <m:rPr>
                              <m:nor/>
                            </m:rPr>
                            <a:rPr lang="en-US" sz="3200" smtClean="0">
                              <a:latin typeface="Consolas" panose="020B0609020204030204" pitchFamily="49" charset="0"/>
                            </a:rPr>
                            <m:t>−&gt;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 </m:t>
                              </m:r>
                              <m:r>
                                <a:rPr lang="en-US" sz="3200" b="0" i="1" smtClean="0">
                                  <a:latin typeface="Cambria Math" panose="02040503050406030204" pitchFamily="18" charset="0"/>
                                </a:rPr>
                                <m:t>𝑙</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 </m:t>
                          </m:r>
                          <m:r>
                            <m:rPr>
                              <m:nor/>
                            </m:rPr>
                            <a:rPr lang="en-US" sz="3200" b="0" i="0" smtClean="0">
                              <a:latin typeface="Consolas" panose="020B0609020204030204" pitchFamily="49" charset="0"/>
                            </a:rPr>
                            <m:t>|</m:t>
                          </m:r>
                          <m:r>
                            <a:rPr lang="en-US" sz="3200" b="0" i="1" smtClean="0">
                              <a:latin typeface="Cambria Math" panose="02040503050406030204" pitchFamily="18" charset="0"/>
                            </a:rPr>
                            <m:t> </m:t>
                          </m:r>
                          <m:r>
                            <m:rPr>
                              <m:nor/>
                            </m:rPr>
                            <a:rPr lang="en-US" sz="3200" b="0" i="0" smtClean="0">
                              <a:latin typeface="Consolas" panose="020B0609020204030204" pitchFamily="49" charset="0"/>
                            </a:rPr>
                            <m:t>inr</m:t>
                          </m:r>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𝑥</m:t>
                              </m:r>
                            </m:e>
                            <m:sub>
                              <m:r>
                                <a:rPr lang="en-US" sz="3200" b="0" i="1" smtClean="0">
                                  <a:latin typeface="Cambria Math" panose="02040503050406030204" pitchFamily="18" charset="0"/>
                                </a:rPr>
                                <m:t>2</m:t>
                              </m:r>
                            </m:sub>
                          </m:sSub>
                          <m:r>
                            <m:rPr>
                              <m:nor/>
                            </m:rPr>
                            <a:rPr lang="en-US" sz="3200" b="0" i="0" smtClean="0">
                              <a:latin typeface="Cambria Math" panose="02040503050406030204" pitchFamily="18" charset="0"/>
                            </a:rPr>
                            <m:t> </m:t>
                          </m:r>
                          <m:r>
                            <m:rPr>
                              <m:nor/>
                            </m:rPr>
                            <a:rPr lang="en-US" sz="3200">
                              <a:latin typeface="Consolas" panose="020B0609020204030204" pitchFamily="49" charset="0"/>
                            </a:rPr>
                            <m:t>−&gt;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 </m:t>
                              </m:r>
                              <m:r>
                                <a:rPr lang="en-US" sz="3200" b="0" i="1" smtClean="0">
                                  <a:latin typeface="Cambria Math" panose="02040503050406030204" pitchFamily="18" charset="0"/>
                                </a:rPr>
                                <m:t>𝑙</m:t>
                              </m:r>
                            </m:e>
                            <m:sub>
                              <m:r>
                                <a:rPr lang="en-US" sz="3200" b="0" i="1" smtClean="0">
                                  <a:latin typeface="Cambria Math" panose="02040503050406030204" pitchFamily="18" charset="0"/>
                                </a:rPr>
                                <m:t>2</m:t>
                              </m:r>
                            </m:sub>
                          </m:sSub>
                          <m:r>
                            <m:rPr>
                              <m:nor/>
                            </m:rPr>
                            <a:rPr lang="en-US" sz="3200" b="0" i="0" smtClean="0">
                              <a:latin typeface="Consolas" panose="020B0609020204030204" pitchFamily="49" charset="0"/>
                            </a:rPr>
                            <m:t>)</m:t>
                          </m:r>
                          <m:r>
                            <a:rPr lang="en-US" sz="3200" b="0" i="1" smtClean="0">
                              <a:latin typeface="Cambria Math" panose="02040503050406030204" pitchFamily="18" charset="0"/>
                            </a:rPr>
                            <m:t> :</m:t>
                          </m:r>
                          <m:r>
                            <a:rPr lang="en-US" sz="3200" b="0" i="1" smtClean="0">
                              <a:latin typeface="Cambria Math" panose="02040503050406030204" pitchFamily="18" charset="0"/>
                            </a:rPr>
                            <m:t>𝜏</m:t>
                          </m:r>
                        </m:den>
                      </m:f>
                    </m:oMath>
                  </m:oMathPara>
                </a14:m>
                <a:endParaRPr lang="en-US" sz="3200" dirty="0"/>
              </a:p>
            </p:txBody>
          </p:sp>
        </mc:Choice>
        <mc:Fallback xmlns="">
          <p:sp>
            <p:nvSpPr>
              <p:cNvPr id="6" name="TextBox 5">
                <a:extLst>
                  <a:ext uri="{FF2B5EF4-FFF2-40B4-BE49-F238E27FC236}">
                    <a16:creationId xmlns:a16="http://schemas.microsoft.com/office/drawing/2014/main" id="{1755E44F-E568-46B7-92F8-0C766D093E70}"/>
                  </a:ext>
                </a:extLst>
              </p:cNvPr>
              <p:cNvSpPr txBox="1">
                <a:spLocks noRot="1" noChangeAspect="1" noMove="1" noResize="1" noEditPoints="1" noAdjustHandles="1" noChangeArrowheads="1" noChangeShapeType="1" noTextEdit="1"/>
              </p:cNvSpPr>
              <p:nvPr/>
            </p:nvSpPr>
            <p:spPr>
              <a:xfrm>
                <a:off x="1246089" y="4012416"/>
                <a:ext cx="9913227" cy="1021755"/>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68BA7E97-C3DE-4053-8322-7E6E0663AD8C}"/>
                  </a:ext>
                </a:extLst>
              </p:cNvPr>
              <p:cNvSpPr txBox="1"/>
              <p:nvPr/>
            </p:nvSpPr>
            <p:spPr>
              <a:xfrm>
                <a:off x="6565622" y="2033238"/>
                <a:ext cx="3316164" cy="101553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r>
                            <m:rPr>
                              <m:sty m:val="p"/>
                            </m:rPr>
                            <a:rPr lang="en-US" sz="3200" b="0" i="0" smtClean="0">
                              <a:latin typeface="Cambria Math" panose="02040503050406030204" pitchFamily="18" charset="0"/>
                            </a:rPr>
                            <m:t>Γ</m:t>
                          </m:r>
                          <m:r>
                            <a:rPr lang="en-US" sz="3200" b="0" i="1" smtClean="0">
                              <a:latin typeface="Cambria Math" panose="02040503050406030204" pitchFamily="18" charset="0"/>
                            </a:rPr>
                            <m:t>⊢</m:t>
                          </m:r>
                          <m:r>
                            <a:rPr lang="en-US" sz="3200" b="0" i="1" smtClean="0">
                              <a:latin typeface="Cambria Math" panose="02040503050406030204" pitchFamily="18" charset="0"/>
                            </a:rPr>
                            <m:t>𝑙</m:t>
                          </m:r>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2</m:t>
                              </m:r>
                            </m:sub>
                          </m:sSub>
                        </m:num>
                        <m:den>
                          <m:r>
                            <m:rPr>
                              <m:sty m:val="p"/>
                            </m:rPr>
                            <a:rPr lang="en-US" sz="3200" b="0" i="0" smtClean="0">
                              <a:latin typeface="Cambria Math" panose="02040503050406030204" pitchFamily="18" charset="0"/>
                            </a:rPr>
                            <m:t>Γ</m:t>
                          </m:r>
                          <m:r>
                            <a:rPr lang="en-US" sz="3200" b="0" i="1" smtClean="0">
                              <a:latin typeface="Cambria Math" panose="02040503050406030204" pitchFamily="18" charset="0"/>
                            </a:rPr>
                            <m:t>⊢</m:t>
                          </m:r>
                          <m:r>
                            <m:rPr>
                              <m:nor/>
                            </m:rPr>
                            <a:rPr lang="en-US" sz="3200" b="0" i="0" smtClean="0">
                              <a:latin typeface="Consolas" panose="020B0609020204030204" pitchFamily="49" charset="0"/>
                            </a:rPr>
                            <m:t>inr</m:t>
                          </m:r>
                          <m:r>
                            <a:rPr lang="en-US" sz="3200" b="0" i="1" smtClean="0">
                              <a:latin typeface="Cambria Math" panose="02040503050406030204" pitchFamily="18" charset="0"/>
                            </a:rPr>
                            <m:t> </m:t>
                          </m:r>
                          <m:r>
                            <a:rPr lang="en-US" sz="3200" b="0" i="1" smtClean="0">
                              <a:latin typeface="Cambria Math" panose="02040503050406030204" pitchFamily="18" charset="0"/>
                            </a:rPr>
                            <m:t>𝑙</m:t>
                          </m:r>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2</m:t>
                              </m:r>
                            </m:sub>
                          </m:sSub>
                        </m:den>
                      </m:f>
                    </m:oMath>
                  </m:oMathPara>
                </a14:m>
                <a:endParaRPr lang="en-US" sz="3200" dirty="0"/>
              </a:p>
            </p:txBody>
          </p:sp>
        </mc:Choice>
        <mc:Fallback xmlns="">
          <p:sp>
            <p:nvSpPr>
              <p:cNvPr id="7" name="TextBox 6">
                <a:extLst>
                  <a:ext uri="{FF2B5EF4-FFF2-40B4-BE49-F238E27FC236}">
                    <a16:creationId xmlns:a16="http://schemas.microsoft.com/office/drawing/2014/main" id="{68BA7E97-C3DE-4053-8322-7E6E0663AD8C}"/>
                  </a:ext>
                </a:extLst>
              </p:cNvPr>
              <p:cNvSpPr txBox="1">
                <a:spLocks noRot="1" noChangeAspect="1" noMove="1" noResize="1" noEditPoints="1" noAdjustHandles="1" noChangeArrowheads="1" noChangeShapeType="1" noTextEdit="1"/>
              </p:cNvSpPr>
              <p:nvPr/>
            </p:nvSpPr>
            <p:spPr>
              <a:xfrm>
                <a:off x="6565622" y="2033238"/>
                <a:ext cx="3316164" cy="1015534"/>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1103971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505E2-FC17-4EEF-96F1-91E49ACC9781}"/>
              </a:ext>
            </a:extLst>
          </p:cNvPr>
          <p:cNvSpPr>
            <a:spLocks noGrp="1"/>
          </p:cNvSpPr>
          <p:nvPr>
            <p:ph type="title"/>
          </p:nvPr>
        </p:nvSpPr>
        <p:spPr/>
        <p:txBody>
          <a:bodyPr/>
          <a:lstStyle/>
          <a:p>
            <a:r>
              <a:rPr lang="en-US" dirty="0"/>
              <a:t>OCaml*: Sum Types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F60649B-CF50-4204-8954-86C4421EBB2C}"/>
                  </a:ext>
                </a:extLst>
              </p:cNvPr>
              <p:cNvSpPr>
                <a:spLocks noGrp="1"/>
              </p:cNvSpPr>
              <p:nvPr>
                <p:ph idx="1"/>
              </p:nvPr>
            </p:nvSpPr>
            <p:spPr/>
            <p:txBody>
              <a:bodyPr>
                <a:normAutofit/>
              </a:bodyPr>
              <a:lstStyle/>
              <a:p>
                <a:pPr marL="0" indent="0">
                  <a:buNone/>
                </a:pPr>
                <a14:m>
                  <m:oMath xmlns:m="http://schemas.openxmlformats.org/officeDocument/2006/math">
                    <m:r>
                      <m:rPr>
                        <m:sty m:val="p"/>
                      </m:rPr>
                      <a:rPr lang="en-US" sz="3600" dirty="0" smtClean="0">
                        <a:latin typeface="Cambria Math" panose="02040503050406030204" pitchFamily="18" charset="0"/>
                      </a:rPr>
                      <m:t>i</m:t>
                    </m:r>
                    <m:r>
                      <m:rPr>
                        <m:sty m:val="p"/>
                      </m:rPr>
                      <a:rPr lang="en-US" sz="3600" dirty="0" err="1">
                        <a:latin typeface="Cambria Math" panose="02040503050406030204" pitchFamily="18" charset="0"/>
                      </a:rPr>
                      <m:t>nl</m:t>
                    </m:r>
                    <m:r>
                      <a:rPr lang="en-US" sz="3600" i="1" dirty="0">
                        <a:latin typeface="Cambria Math" panose="02040503050406030204" pitchFamily="18" charset="0"/>
                      </a:rPr>
                      <m:t> </m:t>
                    </m:r>
                    <m:r>
                      <a:rPr lang="en-US" sz="3600" b="0" i="1" dirty="0" smtClean="0">
                        <a:latin typeface="Cambria Math" panose="02040503050406030204" pitchFamily="18" charset="0"/>
                      </a:rPr>
                      <m:t>𝑣</m:t>
                    </m:r>
                  </m:oMath>
                </a14:m>
                <a:r>
                  <a:rPr lang="en-US" sz="3600" dirty="0"/>
                  <a:t> and </a:t>
                </a:r>
                <a14:m>
                  <m:oMath xmlns:m="http://schemas.openxmlformats.org/officeDocument/2006/math">
                    <m:r>
                      <m:rPr>
                        <m:sty m:val="p"/>
                      </m:rPr>
                      <a:rPr lang="en-US" sz="3600" dirty="0">
                        <a:latin typeface="Cambria Math" panose="02040503050406030204" pitchFamily="18" charset="0"/>
                      </a:rPr>
                      <m:t>inr</m:t>
                    </m:r>
                    <m:r>
                      <a:rPr lang="en-US" sz="3600" i="1" dirty="0">
                        <a:latin typeface="Cambria Math" panose="02040503050406030204" pitchFamily="18" charset="0"/>
                      </a:rPr>
                      <m:t> </m:t>
                    </m:r>
                    <m:r>
                      <a:rPr lang="en-US" sz="3600" b="0" i="1" dirty="0" smtClean="0">
                        <a:latin typeface="Cambria Math" panose="02040503050406030204" pitchFamily="18" charset="0"/>
                      </a:rPr>
                      <m:t>𝑣</m:t>
                    </m:r>
                  </m:oMath>
                </a14:m>
                <a:r>
                  <a:rPr lang="en-US" sz="3600" dirty="0"/>
                  <a:t> are values</a:t>
                </a:r>
              </a:p>
            </p:txBody>
          </p:sp>
        </mc:Choice>
        <mc:Fallback xmlns="">
          <p:sp>
            <p:nvSpPr>
              <p:cNvPr id="3" name="Content Placeholder 2">
                <a:extLst>
                  <a:ext uri="{FF2B5EF4-FFF2-40B4-BE49-F238E27FC236}">
                    <a16:creationId xmlns:a16="http://schemas.microsoft.com/office/drawing/2014/main" id="{5F60649B-CF50-4204-8954-86C4421EBB2C}"/>
                  </a:ext>
                </a:extLst>
              </p:cNvPr>
              <p:cNvSpPr>
                <a:spLocks noGrp="1" noRot="1" noChangeAspect="1" noMove="1" noResize="1" noEditPoints="1" noAdjustHandles="1" noChangeArrowheads="1" noChangeShapeType="1" noTextEdit="1"/>
              </p:cNvSpPr>
              <p:nvPr>
                <p:ph idx="1"/>
              </p:nvPr>
            </p:nvSpPr>
            <p:spPr>
              <a:blipFill>
                <a:blip r:embed="rId3"/>
                <a:stretch>
                  <a:fillRect t="-3704"/>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639BB01A-08CA-46F7-B23C-81066BA74000}"/>
              </a:ext>
            </a:extLst>
          </p:cNvPr>
          <p:cNvSpPr>
            <a:spLocks noGrp="1"/>
          </p:cNvSpPr>
          <p:nvPr>
            <p:ph type="sldNum" sz="quarter" idx="12"/>
          </p:nvPr>
        </p:nvSpPr>
        <p:spPr/>
        <p:txBody>
          <a:bodyPr/>
          <a:lstStyle/>
          <a:p>
            <a:fld id="{1F1B8572-414E-4329-B0B0-F510B92A2987}" type="slidenum">
              <a:rPr lang="en-US" smtClean="0"/>
              <a:pPr/>
              <a:t>18</a:t>
            </a:fld>
            <a:endParaRPr lang="en-US" dirty="0"/>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4AE077DA-1855-4FE4-A494-5A9EA745D931}"/>
                  </a:ext>
                </a:extLst>
              </p:cNvPr>
              <p:cNvSpPr txBox="1"/>
              <p:nvPr/>
            </p:nvSpPr>
            <p:spPr>
              <a:xfrm>
                <a:off x="2085062" y="2381582"/>
                <a:ext cx="2579809" cy="96263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r>
                            <a:rPr lang="en-US" sz="3200" b="0" i="1" smtClean="0">
                              <a:latin typeface="Cambria Math" panose="02040503050406030204" pitchFamily="18" charset="0"/>
                            </a:rPr>
                            <m:t>𝑙</m:t>
                          </m:r>
                          <m:r>
                            <a:rPr lang="en-US" sz="3200" b="0" i="1" smtClean="0">
                              <a:latin typeface="Cambria Math" panose="02040503050406030204" pitchFamily="18" charset="0"/>
                            </a:rPr>
                            <m:t>→</m:t>
                          </m:r>
                          <m:r>
                            <a:rPr lang="en-US" sz="3200" b="0" i="1" smtClean="0">
                              <a:latin typeface="Cambria Math" panose="02040503050406030204" pitchFamily="18" charset="0"/>
                            </a:rPr>
                            <m:t>𝑙</m:t>
                          </m:r>
                          <m:r>
                            <a:rPr lang="en-US" sz="3200" b="0" i="1" smtClean="0">
                              <a:latin typeface="Cambria Math" panose="02040503050406030204" pitchFamily="18" charset="0"/>
                            </a:rPr>
                            <m:t>′</m:t>
                          </m:r>
                        </m:num>
                        <m:den>
                          <m:r>
                            <m:rPr>
                              <m:nor/>
                            </m:rPr>
                            <a:rPr lang="en-US" sz="3200" b="0" i="0" smtClean="0">
                              <a:latin typeface="Consolas" panose="020B0609020204030204" pitchFamily="49" charset="0"/>
                            </a:rPr>
                            <m:t>inl</m:t>
                          </m:r>
                          <m:r>
                            <a:rPr lang="en-US" sz="3200" b="0" i="1" smtClean="0">
                              <a:latin typeface="Cambria Math" panose="02040503050406030204" pitchFamily="18" charset="0"/>
                            </a:rPr>
                            <m:t> </m:t>
                          </m:r>
                          <m:r>
                            <a:rPr lang="en-US" sz="3200" b="0" i="1" smtClean="0">
                              <a:latin typeface="Cambria Math" panose="02040503050406030204" pitchFamily="18" charset="0"/>
                            </a:rPr>
                            <m:t>𝑙</m:t>
                          </m:r>
                          <m:r>
                            <a:rPr lang="en-US" sz="3200" b="0" i="1" smtClean="0">
                              <a:latin typeface="Cambria Math" panose="02040503050406030204" pitchFamily="18" charset="0"/>
                            </a:rPr>
                            <m:t>→</m:t>
                          </m:r>
                          <m:r>
                            <m:rPr>
                              <m:nor/>
                            </m:rPr>
                            <a:rPr lang="en-US" sz="3200" b="0" i="0" smtClean="0">
                              <a:latin typeface="Consolas" panose="020B0609020204030204" pitchFamily="49" charset="0"/>
                            </a:rPr>
                            <m:t>inl</m:t>
                          </m:r>
                          <m:r>
                            <a:rPr lang="en-US" sz="3200" b="0" i="1" smtClean="0">
                              <a:latin typeface="Cambria Math" panose="02040503050406030204" pitchFamily="18" charset="0"/>
                            </a:rPr>
                            <m:t> </m:t>
                          </m:r>
                          <m:r>
                            <a:rPr lang="en-US" sz="3200" b="0" i="1" smtClean="0">
                              <a:latin typeface="Cambria Math" panose="02040503050406030204" pitchFamily="18" charset="0"/>
                            </a:rPr>
                            <m:t>𝑙</m:t>
                          </m:r>
                          <m:r>
                            <a:rPr lang="en-US" sz="3200" b="0" i="1" smtClean="0">
                              <a:latin typeface="Cambria Math" panose="02040503050406030204" pitchFamily="18" charset="0"/>
                            </a:rPr>
                            <m:t>′</m:t>
                          </m:r>
                        </m:den>
                      </m:f>
                    </m:oMath>
                  </m:oMathPara>
                </a14:m>
                <a:endParaRPr lang="en-US" sz="3200" dirty="0"/>
              </a:p>
            </p:txBody>
          </p:sp>
        </mc:Choice>
        <mc:Fallback xmlns="">
          <p:sp>
            <p:nvSpPr>
              <p:cNvPr id="5" name="TextBox 4">
                <a:extLst>
                  <a:ext uri="{FF2B5EF4-FFF2-40B4-BE49-F238E27FC236}">
                    <a16:creationId xmlns:a16="http://schemas.microsoft.com/office/drawing/2014/main" id="{4AE077DA-1855-4FE4-A494-5A9EA745D931}"/>
                  </a:ext>
                </a:extLst>
              </p:cNvPr>
              <p:cNvSpPr txBox="1">
                <a:spLocks noRot="1" noChangeAspect="1" noMove="1" noResize="1" noEditPoints="1" noAdjustHandles="1" noChangeArrowheads="1" noChangeShapeType="1" noTextEdit="1"/>
              </p:cNvSpPr>
              <p:nvPr/>
            </p:nvSpPr>
            <p:spPr>
              <a:xfrm>
                <a:off x="2085062" y="2381582"/>
                <a:ext cx="2579809" cy="962636"/>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1755E44F-E568-46B7-92F8-0C766D093E70}"/>
                  </a:ext>
                </a:extLst>
              </p:cNvPr>
              <p:cNvSpPr txBox="1"/>
              <p:nvPr/>
            </p:nvSpPr>
            <p:spPr>
              <a:xfrm>
                <a:off x="1711983" y="3878730"/>
                <a:ext cx="8287910" cy="105060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den>
                          <m:r>
                            <m:rPr>
                              <m:nor/>
                            </m:rPr>
                            <a:rPr lang="en-US" sz="3200" b="0" i="0" smtClean="0">
                              <a:latin typeface="Consolas" panose="020B0609020204030204" pitchFamily="49" charset="0"/>
                            </a:rPr>
                            <m:t>(</m:t>
                          </m:r>
                          <m:r>
                            <m:rPr>
                              <m:nor/>
                            </m:rPr>
                            <a:rPr lang="en-US" sz="3200" b="0" i="0" smtClean="0">
                              <a:latin typeface="Consolas" panose="020B0609020204030204" pitchFamily="49" charset="0"/>
                            </a:rPr>
                            <m:t>match</m:t>
                          </m:r>
                          <m:r>
                            <a:rPr lang="en-US" sz="3200" b="0" i="1" smtClean="0">
                              <a:latin typeface="Cambria Math" panose="02040503050406030204" pitchFamily="18" charset="0"/>
                            </a:rPr>
                            <m:t> </m:t>
                          </m:r>
                          <m:r>
                            <a:rPr lang="en-US" sz="3200" b="0" i="1" smtClean="0">
                              <a:latin typeface="Cambria Math" panose="02040503050406030204" pitchFamily="18" charset="0"/>
                            </a:rPr>
                            <m:t>𝑙</m:t>
                          </m:r>
                          <m:r>
                            <a:rPr lang="en-US" sz="3200" b="0" i="1" smtClean="0">
                              <a:latin typeface="Cambria Math" panose="02040503050406030204" pitchFamily="18" charset="0"/>
                            </a:rPr>
                            <m:t> </m:t>
                          </m:r>
                          <m:r>
                            <m:rPr>
                              <m:nor/>
                            </m:rPr>
                            <a:rPr lang="en-US" sz="3200" b="0" i="0" smtClean="0">
                              <a:latin typeface="Consolas" panose="020B0609020204030204" pitchFamily="49" charset="0"/>
                            </a:rPr>
                            <m:t>with</m:t>
                          </m:r>
                          <m:r>
                            <a:rPr lang="en-US" sz="3200" b="0" i="0" smtClean="0">
                              <a:latin typeface="Cambria Math" panose="02040503050406030204" pitchFamily="18" charset="0"/>
                            </a:rPr>
                            <m:t> </m:t>
                          </m:r>
                          <m:r>
                            <m:rPr>
                              <m:nor/>
                            </m:rPr>
                            <a:rPr lang="en-US" sz="3200" b="0" i="0" smtClean="0">
                              <a:latin typeface="Consolas" panose="020B0609020204030204" pitchFamily="49" charset="0"/>
                            </a:rPr>
                            <m:t>inl</m:t>
                          </m:r>
                          <m:r>
                            <a:rPr lang="en-US" sz="3200" b="0" i="0"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𝑥</m:t>
                              </m:r>
                            </m:e>
                            <m:sub>
                              <m:r>
                                <a:rPr lang="en-US" sz="3200" b="0" i="1" smtClean="0">
                                  <a:latin typeface="Cambria Math" panose="02040503050406030204" pitchFamily="18" charset="0"/>
                                </a:rPr>
                                <m:t>1</m:t>
                              </m:r>
                            </m:sub>
                          </m:sSub>
                          <m:r>
                            <m:rPr>
                              <m:nor/>
                            </m:rPr>
                            <a:rPr lang="en-US" sz="3200" b="0" i="0" smtClean="0">
                              <a:latin typeface="Cambria Math" panose="02040503050406030204" pitchFamily="18" charset="0"/>
                            </a:rPr>
                            <m:t> </m:t>
                          </m:r>
                          <m:r>
                            <m:rPr>
                              <m:nor/>
                            </m:rPr>
                            <a:rPr lang="en-US" sz="3200" smtClean="0">
                              <a:latin typeface="Consolas" panose="020B0609020204030204" pitchFamily="49" charset="0"/>
                            </a:rPr>
                            <m:t>−&gt;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 </m:t>
                              </m:r>
                              <m:r>
                                <a:rPr lang="en-US" sz="3200" b="0" i="1" smtClean="0">
                                  <a:latin typeface="Cambria Math" panose="02040503050406030204" pitchFamily="18" charset="0"/>
                                </a:rPr>
                                <m:t>𝑙</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 </m:t>
                          </m:r>
                          <m:r>
                            <m:rPr>
                              <m:nor/>
                            </m:rPr>
                            <a:rPr lang="en-US" sz="3200" b="0" i="0" smtClean="0">
                              <a:latin typeface="Consolas" panose="020B0609020204030204" pitchFamily="49" charset="0"/>
                            </a:rPr>
                            <m:t>|</m:t>
                          </m:r>
                          <m:r>
                            <a:rPr lang="en-US" sz="3200" b="0" i="1" smtClean="0">
                              <a:latin typeface="Cambria Math" panose="02040503050406030204" pitchFamily="18" charset="0"/>
                            </a:rPr>
                            <m:t> </m:t>
                          </m:r>
                          <m:r>
                            <m:rPr>
                              <m:nor/>
                            </m:rPr>
                            <a:rPr lang="en-US" sz="3200" b="0" i="0" smtClean="0">
                              <a:latin typeface="Consolas" panose="020B0609020204030204" pitchFamily="49" charset="0"/>
                            </a:rPr>
                            <m:t>inr</m:t>
                          </m:r>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𝑥</m:t>
                              </m:r>
                            </m:e>
                            <m:sub>
                              <m:r>
                                <a:rPr lang="en-US" sz="3200" b="0" i="1" smtClean="0">
                                  <a:latin typeface="Cambria Math" panose="02040503050406030204" pitchFamily="18" charset="0"/>
                                </a:rPr>
                                <m:t>2</m:t>
                              </m:r>
                            </m:sub>
                          </m:sSub>
                          <m:r>
                            <m:rPr>
                              <m:nor/>
                            </m:rPr>
                            <a:rPr lang="en-US" sz="3200" b="0" i="0" smtClean="0">
                              <a:latin typeface="Cambria Math" panose="02040503050406030204" pitchFamily="18" charset="0"/>
                            </a:rPr>
                            <m:t> </m:t>
                          </m:r>
                          <m:r>
                            <m:rPr>
                              <m:nor/>
                            </m:rPr>
                            <a:rPr lang="en-US" sz="3200">
                              <a:latin typeface="Consolas" panose="020B0609020204030204" pitchFamily="49" charset="0"/>
                            </a:rPr>
                            <m:t>−&gt;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 </m:t>
                              </m:r>
                              <m:r>
                                <a:rPr lang="en-US" sz="3200" b="0" i="1" smtClean="0">
                                  <a:latin typeface="Cambria Math" panose="02040503050406030204" pitchFamily="18" charset="0"/>
                                </a:rPr>
                                <m:t>𝑙</m:t>
                              </m:r>
                            </m:e>
                            <m:sub>
                              <m:r>
                                <a:rPr lang="en-US" sz="3200" b="0" i="1" smtClean="0">
                                  <a:latin typeface="Cambria Math" panose="02040503050406030204" pitchFamily="18" charset="0"/>
                                </a:rPr>
                                <m:t>2</m:t>
                              </m:r>
                            </m:sub>
                          </m:sSub>
                          <m:r>
                            <m:rPr>
                              <m:nor/>
                            </m:rPr>
                            <a:rPr lang="en-US" sz="3200" b="0" i="0" smtClean="0">
                              <a:latin typeface="Consolas" panose="020B0609020204030204" pitchFamily="49" charset="0"/>
                            </a:rPr>
                            <m:t>)</m:t>
                          </m:r>
                          <m:r>
                            <a:rPr lang="en-US" sz="3200" b="0" i="1" smtClean="0">
                              <a:latin typeface="Cambria Math" panose="02040503050406030204" pitchFamily="18" charset="0"/>
                            </a:rPr>
                            <m:t>→ ?</m:t>
                          </m:r>
                        </m:den>
                      </m:f>
                    </m:oMath>
                  </m:oMathPara>
                </a14:m>
                <a:endParaRPr lang="en-US" sz="3200" dirty="0"/>
              </a:p>
            </p:txBody>
          </p:sp>
        </mc:Choice>
        <mc:Fallback xmlns="">
          <p:sp>
            <p:nvSpPr>
              <p:cNvPr id="6" name="TextBox 5">
                <a:extLst>
                  <a:ext uri="{FF2B5EF4-FFF2-40B4-BE49-F238E27FC236}">
                    <a16:creationId xmlns:a16="http://schemas.microsoft.com/office/drawing/2014/main" id="{1755E44F-E568-46B7-92F8-0C766D093E70}"/>
                  </a:ext>
                </a:extLst>
              </p:cNvPr>
              <p:cNvSpPr txBox="1">
                <a:spLocks noRot="1" noChangeAspect="1" noMove="1" noResize="1" noEditPoints="1" noAdjustHandles="1" noChangeArrowheads="1" noChangeShapeType="1" noTextEdit="1"/>
              </p:cNvSpPr>
              <p:nvPr/>
            </p:nvSpPr>
            <p:spPr>
              <a:xfrm>
                <a:off x="1711983" y="3878730"/>
                <a:ext cx="8287910" cy="1050609"/>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68BA7E97-C3DE-4053-8322-7E6E0663AD8C}"/>
                  </a:ext>
                </a:extLst>
              </p:cNvPr>
              <p:cNvSpPr txBox="1"/>
              <p:nvPr/>
            </p:nvSpPr>
            <p:spPr>
              <a:xfrm>
                <a:off x="6565622" y="2381582"/>
                <a:ext cx="2579809" cy="96263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r>
                            <a:rPr lang="en-US" sz="3200" i="1">
                              <a:latin typeface="Cambria Math" panose="02040503050406030204" pitchFamily="18" charset="0"/>
                            </a:rPr>
                            <m:t>𝑙</m:t>
                          </m:r>
                          <m:r>
                            <a:rPr lang="en-US" sz="3200" i="1">
                              <a:latin typeface="Cambria Math" panose="02040503050406030204" pitchFamily="18" charset="0"/>
                            </a:rPr>
                            <m:t>→</m:t>
                          </m:r>
                          <m:r>
                            <a:rPr lang="en-US" sz="3200" i="1">
                              <a:latin typeface="Cambria Math" panose="02040503050406030204" pitchFamily="18" charset="0"/>
                            </a:rPr>
                            <m:t>𝑙</m:t>
                          </m:r>
                          <m:r>
                            <a:rPr lang="en-US" sz="3200" i="1">
                              <a:latin typeface="Cambria Math" panose="02040503050406030204" pitchFamily="18" charset="0"/>
                            </a:rPr>
                            <m:t>′</m:t>
                          </m:r>
                        </m:num>
                        <m:den>
                          <m:r>
                            <m:rPr>
                              <m:nor/>
                            </m:rPr>
                            <a:rPr lang="en-US" sz="3200" i="0">
                              <a:latin typeface="Consolas" panose="020B0609020204030204" pitchFamily="49" charset="0"/>
                            </a:rPr>
                            <m:t>in</m:t>
                          </m:r>
                          <m:r>
                            <m:rPr>
                              <m:nor/>
                            </m:rPr>
                            <a:rPr lang="en-US" sz="3200" b="0" i="0" smtClean="0">
                              <a:latin typeface="Consolas" panose="020B0609020204030204" pitchFamily="49" charset="0"/>
                            </a:rPr>
                            <m:t>r</m:t>
                          </m:r>
                          <m:r>
                            <a:rPr lang="en-US" sz="3200" i="1">
                              <a:latin typeface="Cambria Math" panose="02040503050406030204" pitchFamily="18" charset="0"/>
                            </a:rPr>
                            <m:t> </m:t>
                          </m:r>
                          <m:r>
                            <a:rPr lang="en-US" sz="3200" i="1">
                              <a:latin typeface="Cambria Math" panose="02040503050406030204" pitchFamily="18" charset="0"/>
                            </a:rPr>
                            <m:t>𝑙</m:t>
                          </m:r>
                          <m:r>
                            <a:rPr lang="en-US" sz="3200" i="1">
                              <a:latin typeface="Cambria Math" panose="02040503050406030204" pitchFamily="18" charset="0"/>
                            </a:rPr>
                            <m:t>→</m:t>
                          </m:r>
                          <m:r>
                            <m:rPr>
                              <m:nor/>
                            </m:rPr>
                            <a:rPr lang="en-US" sz="3200" i="0">
                              <a:latin typeface="Consolas" panose="020B0609020204030204" pitchFamily="49" charset="0"/>
                            </a:rPr>
                            <m:t>in</m:t>
                          </m:r>
                          <m:r>
                            <m:rPr>
                              <m:nor/>
                            </m:rPr>
                            <a:rPr lang="en-US" sz="3200" b="0" i="0" smtClean="0">
                              <a:latin typeface="Consolas" panose="020B0609020204030204" pitchFamily="49" charset="0"/>
                            </a:rPr>
                            <m:t>r</m:t>
                          </m:r>
                          <m:r>
                            <a:rPr lang="en-US" sz="3200" i="1">
                              <a:latin typeface="Cambria Math" panose="02040503050406030204" pitchFamily="18" charset="0"/>
                            </a:rPr>
                            <m:t> </m:t>
                          </m:r>
                          <m:r>
                            <a:rPr lang="en-US" sz="3200" i="1">
                              <a:latin typeface="Cambria Math" panose="02040503050406030204" pitchFamily="18" charset="0"/>
                            </a:rPr>
                            <m:t>𝑙</m:t>
                          </m:r>
                          <m:r>
                            <a:rPr lang="en-US" sz="3200" i="1">
                              <a:latin typeface="Cambria Math" panose="02040503050406030204" pitchFamily="18" charset="0"/>
                            </a:rPr>
                            <m:t>′</m:t>
                          </m:r>
                        </m:den>
                      </m:f>
                    </m:oMath>
                  </m:oMathPara>
                </a14:m>
                <a:endParaRPr lang="en-US" sz="3200" dirty="0"/>
              </a:p>
            </p:txBody>
          </p:sp>
        </mc:Choice>
        <mc:Fallback xmlns="">
          <p:sp>
            <p:nvSpPr>
              <p:cNvPr id="7" name="TextBox 6">
                <a:extLst>
                  <a:ext uri="{FF2B5EF4-FFF2-40B4-BE49-F238E27FC236}">
                    <a16:creationId xmlns:a16="http://schemas.microsoft.com/office/drawing/2014/main" id="{68BA7E97-C3DE-4053-8322-7E6E0663AD8C}"/>
                  </a:ext>
                </a:extLst>
              </p:cNvPr>
              <p:cNvSpPr txBox="1">
                <a:spLocks noRot="1" noChangeAspect="1" noMove="1" noResize="1" noEditPoints="1" noAdjustHandles="1" noChangeArrowheads="1" noChangeShapeType="1" noTextEdit="1"/>
              </p:cNvSpPr>
              <p:nvPr/>
            </p:nvSpPr>
            <p:spPr>
              <a:xfrm>
                <a:off x="6565622" y="2381582"/>
                <a:ext cx="2579809" cy="962636"/>
              </a:xfrm>
              <a:prstGeom prst="rect">
                <a:avLst/>
              </a:prstGeom>
              <a:blipFill>
                <a:blip r:embed="rId6"/>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341603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FAEADAF-CEF5-46BB-7EC2-03CA36A2E92B}"/>
              </a:ext>
            </a:extLst>
          </p:cNvPr>
          <p:cNvSpPr>
            <a:spLocks noGrp="1"/>
          </p:cNvSpPr>
          <p:nvPr>
            <p:ph type="sldNum" sz="quarter" idx="12"/>
          </p:nvPr>
        </p:nvSpPr>
        <p:spPr/>
        <p:txBody>
          <a:bodyPr/>
          <a:lstStyle/>
          <a:p>
            <a:fld id="{1F1B8572-414E-4329-B0B0-F510B92A2987}" type="slidenum">
              <a:rPr lang="en-US" smtClean="0"/>
              <a:t>1</a:t>
            </a:fld>
            <a:endParaRPr lang="en-US"/>
          </a:p>
        </p:txBody>
      </p:sp>
      <p:pic>
        <p:nvPicPr>
          <p:cNvPr id="4" name="Picture 3">
            <a:extLst>
              <a:ext uri="{FF2B5EF4-FFF2-40B4-BE49-F238E27FC236}">
                <a16:creationId xmlns:a16="http://schemas.microsoft.com/office/drawing/2014/main" id="{CA95BD32-F610-03FC-E411-ACB462C9A6B9}"/>
              </a:ext>
            </a:extLst>
          </p:cNvPr>
          <p:cNvPicPr>
            <a:picLocks/>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190500" y="190500"/>
            <a:ext cx="11811000" cy="6477000"/>
          </a:xfrm>
          <a:prstGeom prst="rect">
            <a:avLst/>
          </a:prstGeom>
        </p:spPr>
      </p:pic>
    </p:spTree>
    <p:extLst>
      <p:ext uri="{BB962C8B-B14F-4D97-AF65-F5344CB8AC3E}">
        <p14:creationId xmlns:p14="http://schemas.microsoft.com/office/powerpoint/2010/main" val="36690740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505E2-FC17-4EEF-96F1-91E49ACC9781}"/>
              </a:ext>
            </a:extLst>
          </p:cNvPr>
          <p:cNvSpPr>
            <a:spLocks noGrp="1"/>
          </p:cNvSpPr>
          <p:nvPr>
            <p:ph type="title"/>
          </p:nvPr>
        </p:nvSpPr>
        <p:spPr/>
        <p:txBody>
          <a:bodyPr/>
          <a:lstStyle/>
          <a:p>
            <a:r>
              <a:rPr lang="en-US" dirty="0"/>
              <a:t>OCaml*: Sum Types</a:t>
            </a:r>
          </a:p>
        </p:txBody>
      </p:sp>
      <p:sp>
        <p:nvSpPr>
          <p:cNvPr id="3" name="Content Placeholder 2">
            <a:extLst>
              <a:ext uri="{FF2B5EF4-FFF2-40B4-BE49-F238E27FC236}">
                <a16:creationId xmlns:a16="http://schemas.microsoft.com/office/drawing/2014/main" id="{5F60649B-CF50-4204-8954-86C4421EBB2C}"/>
              </a:ext>
            </a:extLst>
          </p:cNvPr>
          <p:cNvSpPr>
            <a:spLocks noGrp="1"/>
          </p:cNvSpPr>
          <p:nvPr>
            <p:ph idx="1"/>
          </p:nvPr>
        </p:nvSpPr>
        <p:spPr/>
        <p:txBody>
          <a:bodyPr>
            <a:normAutofit/>
          </a:bodyPr>
          <a:lstStyle/>
          <a:p>
            <a:pPr marL="0" indent="0">
              <a:buNone/>
            </a:pPr>
            <a:endParaRPr lang="en-US" sz="3600" dirty="0"/>
          </a:p>
        </p:txBody>
      </p:sp>
      <p:sp>
        <p:nvSpPr>
          <p:cNvPr id="4" name="Slide Number Placeholder 3">
            <a:extLst>
              <a:ext uri="{FF2B5EF4-FFF2-40B4-BE49-F238E27FC236}">
                <a16:creationId xmlns:a16="http://schemas.microsoft.com/office/drawing/2014/main" id="{639BB01A-08CA-46F7-B23C-81066BA74000}"/>
              </a:ext>
            </a:extLst>
          </p:cNvPr>
          <p:cNvSpPr>
            <a:spLocks noGrp="1"/>
          </p:cNvSpPr>
          <p:nvPr>
            <p:ph type="sldNum" sz="quarter" idx="12"/>
          </p:nvPr>
        </p:nvSpPr>
        <p:spPr/>
        <p:txBody>
          <a:bodyPr/>
          <a:lstStyle/>
          <a:p>
            <a:fld id="{1F1B8572-414E-4329-B0B0-F510B92A2987}" type="slidenum">
              <a:rPr lang="en-US" smtClean="0"/>
              <a:pPr/>
              <a:t>19</a:t>
            </a:fld>
            <a:endParaRPr lang="en-US" dirty="0"/>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1755E44F-E568-46B7-92F8-0C766D093E70}"/>
                  </a:ext>
                </a:extLst>
              </p:cNvPr>
              <p:cNvSpPr txBox="1"/>
              <p:nvPr/>
            </p:nvSpPr>
            <p:spPr>
              <a:xfrm>
                <a:off x="2098845" y="1704490"/>
                <a:ext cx="8173712" cy="158004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r>
                            <a:rPr lang="en-US" sz="3200" b="0" i="1" smtClean="0">
                              <a:latin typeface="Cambria Math" panose="02040503050406030204" pitchFamily="18" charset="0"/>
                            </a:rPr>
                            <m:t>𝑙</m:t>
                          </m:r>
                          <m:r>
                            <a:rPr lang="en-US" sz="3200" b="0" i="1" smtClean="0">
                              <a:latin typeface="Cambria Math" panose="02040503050406030204" pitchFamily="18" charset="0"/>
                            </a:rPr>
                            <m:t>→</m:t>
                          </m:r>
                          <m:sSup>
                            <m:sSupPr>
                              <m:ctrlPr>
                                <a:rPr lang="en-US" sz="3200" b="0" i="1" smtClean="0">
                                  <a:latin typeface="Cambria Math" panose="02040503050406030204" pitchFamily="18" charset="0"/>
                                </a:rPr>
                              </m:ctrlPr>
                            </m:sSupPr>
                            <m:e>
                              <m:r>
                                <a:rPr lang="en-US" sz="3200" b="0" i="1" smtClean="0">
                                  <a:latin typeface="Cambria Math" panose="02040503050406030204" pitchFamily="18" charset="0"/>
                                </a:rPr>
                                <m:t>𝑙</m:t>
                              </m:r>
                            </m:e>
                            <m:sup>
                              <m:r>
                                <a:rPr lang="en-US" sz="3200" b="0" i="1" smtClean="0">
                                  <a:latin typeface="Cambria Math" panose="02040503050406030204" pitchFamily="18" charset="0"/>
                                </a:rPr>
                                <m:t>′</m:t>
                              </m:r>
                            </m:sup>
                          </m:sSup>
                        </m:num>
                        <m:den>
                          <m:eqArr>
                            <m:eqArrPr>
                              <m:ctrlPr>
                                <a:rPr lang="en-US" sz="3200" b="0" i="1" smtClean="0">
                                  <a:latin typeface="Cambria Math" panose="02040503050406030204" pitchFamily="18" charset="0"/>
                                </a:rPr>
                              </m:ctrlPr>
                            </m:eqArrPr>
                            <m:e>
                              <m:r>
                                <m:rPr>
                                  <m:nor/>
                                </m:rPr>
                                <a:rPr lang="en-US" sz="3200" b="0" i="0" smtClean="0">
                                  <a:latin typeface="Consolas" panose="020B0609020204030204" pitchFamily="49" charset="0"/>
                                </a:rPr>
                                <m:t>(</m:t>
                              </m:r>
                              <m:r>
                                <m:rPr>
                                  <m:nor/>
                                </m:rPr>
                                <a:rPr lang="en-US" sz="3200" b="0" i="0" smtClean="0">
                                  <a:latin typeface="Consolas" panose="020B0609020204030204" pitchFamily="49" charset="0"/>
                                </a:rPr>
                                <m:t>match</m:t>
                              </m:r>
                              <m:r>
                                <a:rPr lang="en-US" sz="3200" b="0" i="1" smtClean="0">
                                  <a:latin typeface="Cambria Math" panose="02040503050406030204" pitchFamily="18" charset="0"/>
                                </a:rPr>
                                <m:t> </m:t>
                              </m:r>
                              <m:r>
                                <a:rPr lang="en-US" sz="3200" b="0" i="1" smtClean="0">
                                  <a:latin typeface="Cambria Math" panose="02040503050406030204" pitchFamily="18" charset="0"/>
                                </a:rPr>
                                <m:t>𝑙</m:t>
                              </m:r>
                              <m:r>
                                <a:rPr lang="en-US" sz="3200" b="0" i="1" smtClean="0">
                                  <a:latin typeface="Cambria Math" panose="02040503050406030204" pitchFamily="18" charset="0"/>
                                </a:rPr>
                                <m:t> </m:t>
                              </m:r>
                              <m:r>
                                <m:rPr>
                                  <m:nor/>
                                </m:rPr>
                                <a:rPr lang="en-US" sz="3200" b="0" i="0" smtClean="0">
                                  <a:latin typeface="Consolas" panose="020B0609020204030204" pitchFamily="49" charset="0"/>
                                </a:rPr>
                                <m:t>with</m:t>
                              </m:r>
                              <m:r>
                                <a:rPr lang="en-US" sz="3200" b="0" i="0" smtClean="0">
                                  <a:latin typeface="Cambria Math" panose="02040503050406030204" pitchFamily="18" charset="0"/>
                                </a:rPr>
                                <m:t> </m:t>
                              </m:r>
                              <m:r>
                                <m:rPr>
                                  <m:nor/>
                                </m:rPr>
                                <a:rPr lang="en-US" sz="3200" b="0" i="0" smtClean="0">
                                  <a:latin typeface="Consolas" panose="020B0609020204030204" pitchFamily="49" charset="0"/>
                                </a:rPr>
                                <m:t>inl</m:t>
                              </m:r>
                              <m:r>
                                <a:rPr lang="en-US" sz="3200" b="0" i="0"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𝑥</m:t>
                                  </m:r>
                                </m:e>
                                <m:sub>
                                  <m:r>
                                    <a:rPr lang="en-US" sz="3200" b="0" i="1" smtClean="0">
                                      <a:latin typeface="Cambria Math" panose="02040503050406030204" pitchFamily="18" charset="0"/>
                                    </a:rPr>
                                    <m:t>1</m:t>
                                  </m:r>
                                </m:sub>
                              </m:sSub>
                              <m:r>
                                <m:rPr>
                                  <m:nor/>
                                </m:rPr>
                                <a:rPr lang="en-US" sz="3200" b="0" i="0" smtClean="0">
                                  <a:latin typeface="Cambria Math" panose="02040503050406030204" pitchFamily="18" charset="0"/>
                                </a:rPr>
                                <m:t> </m:t>
                              </m:r>
                              <m:r>
                                <m:rPr>
                                  <m:nor/>
                                </m:rPr>
                                <a:rPr lang="en-US" sz="3200">
                                  <a:latin typeface="Consolas" panose="020B0609020204030204" pitchFamily="49" charset="0"/>
                                </a:rPr>
                                <m:t>−&gt;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 </m:t>
                                  </m:r>
                                  <m:r>
                                    <a:rPr lang="en-US" sz="3200" b="0" i="1" smtClean="0">
                                      <a:latin typeface="Cambria Math" panose="02040503050406030204" pitchFamily="18" charset="0"/>
                                    </a:rPr>
                                    <m:t>𝑙</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 </m:t>
                              </m:r>
                              <m:r>
                                <m:rPr>
                                  <m:nor/>
                                </m:rPr>
                                <a:rPr lang="en-US" sz="3200" b="0" i="0" smtClean="0">
                                  <a:latin typeface="Consolas" panose="020B0609020204030204" pitchFamily="49" charset="0"/>
                                </a:rPr>
                                <m:t>|</m:t>
                              </m:r>
                              <m:r>
                                <a:rPr lang="en-US" sz="3200" b="0" i="1" smtClean="0">
                                  <a:latin typeface="Cambria Math" panose="02040503050406030204" pitchFamily="18" charset="0"/>
                                </a:rPr>
                                <m:t> </m:t>
                              </m:r>
                              <m:r>
                                <m:rPr>
                                  <m:nor/>
                                </m:rPr>
                                <a:rPr lang="en-US" sz="3200" b="0" i="0" smtClean="0">
                                  <a:latin typeface="Consolas" panose="020B0609020204030204" pitchFamily="49" charset="0"/>
                                </a:rPr>
                                <m:t>inr</m:t>
                              </m:r>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𝑥</m:t>
                                  </m:r>
                                </m:e>
                                <m:sub>
                                  <m:r>
                                    <a:rPr lang="en-US" sz="3200" b="0" i="1" smtClean="0">
                                      <a:latin typeface="Cambria Math" panose="02040503050406030204" pitchFamily="18" charset="0"/>
                                    </a:rPr>
                                    <m:t>2</m:t>
                                  </m:r>
                                </m:sub>
                              </m:sSub>
                              <m:r>
                                <m:rPr>
                                  <m:nor/>
                                </m:rPr>
                                <a:rPr lang="en-US" sz="3200" b="0" i="0" smtClean="0">
                                  <a:latin typeface="Cambria Math" panose="02040503050406030204" pitchFamily="18" charset="0"/>
                                </a:rPr>
                                <m:t> </m:t>
                              </m:r>
                              <m:r>
                                <m:rPr>
                                  <m:nor/>
                                </m:rPr>
                                <a:rPr lang="en-US" sz="3200">
                                  <a:latin typeface="Consolas" panose="020B0609020204030204" pitchFamily="49" charset="0"/>
                                </a:rPr>
                                <m:t>−&gt;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 </m:t>
                                  </m:r>
                                  <m:r>
                                    <a:rPr lang="en-US" sz="3200" b="0" i="1" smtClean="0">
                                      <a:latin typeface="Cambria Math" panose="02040503050406030204" pitchFamily="18" charset="0"/>
                                    </a:rPr>
                                    <m:t>𝑙</m:t>
                                  </m:r>
                                </m:e>
                                <m:sub>
                                  <m:r>
                                    <a:rPr lang="en-US" sz="3200" b="0" i="1" smtClean="0">
                                      <a:latin typeface="Cambria Math" panose="02040503050406030204" pitchFamily="18" charset="0"/>
                                    </a:rPr>
                                    <m:t>2</m:t>
                                  </m:r>
                                </m:sub>
                              </m:sSub>
                              <m:r>
                                <m:rPr>
                                  <m:nor/>
                                </m:rPr>
                                <a:rPr lang="en-US" sz="3200" b="0" i="0" smtClean="0">
                                  <a:latin typeface="Consolas" panose="020B0609020204030204" pitchFamily="49" charset="0"/>
                                </a:rPr>
                                <m:t>)</m:t>
                              </m:r>
                              <m:r>
                                <a:rPr lang="en-US" sz="3200" b="0" i="1" smtClean="0">
                                  <a:latin typeface="Cambria Math" panose="02040503050406030204" pitchFamily="18" charset="0"/>
                                </a:rPr>
                                <m:t>→ </m:t>
                              </m:r>
                            </m:e>
                            <m:e>
                              <m:r>
                                <m:rPr>
                                  <m:nor/>
                                </m:rPr>
                                <a:rPr lang="en-US" sz="3200" i="0">
                                  <a:latin typeface="Consolas" panose="020B0609020204030204" pitchFamily="49" charset="0"/>
                                </a:rPr>
                                <m:t>(</m:t>
                              </m:r>
                              <m:r>
                                <m:rPr>
                                  <m:nor/>
                                </m:rPr>
                                <a:rPr lang="en-US" sz="3200" i="0">
                                  <a:latin typeface="Consolas" panose="020B0609020204030204" pitchFamily="49" charset="0"/>
                                </a:rPr>
                                <m:t>match</m:t>
                              </m:r>
                              <m:r>
                                <a:rPr lang="en-US" sz="3200" i="1">
                                  <a:latin typeface="Cambria Math" panose="02040503050406030204" pitchFamily="18" charset="0"/>
                                </a:rPr>
                                <m:t> </m:t>
                              </m:r>
                              <m:sSup>
                                <m:sSupPr>
                                  <m:ctrlPr>
                                    <a:rPr lang="en-US" sz="3200" b="0" i="1" smtClean="0">
                                      <a:latin typeface="Cambria Math" panose="02040503050406030204" pitchFamily="18" charset="0"/>
                                    </a:rPr>
                                  </m:ctrlPr>
                                </m:sSupPr>
                                <m:e>
                                  <m:r>
                                    <a:rPr lang="en-US" sz="3200" i="1">
                                      <a:latin typeface="Cambria Math" panose="02040503050406030204" pitchFamily="18" charset="0"/>
                                    </a:rPr>
                                    <m:t>𝑙</m:t>
                                  </m:r>
                                </m:e>
                                <m:sup>
                                  <m:r>
                                    <a:rPr lang="en-US" sz="3200" b="0" i="1" smtClean="0">
                                      <a:latin typeface="Cambria Math" panose="02040503050406030204" pitchFamily="18" charset="0"/>
                                    </a:rPr>
                                    <m:t>′</m:t>
                                  </m:r>
                                </m:sup>
                              </m:sSup>
                              <m:r>
                                <a:rPr lang="en-US" sz="3200" i="1">
                                  <a:latin typeface="Cambria Math" panose="02040503050406030204" pitchFamily="18" charset="0"/>
                                </a:rPr>
                                <m:t> </m:t>
                              </m:r>
                              <m:r>
                                <m:rPr>
                                  <m:nor/>
                                </m:rPr>
                                <a:rPr lang="en-US" sz="3200" i="0">
                                  <a:latin typeface="Consolas" panose="020B0609020204030204" pitchFamily="49" charset="0"/>
                                </a:rPr>
                                <m:t>with</m:t>
                              </m:r>
                              <m:r>
                                <a:rPr lang="en-US" sz="3200">
                                  <a:latin typeface="Cambria Math" panose="02040503050406030204" pitchFamily="18" charset="0"/>
                                </a:rPr>
                                <m:t> </m:t>
                              </m:r>
                              <m:r>
                                <m:rPr>
                                  <m:nor/>
                                </m:rPr>
                                <a:rPr lang="en-US" sz="3200" i="0">
                                  <a:latin typeface="Consolas" panose="020B0609020204030204" pitchFamily="49" charset="0"/>
                                </a:rPr>
                                <m:t>inl</m:t>
                              </m:r>
                              <m:r>
                                <a:rPr lang="en-US" sz="3200">
                                  <a:latin typeface="Cambria Math" panose="02040503050406030204" pitchFamily="18" charset="0"/>
                                </a:rPr>
                                <m:t> </m:t>
                              </m:r>
                              <m:sSub>
                                <m:sSubPr>
                                  <m:ctrlPr>
                                    <a:rPr lang="en-US" sz="3200" i="1">
                                      <a:latin typeface="Cambria Math" panose="02040503050406030204" pitchFamily="18" charset="0"/>
                                    </a:rPr>
                                  </m:ctrlPr>
                                </m:sSubPr>
                                <m:e>
                                  <m:r>
                                    <a:rPr lang="en-US" sz="3200" i="1">
                                      <a:latin typeface="Cambria Math" panose="02040503050406030204" pitchFamily="18" charset="0"/>
                                    </a:rPr>
                                    <m:t>𝑥</m:t>
                                  </m:r>
                                </m:e>
                                <m:sub>
                                  <m:r>
                                    <a:rPr lang="en-US" sz="3200" i="1">
                                      <a:latin typeface="Cambria Math" panose="02040503050406030204" pitchFamily="18" charset="0"/>
                                    </a:rPr>
                                    <m:t>1</m:t>
                                  </m:r>
                                </m:sub>
                              </m:sSub>
                              <m:r>
                                <m:rPr>
                                  <m:nor/>
                                </m:rPr>
                                <a:rPr lang="en-US" sz="3200" b="0" i="0" smtClean="0">
                                  <a:latin typeface="Cambria Math" panose="02040503050406030204" pitchFamily="18" charset="0"/>
                                </a:rPr>
                                <m:t> </m:t>
                              </m:r>
                              <m:r>
                                <m:rPr>
                                  <m:nor/>
                                </m:rPr>
                                <a:rPr lang="en-US" sz="3200">
                                  <a:latin typeface="Consolas" panose="020B0609020204030204" pitchFamily="49" charset="0"/>
                                </a:rPr>
                                <m:t>−&gt;</m:t>
                              </m:r>
                              <m:sSub>
                                <m:sSubPr>
                                  <m:ctrlPr>
                                    <a:rPr lang="en-US" sz="3200" i="1">
                                      <a:latin typeface="Cambria Math" panose="02040503050406030204" pitchFamily="18" charset="0"/>
                                    </a:rPr>
                                  </m:ctrlPr>
                                </m:sSubPr>
                                <m:e>
                                  <m:r>
                                    <a:rPr lang="en-US" sz="3200" b="0" i="1" smtClean="0">
                                      <a:latin typeface="Cambria Math" panose="02040503050406030204" pitchFamily="18" charset="0"/>
                                    </a:rPr>
                                    <m:t> </m:t>
                                  </m:r>
                                  <m:r>
                                    <a:rPr lang="en-US" sz="3200" i="1">
                                      <a:latin typeface="Cambria Math" panose="02040503050406030204" pitchFamily="18" charset="0"/>
                                    </a:rPr>
                                    <m:t>𝑙</m:t>
                                  </m:r>
                                </m:e>
                                <m:sub>
                                  <m:r>
                                    <a:rPr lang="en-US" sz="3200" i="1">
                                      <a:latin typeface="Cambria Math" panose="02040503050406030204" pitchFamily="18" charset="0"/>
                                    </a:rPr>
                                    <m:t>1</m:t>
                                  </m:r>
                                </m:sub>
                              </m:sSub>
                              <m:r>
                                <a:rPr lang="en-US" sz="3200" i="1">
                                  <a:latin typeface="Cambria Math" panose="02040503050406030204" pitchFamily="18" charset="0"/>
                                </a:rPr>
                                <m:t> </m:t>
                              </m:r>
                              <m:r>
                                <m:rPr>
                                  <m:nor/>
                                </m:rPr>
                                <a:rPr lang="en-US" sz="3200" i="0">
                                  <a:latin typeface="Consolas" panose="020B0609020204030204" pitchFamily="49" charset="0"/>
                                </a:rPr>
                                <m:t>|</m:t>
                              </m:r>
                              <m:r>
                                <a:rPr lang="en-US" sz="3200" i="1">
                                  <a:latin typeface="Cambria Math" panose="02040503050406030204" pitchFamily="18" charset="0"/>
                                </a:rPr>
                                <m:t> </m:t>
                              </m:r>
                              <m:r>
                                <m:rPr>
                                  <m:nor/>
                                </m:rPr>
                                <a:rPr lang="en-US" sz="3200" i="0">
                                  <a:latin typeface="Consolas" panose="020B0609020204030204" pitchFamily="49" charset="0"/>
                                </a:rPr>
                                <m:t>inr</m:t>
                              </m:r>
                              <m:r>
                                <a:rPr lang="en-US" sz="3200" i="1">
                                  <a:latin typeface="Cambria Math" panose="02040503050406030204" pitchFamily="18" charset="0"/>
                                </a:rPr>
                                <m:t> </m:t>
                              </m:r>
                              <m:sSub>
                                <m:sSubPr>
                                  <m:ctrlPr>
                                    <a:rPr lang="en-US" sz="3200" i="1">
                                      <a:latin typeface="Cambria Math" panose="02040503050406030204" pitchFamily="18" charset="0"/>
                                    </a:rPr>
                                  </m:ctrlPr>
                                </m:sSubPr>
                                <m:e>
                                  <m:r>
                                    <a:rPr lang="en-US" sz="3200" i="1">
                                      <a:latin typeface="Cambria Math" panose="02040503050406030204" pitchFamily="18" charset="0"/>
                                    </a:rPr>
                                    <m:t>𝑥</m:t>
                                  </m:r>
                                </m:e>
                                <m:sub>
                                  <m:r>
                                    <a:rPr lang="en-US" sz="3200" i="1">
                                      <a:latin typeface="Cambria Math" panose="02040503050406030204" pitchFamily="18" charset="0"/>
                                    </a:rPr>
                                    <m:t>2</m:t>
                                  </m:r>
                                </m:sub>
                              </m:sSub>
                              <m:r>
                                <m:rPr>
                                  <m:nor/>
                                </m:rPr>
                                <a:rPr lang="en-US" sz="3200" b="0" i="0" smtClean="0">
                                  <a:latin typeface="Cambria Math" panose="02040503050406030204" pitchFamily="18" charset="0"/>
                                </a:rPr>
                                <m:t> </m:t>
                              </m:r>
                              <m:r>
                                <m:rPr>
                                  <m:nor/>
                                </m:rPr>
                                <a:rPr lang="en-US" sz="3200">
                                  <a:latin typeface="Consolas" panose="020B0609020204030204" pitchFamily="49" charset="0"/>
                                </a:rPr>
                                <m:t>−&gt;</m:t>
                              </m:r>
                              <m:sSub>
                                <m:sSubPr>
                                  <m:ctrlPr>
                                    <a:rPr lang="en-US" sz="3200" i="1">
                                      <a:latin typeface="Cambria Math" panose="02040503050406030204" pitchFamily="18" charset="0"/>
                                    </a:rPr>
                                  </m:ctrlPr>
                                </m:sSubPr>
                                <m:e>
                                  <m:r>
                                    <a:rPr lang="en-US" sz="3200" b="0" i="1" smtClean="0">
                                      <a:latin typeface="Cambria Math" panose="02040503050406030204" pitchFamily="18" charset="0"/>
                                    </a:rPr>
                                    <m:t> </m:t>
                                  </m:r>
                                  <m:r>
                                    <a:rPr lang="en-US" sz="3200" i="1">
                                      <a:latin typeface="Cambria Math" panose="02040503050406030204" pitchFamily="18" charset="0"/>
                                    </a:rPr>
                                    <m:t>𝑙</m:t>
                                  </m:r>
                                </m:e>
                                <m:sub>
                                  <m:r>
                                    <a:rPr lang="en-US" sz="3200" i="1">
                                      <a:latin typeface="Cambria Math" panose="02040503050406030204" pitchFamily="18" charset="0"/>
                                    </a:rPr>
                                    <m:t>2</m:t>
                                  </m:r>
                                </m:sub>
                              </m:sSub>
                              <m:r>
                                <m:rPr>
                                  <m:nor/>
                                </m:rPr>
                                <a:rPr lang="en-US" sz="3200" i="0">
                                  <a:latin typeface="Consolas" panose="020B0609020204030204" pitchFamily="49" charset="0"/>
                                </a:rPr>
                                <m:t>)</m:t>
                              </m:r>
                            </m:e>
                          </m:eqArr>
                        </m:den>
                      </m:f>
                    </m:oMath>
                  </m:oMathPara>
                </a14:m>
                <a:endParaRPr lang="en-US" sz="3200" dirty="0"/>
              </a:p>
            </p:txBody>
          </p:sp>
        </mc:Choice>
        <mc:Fallback xmlns="">
          <p:sp>
            <p:nvSpPr>
              <p:cNvPr id="6" name="TextBox 5">
                <a:extLst>
                  <a:ext uri="{FF2B5EF4-FFF2-40B4-BE49-F238E27FC236}">
                    <a16:creationId xmlns:a16="http://schemas.microsoft.com/office/drawing/2014/main" id="{1755E44F-E568-46B7-92F8-0C766D093E70}"/>
                  </a:ext>
                </a:extLst>
              </p:cNvPr>
              <p:cNvSpPr txBox="1">
                <a:spLocks noRot="1" noChangeAspect="1" noMove="1" noResize="1" noEditPoints="1" noAdjustHandles="1" noChangeArrowheads="1" noChangeShapeType="1" noTextEdit="1"/>
              </p:cNvSpPr>
              <p:nvPr/>
            </p:nvSpPr>
            <p:spPr>
              <a:xfrm>
                <a:off x="2098845" y="1704490"/>
                <a:ext cx="8173712" cy="1580048"/>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E1417E39-9627-4A83-BAF4-8A5ABE2CA7D1}"/>
                  </a:ext>
                </a:extLst>
              </p:cNvPr>
              <p:cNvSpPr txBox="1"/>
              <p:nvPr/>
            </p:nvSpPr>
            <p:spPr>
              <a:xfrm>
                <a:off x="1506202" y="3531112"/>
                <a:ext cx="9309407" cy="105060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den>
                          <m:r>
                            <m:rPr>
                              <m:nor/>
                            </m:rPr>
                            <a:rPr lang="en-US" sz="3200" b="0" i="0" smtClean="0">
                              <a:latin typeface="Consolas" panose="020B0609020204030204" pitchFamily="49" charset="0"/>
                            </a:rPr>
                            <m:t>(</m:t>
                          </m:r>
                          <m:r>
                            <m:rPr>
                              <m:nor/>
                            </m:rPr>
                            <a:rPr lang="en-US" sz="3200" b="0" i="0" smtClean="0">
                              <a:latin typeface="Consolas" panose="020B0609020204030204" pitchFamily="49" charset="0"/>
                            </a:rPr>
                            <m:t>match</m:t>
                          </m:r>
                          <m:r>
                            <a:rPr lang="en-US" sz="3200" b="0" i="1" smtClean="0">
                              <a:latin typeface="Cambria Math" panose="02040503050406030204" pitchFamily="18" charset="0"/>
                            </a:rPr>
                            <m:t> </m:t>
                          </m:r>
                          <m:r>
                            <m:rPr>
                              <m:nor/>
                            </m:rPr>
                            <a:rPr lang="en-US" sz="3200" b="0" i="0" smtClean="0">
                              <a:latin typeface="Consolas" panose="020B0609020204030204" pitchFamily="49" charset="0"/>
                            </a:rPr>
                            <m:t>inl</m:t>
                          </m:r>
                          <m:r>
                            <a:rPr lang="en-US" sz="3200" b="0" i="1" smtClean="0">
                              <a:latin typeface="Cambria Math" panose="02040503050406030204" pitchFamily="18" charset="0"/>
                            </a:rPr>
                            <m:t> </m:t>
                          </m:r>
                          <m:r>
                            <a:rPr lang="en-US" sz="3200" b="0" i="1" smtClean="0">
                              <a:latin typeface="Cambria Math" panose="02040503050406030204" pitchFamily="18" charset="0"/>
                            </a:rPr>
                            <m:t>𝑣</m:t>
                          </m:r>
                          <m:r>
                            <a:rPr lang="en-US" sz="3200" b="0" i="1" smtClean="0">
                              <a:latin typeface="Cambria Math" panose="02040503050406030204" pitchFamily="18" charset="0"/>
                            </a:rPr>
                            <m:t> </m:t>
                          </m:r>
                          <m:r>
                            <m:rPr>
                              <m:nor/>
                            </m:rPr>
                            <a:rPr lang="en-US" sz="3200" b="0" i="0" smtClean="0">
                              <a:latin typeface="Consolas" panose="020B0609020204030204" pitchFamily="49" charset="0"/>
                            </a:rPr>
                            <m:t>with</m:t>
                          </m:r>
                          <m:r>
                            <a:rPr lang="en-US" sz="3200" b="0" i="0" smtClean="0">
                              <a:latin typeface="Cambria Math" panose="02040503050406030204" pitchFamily="18" charset="0"/>
                            </a:rPr>
                            <m:t> </m:t>
                          </m:r>
                          <m:r>
                            <m:rPr>
                              <m:nor/>
                            </m:rPr>
                            <a:rPr lang="en-US" sz="3200" b="0" i="0" smtClean="0">
                              <a:latin typeface="Consolas" panose="020B0609020204030204" pitchFamily="49" charset="0"/>
                            </a:rPr>
                            <m:t>inl</m:t>
                          </m:r>
                          <m:r>
                            <a:rPr lang="en-US" sz="3200" b="0" i="0"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𝑥</m:t>
                              </m:r>
                            </m:e>
                            <m:sub>
                              <m:r>
                                <a:rPr lang="en-US" sz="3200" b="0" i="1" smtClean="0">
                                  <a:latin typeface="Cambria Math" panose="02040503050406030204" pitchFamily="18" charset="0"/>
                                </a:rPr>
                                <m:t>1</m:t>
                              </m:r>
                            </m:sub>
                          </m:sSub>
                          <m:r>
                            <m:rPr>
                              <m:nor/>
                            </m:rPr>
                            <a:rPr lang="en-US" sz="3200" b="0" i="0" smtClean="0">
                              <a:latin typeface="Cambria Math" panose="02040503050406030204" pitchFamily="18" charset="0"/>
                            </a:rPr>
                            <m:t> </m:t>
                          </m:r>
                          <m:r>
                            <m:rPr>
                              <m:nor/>
                            </m:rPr>
                            <a:rPr lang="en-US" sz="3200">
                              <a:latin typeface="Consolas" panose="020B0609020204030204" pitchFamily="49" charset="0"/>
                            </a:rPr>
                            <m:t>−&gt;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 </m:t>
                              </m:r>
                              <m:r>
                                <a:rPr lang="en-US" sz="3200" b="0" i="1" smtClean="0">
                                  <a:latin typeface="Cambria Math" panose="02040503050406030204" pitchFamily="18" charset="0"/>
                                </a:rPr>
                                <m:t>𝑙</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 </m:t>
                          </m:r>
                          <m:r>
                            <m:rPr>
                              <m:nor/>
                            </m:rPr>
                            <a:rPr lang="en-US" sz="3200" b="0" i="0" smtClean="0">
                              <a:latin typeface="Consolas" panose="020B0609020204030204" pitchFamily="49" charset="0"/>
                            </a:rPr>
                            <m:t>|</m:t>
                          </m:r>
                          <m:r>
                            <a:rPr lang="en-US" sz="3200" b="0" i="1" smtClean="0">
                              <a:latin typeface="Cambria Math" panose="02040503050406030204" pitchFamily="18" charset="0"/>
                            </a:rPr>
                            <m:t> </m:t>
                          </m:r>
                          <m:r>
                            <m:rPr>
                              <m:nor/>
                            </m:rPr>
                            <a:rPr lang="en-US" sz="3200" b="0" i="0" smtClean="0">
                              <a:latin typeface="Consolas" panose="020B0609020204030204" pitchFamily="49" charset="0"/>
                            </a:rPr>
                            <m:t>inr</m:t>
                          </m:r>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𝑥</m:t>
                              </m:r>
                            </m:e>
                            <m:sub>
                              <m:r>
                                <a:rPr lang="en-US" sz="3200" b="0" i="1" smtClean="0">
                                  <a:latin typeface="Cambria Math" panose="02040503050406030204" pitchFamily="18" charset="0"/>
                                </a:rPr>
                                <m:t>2</m:t>
                              </m:r>
                            </m:sub>
                          </m:sSub>
                          <m:r>
                            <m:rPr>
                              <m:nor/>
                            </m:rPr>
                            <a:rPr lang="en-US" sz="3200" b="0" i="0" smtClean="0">
                              <a:latin typeface="Cambria Math" panose="02040503050406030204" pitchFamily="18" charset="0"/>
                            </a:rPr>
                            <m:t> </m:t>
                          </m:r>
                          <m:r>
                            <m:rPr>
                              <m:nor/>
                            </m:rPr>
                            <a:rPr lang="en-US" sz="3200">
                              <a:latin typeface="Consolas" panose="020B0609020204030204" pitchFamily="49" charset="0"/>
                            </a:rPr>
                            <m:t>−&gt;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 </m:t>
                              </m:r>
                              <m:r>
                                <a:rPr lang="en-US" sz="3200" b="0" i="1" smtClean="0">
                                  <a:latin typeface="Cambria Math" panose="02040503050406030204" pitchFamily="18" charset="0"/>
                                </a:rPr>
                                <m:t>𝑙</m:t>
                              </m:r>
                            </m:e>
                            <m:sub>
                              <m:r>
                                <a:rPr lang="en-US" sz="3200" b="0" i="1" smtClean="0">
                                  <a:latin typeface="Cambria Math" panose="02040503050406030204" pitchFamily="18" charset="0"/>
                                </a:rPr>
                                <m:t>2</m:t>
                              </m:r>
                            </m:sub>
                          </m:sSub>
                          <m:r>
                            <m:rPr>
                              <m:nor/>
                            </m:rPr>
                            <a:rPr lang="en-US" sz="3200" b="0" i="0" smtClean="0">
                              <a:latin typeface="Consolas" panose="020B0609020204030204" pitchFamily="49" charset="0"/>
                            </a:rPr>
                            <m:t>)</m:t>
                          </m:r>
                          <m:r>
                            <a:rPr lang="en-US" sz="3200" b="0" i="1" smtClean="0">
                              <a:latin typeface="Cambria Math" panose="02040503050406030204" pitchFamily="18" charset="0"/>
                            </a:rPr>
                            <m:t>→</m:t>
                          </m:r>
                          <m:sSub>
                            <m:sSubPr>
                              <m:ctrlPr>
                                <a:rPr lang="en-US" sz="3200" i="1">
                                  <a:latin typeface="Cambria Math" panose="02040503050406030204" pitchFamily="18" charset="0"/>
                                </a:rPr>
                              </m:ctrlPr>
                            </m:sSubPr>
                            <m:e>
                              <m:r>
                                <a:rPr lang="en-US" sz="3200" i="1">
                                  <a:latin typeface="Cambria Math" panose="02040503050406030204" pitchFamily="18" charset="0"/>
                                </a:rPr>
                                <m:t>𝑙</m:t>
                              </m:r>
                            </m:e>
                            <m:sub>
                              <m:r>
                                <a:rPr lang="en-US" sz="3200" i="1">
                                  <a:latin typeface="Cambria Math" panose="02040503050406030204" pitchFamily="18" charset="0"/>
                                </a:rPr>
                                <m:t>1</m:t>
                              </m:r>
                            </m:sub>
                          </m:sSub>
                        </m:den>
                      </m:f>
                    </m:oMath>
                  </m:oMathPara>
                </a14:m>
                <a:endParaRPr lang="en-US" sz="3200" dirty="0"/>
              </a:p>
            </p:txBody>
          </p:sp>
        </mc:Choice>
        <mc:Fallback xmlns="">
          <p:sp>
            <p:nvSpPr>
              <p:cNvPr id="8" name="TextBox 7">
                <a:extLst>
                  <a:ext uri="{FF2B5EF4-FFF2-40B4-BE49-F238E27FC236}">
                    <a16:creationId xmlns:a16="http://schemas.microsoft.com/office/drawing/2014/main" id="{E1417E39-9627-4A83-BAF4-8A5ABE2CA7D1}"/>
                  </a:ext>
                </a:extLst>
              </p:cNvPr>
              <p:cNvSpPr txBox="1">
                <a:spLocks noRot="1" noChangeAspect="1" noMove="1" noResize="1" noEditPoints="1" noAdjustHandles="1" noChangeArrowheads="1" noChangeShapeType="1" noTextEdit="1"/>
              </p:cNvSpPr>
              <p:nvPr/>
            </p:nvSpPr>
            <p:spPr>
              <a:xfrm>
                <a:off x="1506202" y="3531112"/>
                <a:ext cx="9309407" cy="1050609"/>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7971EC14-7F84-491F-86B4-8A60F41B8814}"/>
                  </a:ext>
                </a:extLst>
              </p:cNvPr>
              <p:cNvSpPr txBox="1"/>
              <p:nvPr/>
            </p:nvSpPr>
            <p:spPr>
              <a:xfrm>
                <a:off x="1506200" y="4870056"/>
                <a:ext cx="9318898" cy="105060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den>
                          <m:r>
                            <m:rPr>
                              <m:nor/>
                            </m:rPr>
                            <a:rPr lang="en-US" sz="3200" b="0" i="0" smtClean="0">
                              <a:latin typeface="Consolas" panose="020B0609020204030204" pitchFamily="49" charset="0"/>
                            </a:rPr>
                            <m:t>(</m:t>
                          </m:r>
                          <m:r>
                            <m:rPr>
                              <m:nor/>
                            </m:rPr>
                            <a:rPr lang="en-US" sz="3200" b="0" i="0" smtClean="0">
                              <a:latin typeface="Consolas" panose="020B0609020204030204" pitchFamily="49" charset="0"/>
                            </a:rPr>
                            <m:t>match</m:t>
                          </m:r>
                          <m:r>
                            <a:rPr lang="en-US" sz="3200" b="0" i="1" smtClean="0">
                              <a:latin typeface="Cambria Math" panose="02040503050406030204" pitchFamily="18" charset="0"/>
                            </a:rPr>
                            <m:t> </m:t>
                          </m:r>
                          <m:r>
                            <m:rPr>
                              <m:nor/>
                            </m:rPr>
                            <a:rPr lang="en-US" sz="3200" b="0" i="0" smtClean="0">
                              <a:latin typeface="Consolas" panose="020B0609020204030204" pitchFamily="49" charset="0"/>
                            </a:rPr>
                            <m:t>inr</m:t>
                          </m:r>
                          <m:r>
                            <a:rPr lang="en-US" sz="3200" b="0" i="1" smtClean="0">
                              <a:latin typeface="Cambria Math" panose="02040503050406030204" pitchFamily="18" charset="0"/>
                            </a:rPr>
                            <m:t> </m:t>
                          </m:r>
                          <m:r>
                            <a:rPr lang="en-US" sz="3200" b="0" i="1" smtClean="0">
                              <a:latin typeface="Cambria Math" panose="02040503050406030204" pitchFamily="18" charset="0"/>
                            </a:rPr>
                            <m:t>𝑣</m:t>
                          </m:r>
                          <m:r>
                            <a:rPr lang="en-US" sz="3200" b="0" i="1" smtClean="0">
                              <a:latin typeface="Cambria Math" panose="02040503050406030204" pitchFamily="18" charset="0"/>
                            </a:rPr>
                            <m:t> </m:t>
                          </m:r>
                          <m:r>
                            <m:rPr>
                              <m:nor/>
                            </m:rPr>
                            <a:rPr lang="en-US" sz="3200" b="0" i="0" smtClean="0">
                              <a:latin typeface="Consolas" panose="020B0609020204030204" pitchFamily="49" charset="0"/>
                            </a:rPr>
                            <m:t>with</m:t>
                          </m:r>
                          <m:r>
                            <a:rPr lang="en-US" sz="3200" b="0" i="0" smtClean="0">
                              <a:latin typeface="Cambria Math" panose="02040503050406030204" pitchFamily="18" charset="0"/>
                            </a:rPr>
                            <m:t> </m:t>
                          </m:r>
                          <m:r>
                            <m:rPr>
                              <m:nor/>
                            </m:rPr>
                            <a:rPr lang="en-US" sz="3200" b="0" i="0" smtClean="0">
                              <a:latin typeface="Consolas" panose="020B0609020204030204" pitchFamily="49" charset="0"/>
                            </a:rPr>
                            <m:t>inl</m:t>
                          </m:r>
                          <m:r>
                            <a:rPr lang="en-US" sz="3200" b="0" i="0"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𝑥</m:t>
                              </m:r>
                            </m:e>
                            <m:sub>
                              <m:r>
                                <a:rPr lang="en-US" sz="3200" b="0" i="1" smtClean="0">
                                  <a:latin typeface="Cambria Math" panose="02040503050406030204" pitchFamily="18" charset="0"/>
                                </a:rPr>
                                <m:t>1</m:t>
                              </m:r>
                            </m:sub>
                          </m:sSub>
                          <m:r>
                            <m:rPr>
                              <m:nor/>
                            </m:rPr>
                            <a:rPr lang="en-US" sz="3200" b="0" i="0" smtClean="0">
                              <a:latin typeface="Cambria Math" panose="02040503050406030204" pitchFamily="18" charset="0"/>
                            </a:rPr>
                            <m:t> </m:t>
                          </m:r>
                          <m:r>
                            <m:rPr>
                              <m:nor/>
                            </m:rPr>
                            <a:rPr lang="en-US" sz="3200">
                              <a:latin typeface="Consolas" panose="020B0609020204030204" pitchFamily="49" charset="0"/>
                            </a:rPr>
                            <m:t>−&gt;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 </m:t>
                              </m:r>
                              <m:r>
                                <a:rPr lang="en-US" sz="3200" b="0" i="1" smtClean="0">
                                  <a:latin typeface="Cambria Math" panose="02040503050406030204" pitchFamily="18" charset="0"/>
                                </a:rPr>
                                <m:t>𝑙</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 </m:t>
                          </m:r>
                          <m:r>
                            <m:rPr>
                              <m:nor/>
                            </m:rPr>
                            <a:rPr lang="en-US" sz="3200" b="0" i="0" smtClean="0">
                              <a:latin typeface="Consolas" panose="020B0609020204030204" pitchFamily="49" charset="0"/>
                            </a:rPr>
                            <m:t>|</m:t>
                          </m:r>
                          <m:r>
                            <a:rPr lang="en-US" sz="3200" b="0" i="1" smtClean="0">
                              <a:latin typeface="Cambria Math" panose="02040503050406030204" pitchFamily="18" charset="0"/>
                            </a:rPr>
                            <m:t> </m:t>
                          </m:r>
                          <m:r>
                            <m:rPr>
                              <m:nor/>
                            </m:rPr>
                            <a:rPr lang="en-US" sz="3200" b="0" i="0" smtClean="0">
                              <a:latin typeface="Consolas" panose="020B0609020204030204" pitchFamily="49" charset="0"/>
                            </a:rPr>
                            <m:t>inr</m:t>
                          </m:r>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𝑥</m:t>
                              </m:r>
                            </m:e>
                            <m:sub>
                              <m:r>
                                <a:rPr lang="en-US" sz="3200" b="0" i="1" smtClean="0">
                                  <a:latin typeface="Cambria Math" panose="02040503050406030204" pitchFamily="18" charset="0"/>
                                </a:rPr>
                                <m:t>2</m:t>
                              </m:r>
                            </m:sub>
                          </m:sSub>
                          <m:r>
                            <m:rPr>
                              <m:nor/>
                            </m:rPr>
                            <a:rPr lang="en-US" sz="3200" b="0" i="0" smtClean="0">
                              <a:latin typeface="Cambria Math" panose="02040503050406030204" pitchFamily="18" charset="0"/>
                            </a:rPr>
                            <m:t> </m:t>
                          </m:r>
                          <m:r>
                            <m:rPr>
                              <m:nor/>
                            </m:rPr>
                            <a:rPr lang="en-US" sz="3200">
                              <a:latin typeface="Consolas" panose="020B0609020204030204" pitchFamily="49" charset="0"/>
                            </a:rPr>
                            <m:t>−&gt;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 </m:t>
                              </m:r>
                              <m:r>
                                <a:rPr lang="en-US" sz="3200" b="0" i="1" smtClean="0">
                                  <a:latin typeface="Cambria Math" panose="02040503050406030204" pitchFamily="18" charset="0"/>
                                </a:rPr>
                                <m:t>𝑙</m:t>
                              </m:r>
                            </m:e>
                            <m:sub>
                              <m:r>
                                <a:rPr lang="en-US" sz="3200" b="0" i="1" smtClean="0">
                                  <a:latin typeface="Cambria Math" panose="02040503050406030204" pitchFamily="18" charset="0"/>
                                </a:rPr>
                                <m:t>2</m:t>
                              </m:r>
                            </m:sub>
                          </m:sSub>
                          <m:r>
                            <m:rPr>
                              <m:nor/>
                            </m:rPr>
                            <a:rPr lang="en-US" sz="3200" b="0" i="0" smtClean="0">
                              <a:latin typeface="Consolas" panose="020B0609020204030204" pitchFamily="49" charset="0"/>
                            </a:rPr>
                            <m:t>)</m:t>
                          </m:r>
                          <m:r>
                            <a:rPr lang="en-US" sz="3200" b="0" i="1" smtClean="0">
                              <a:latin typeface="Cambria Math" panose="02040503050406030204" pitchFamily="18" charset="0"/>
                            </a:rPr>
                            <m:t>→</m:t>
                          </m:r>
                          <m:sSub>
                            <m:sSubPr>
                              <m:ctrlPr>
                                <a:rPr lang="en-US" sz="3200" i="1">
                                  <a:latin typeface="Cambria Math" panose="02040503050406030204" pitchFamily="18" charset="0"/>
                                </a:rPr>
                              </m:ctrlPr>
                            </m:sSubPr>
                            <m:e>
                              <m:r>
                                <a:rPr lang="en-US" sz="3200" i="1">
                                  <a:latin typeface="Cambria Math" panose="02040503050406030204" pitchFamily="18" charset="0"/>
                                </a:rPr>
                                <m:t>𝑙</m:t>
                              </m:r>
                            </m:e>
                            <m:sub>
                              <m:r>
                                <a:rPr lang="en-US" sz="3200" i="1">
                                  <a:latin typeface="Cambria Math" panose="02040503050406030204" pitchFamily="18" charset="0"/>
                                </a:rPr>
                                <m:t>2</m:t>
                              </m:r>
                            </m:sub>
                          </m:sSub>
                        </m:den>
                      </m:f>
                    </m:oMath>
                  </m:oMathPara>
                </a14:m>
                <a:endParaRPr lang="en-US" sz="3200" dirty="0"/>
              </a:p>
            </p:txBody>
          </p:sp>
        </mc:Choice>
        <mc:Fallback xmlns="">
          <p:sp>
            <p:nvSpPr>
              <p:cNvPr id="9" name="TextBox 8">
                <a:extLst>
                  <a:ext uri="{FF2B5EF4-FFF2-40B4-BE49-F238E27FC236}">
                    <a16:creationId xmlns:a16="http://schemas.microsoft.com/office/drawing/2014/main" id="{7971EC14-7F84-491F-86B4-8A60F41B8814}"/>
                  </a:ext>
                </a:extLst>
              </p:cNvPr>
              <p:cNvSpPr txBox="1">
                <a:spLocks noRot="1" noChangeAspect="1" noMove="1" noResize="1" noEditPoints="1" noAdjustHandles="1" noChangeArrowheads="1" noChangeShapeType="1" noTextEdit="1"/>
              </p:cNvSpPr>
              <p:nvPr/>
            </p:nvSpPr>
            <p:spPr>
              <a:xfrm>
                <a:off x="1506200" y="4870056"/>
                <a:ext cx="9318898" cy="1050609"/>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703566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505E2-FC17-4EEF-96F1-91E49ACC9781}"/>
              </a:ext>
            </a:extLst>
          </p:cNvPr>
          <p:cNvSpPr>
            <a:spLocks noGrp="1"/>
          </p:cNvSpPr>
          <p:nvPr>
            <p:ph type="title"/>
          </p:nvPr>
        </p:nvSpPr>
        <p:spPr/>
        <p:txBody>
          <a:bodyPr/>
          <a:lstStyle/>
          <a:p>
            <a:r>
              <a:rPr lang="en-US" dirty="0"/>
              <a:t>OCaml*: Sum Types</a:t>
            </a:r>
          </a:p>
        </p:txBody>
      </p:sp>
      <p:sp>
        <p:nvSpPr>
          <p:cNvPr id="3" name="Content Placeholder 2">
            <a:extLst>
              <a:ext uri="{FF2B5EF4-FFF2-40B4-BE49-F238E27FC236}">
                <a16:creationId xmlns:a16="http://schemas.microsoft.com/office/drawing/2014/main" id="{5F60649B-CF50-4204-8954-86C4421EBB2C}"/>
              </a:ext>
            </a:extLst>
          </p:cNvPr>
          <p:cNvSpPr>
            <a:spLocks noGrp="1"/>
          </p:cNvSpPr>
          <p:nvPr>
            <p:ph idx="1"/>
          </p:nvPr>
        </p:nvSpPr>
        <p:spPr/>
        <p:txBody>
          <a:bodyPr>
            <a:normAutofit/>
          </a:bodyPr>
          <a:lstStyle/>
          <a:p>
            <a:pPr marL="0" indent="0">
              <a:buNone/>
            </a:pPr>
            <a:endParaRPr lang="en-US" sz="3600" dirty="0"/>
          </a:p>
        </p:txBody>
      </p:sp>
      <p:sp>
        <p:nvSpPr>
          <p:cNvPr id="4" name="Slide Number Placeholder 3">
            <a:extLst>
              <a:ext uri="{FF2B5EF4-FFF2-40B4-BE49-F238E27FC236}">
                <a16:creationId xmlns:a16="http://schemas.microsoft.com/office/drawing/2014/main" id="{639BB01A-08CA-46F7-B23C-81066BA74000}"/>
              </a:ext>
            </a:extLst>
          </p:cNvPr>
          <p:cNvSpPr>
            <a:spLocks noGrp="1"/>
          </p:cNvSpPr>
          <p:nvPr>
            <p:ph type="sldNum" sz="quarter" idx="12"/>
          </p:nvPr>
        </p:nvSpPr>
        <p:spPr/>
        <p:txBody>
          <a:bodyPr/>
          <a:lstStyle/>
          <a:p>
            <a:fld id="{1F1B8572-414E-4329-B0B0-F510B92A2987}" type="slidenum">
              <a:rPr lang="en-US" smtClean="0"/>
              <a:pPr/>
              <a:t>20</a:t>
            </a:fld>
            <a:endParaRPr lang="en-US" dirty="0"/>
          </a:p>
        </p:txBody>
      </p:sp>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1755E44F-E568-46B7-92F8-0C766D093E70}"/>
                  </a:ext>
                </a:extLst>
              </p:cNvPr>
              <p:cNvSpPr txBox="1"/>
              <p:nvPr/>
            </p:nvSpPr>
            <p:spPr>
              <a:xfrm>
                <a:off x="2098845" y="1704490"/>
                <a:ext cx="8149667" cy="158004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r>
                            <a:rPr lang="en-US" sz="3200" b="0" i="1" smtClean="0">
                              <a:latin typeface="Cambria Math" panose="02040503050406030204" pitchFamily="18" charset="0"/>
                            </a:rPr>
                            <m:t>𝑙</m:t>
                          </m:r>
                          <m:r>
                            <a:rPr lang="en-US" sz="3200" b="0" i="1" smtClean="0">
                              <a:latin typeface="Cambria Math" panose="02040503050406030204" pitchFamily="18" charset="0"/>
                            </a:rPr>
                            <m:t>→</m:t>
                          </m:r>
                          <m:sSup>
                            <m:sSupPr>
                              <m:ctrlPr>
                                <a:rPr lang="en-US" sz="3200" b="0" i="1" smtClean="0">
                                  <a:latin typeface="Cambria Math" panose="02040503050406030204" pitchFamily="18" charset="0"/>
                                </a:rPr>
                              </m:ctrlPr>
                            </m:sSupPr>
                            <m:e>
                              <m:r>
                                <a:rPr lang="en-US" sz="3200" b="0" i="1" smtClean="0">
                                  <a:latin typeface="Cambria Math" panose="02040503050406030204" pitchFamily="18" charset="0"/>
                                </a:rPr>
                                <m:t>𝑙</m:t>
                              </m:r>
                            </m:e>
                            <m:sup>
                              <m:r>
                                <a:rPr lang="en-US" sz="3200" b="0" i="1" smtClean="0">
                                  <a:latin typeface="Cambria Math" panose="02040503050406030204" pitchFamily="18" charset="0"/>
                                </a:rPr>
                                <m:t>′</m:t>
                              </m:r>
                            </m:sup>
                          </m:sSup>
                        </m:num>
                        <m:den>
                          <m:eqArr>
                            <m:eqArrPr>
                              <m:ctrlPr>
                                <a:rPr lang="en-US" sz="3200" b="0" i="1" smtClean="0">
                                  <a:latin typeface="Cambria Math" panose="02040503050406030204" pitchFamily="18" charset="0"/>
                                </a:rPr>
                              </m:ctrlPr>
                            </m:eqArrPr>
                            <m:e>
                              <m:r>
                                <m:rPr>
                                  <m:nor/>
                                </m:rPr>
                                <a:rPr lang="en-US" sz="3200" b="0" i="0" smtClean="0">
                                  <a:latin typeface="Consolas" panose="020B0609020204030204" pitchFamily="49" charset="0"/>
                                </a:rPr>
                                <m:t>(</m:t>
                              </m:r>
                              <m:r>
                                <m:rPr>
                                  <m:nor/>
                                </m:rPr>
                                <a:rPr lang="en-US" sz="3200" b="0" i="0" smtClean="0">
                                  <a:latin typeface="Consolas" panose="020B0609020204030204" pitchFamily="49" charset="0"/>
                                </a:rPr>
                                <m:t>match</m:t>
                              </m:r>
                              <m:r>
                                <a:rPr lang="en-US" sz="3200" b="0" i="1" smtClean="0">
                                  <a:latin typeface="Cambria Math" panose="02040503050406030204" pitchFamily="18" charset="0"/>
                                </a:rPr>
                                <m:t> </m:t>
                              </m:r>
                              <m:r>
                                <a:rPr lang="en-US" sz="3200" b="0" i="1" smtClean="0">
                                  <a:latin typeface="Cambria Math" panose="02040503050406030204" pitchFamily="18" charset="0"/>
                                </a:rPr>
                                <m:t>𝑙</m:t>
                              </m:r>
                              <m:r>
                                <a:rPr lang="en-US" sz="3200" b="0" i="1" smtClean="0">
                                  <a:latin typeface="Cambria Math" panose="02040503050406030204" pitchFamily="18" charset="0"/>
                                </a:rPr>
                                <m:t> </m:t>
                              </m:r>
                              <m:r>
                                <m:rPr>
                                  <m:nor/>
                                </m:rPr>
                                <a:rPr lang="en-US" sz="3200" b="0" i="0" smtClean="0">
                                  <a:latin typeface="Consolas" panose="020B0609020204030204" pitchFamily="49" charset="0"/>
                                </a:rPr>
                                <m:t>with</m:t>
                              </m:r>
                              <m:r>
                                <a:rPr lang="en-US" sz="3200" b="0" i="0" smtClean="0">
                                  <a:latin typeface="Cambria Math" panose="02040503050406030204" pitchFamily="18" charset="0"/>
                                </a:rPr>
                                <m:t> </m:t>
                              </m:r>
                              <m:r>
                                <m:rPr>
                                  <m:nor/>
                                </m:rPr>
                                <a:rPr lang="en-US" sz="3200" b="0" i="0" smtClean="0">
                                  <a:latin typeface="Consolas" panose="020B0609020204030204" pitchFamily="49" charset="0"/>
                                </a:rPr>
                                <m:t>inl</m:t>
                              </m:r>
                              <m:r>
                                <a:rPr lang="en-US" sz="3200" b="0" i="0"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𝑥</m:t>
                                  </m:r>
                                </m:e>
                                <m:sub>
                                  <m:r>
                                    <a:rPr lang="en-US" sz="3200" b="0" i="1" smtClean="0">
                                      <a:latin typeface="Cambria Math" panose="02040503050406030204" pitchFamily="18" charset="0"/>
                                    </a:rPr>
                                    <m:t>1</m:t>
                                  </m:r>
                                </m:sub>
                              </m:sSub>
                              <m:r>
                                <m:rPr>
                                  <m:nor/>
                                </m:rPr>
                                <a:rPr lang="en-US" sz="3200" b="0" i="0" smtClean="0">
                                  <a:latin typeface="Cambria Math" panose="02040503050406030204" pitchFamily="18" charset="0"/>
                                </a:rPr>
                                <m:t> </m:t>
                              </m:r>
                              <m:r>
                                <m:rPr>
                                  <m:nor/>
                                </m:rPr>
                                <a:rPr lang="en-US" sz="3200" smtClean="0">
                                  <a:latin typeface="Consolas" panose="020B0609020204030204" pitchFamily="49" charset="0"/>
                                </a:rPr>
                                <m:t>−&gt;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 </m:t>
                                  </m:r>
                                  <m:r>
                                    <a:rPr lang="en-US" sz="3200" b="0" i="1" smtClean="0">
                                      <a:latin typeface="Cambria Math" panose="02040503050406030204" pitchFamily="18" charset="0"/>
                                    </a:rPr>
                                    <m:t>𝑙</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 </m:t>
                              </m:r>
                              <m:r>
                                <m:rPr>
                                  <m:nor/>
                                </m:rPr>
                                <a:rPr lang="en-US" sz="3200" b="0" i="0" smtClean="0">
                                  <a:latin typeface="Consolas" panose="020B0609020204030204" pitchFamily="49" charset="0"/>
                                </a:rPr>
                                <m:t>|</m:t>
                              </m:r>
                              <m:r>
                                <a:rPr lang="en-US" sz="3200" b="0" i="1" smtClean="0">
                                  <a:latin typeface="Cambria Math" panose="02040503050406030204" pitchFamily="18" charset="0"/>
                                </a:rPr>
                                <m:t> </m:t>
                              </m:r>
                              <m:r>
                                <m:rPr>
                                  <m:nor/>
                                </m:rPr>
                                <a:rPr lang="en-US" sz="3200" b="0" i="0" smtClean="0">
                                  <a:latin typeface="Consolas" panose="020B0609020204030204" pitchFamily="49" charset="0"/>
                                </a:rPr>
                                <m:t>inr</m:t>
                              </m:r>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𝑥</m:t>
                                  </m:r>
                                </m:e>
                                <m:sub>
                                  <m:r>
                                    <a:rPr lang="en-US" sz="3200" b="0" i="1" smtClean="0">
                                      <a:latin typeface="Cambria Math" panose="02040503050406030204" pitchFamily="18" charset="0"/>
                                    </a:rPr>
                                    <m:t>2</m:t>
                                  </m:r>
                                </m:sub>
                              </m:sSub>
                              <m:r>
                                <a:rPr lang="en-US" sz="3200" b="0" i="1" smtClean="0">
                                  <a:latin typeface="Cambria Math" panose="02040503050406030204" pitchFamily="18" charset="0"/>
                                </a:rPr>
                                <m:t> </m:t>
                              </m:r>
                              <m:r>
                                <m:rPr>
                                  <m:nor/>
                                </m:rPr>
                                <a:rPr lang="en-US" sz="3200">
                                  <a:latin typeface="Consolas" panose="020B0609020204030204" pitchFamily="49" charset="0"/>
                                </a:rPr>
                                <m:t>−&gt;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 </m:t>
                                  </m:r>
                                  <m:r>
                                    <a:rPr lang="en-US" sz="3200" b="0" i="1" smtClean="0">
                                      <a:latin typeface="Cambria Math" panose="02040503050406030204" pitchFamily="18" charset="0"/>
                                    </a:rPr>
                                    <m:t>𝑙</m:t>
                                  </m:r>
                                </m:e>
                                <m:sub>
                                  <m:r>
                                    <a:rPr lang="en-US" sz="3200" b="0" i="1" smtClean="0">
                                      <a:latin typeface="Cambria Math" panose="02040503050406030204" pitchFamily="18" charset="0"/>
                                    </a:rPr>
                                    <m:t>2</m:t>
                                  </m:r>
                                </m:sub>
                              </m:sSub>
                              <m:r>
                                <m:rPr>
                                  <m:nor/>
                                </m:rPr>
                                <a:rPr lang="en-US" sz="3200" b="0" i="0" smtClean="0">
                                  <a:latin typeface="Consolas" panose="020B0609020204030204" pitchFamily="49" charset="0"/>
                                </a:rPr>
                                <m:t>)</m:t>
                              </m:r>
                              <m:r>
                                <a:rPr lang="en-US" sz="3200" b="0" i="1" smtClean="0">
                                  <a:latin typeface="Cambria Math" panose="02040503050406030204" pitchFamily="18" charset="0"/>
                                </a:rPr>
                                <m:t>→ </m:t>
                              </m:r>
                            </m:e>
                            <m:e>
                              <m:r>
                                <m:rPr>
                                  <m:nor/>
                                </m:rPr>
                                <a:rPr lang="en-US" sz="3200" i="0">
                                  <a:latin typeface="Consolas" panose="020B0609020204030204" pitchFamily="49" charset="0"/>
                                </a:rPr>
                                <m:t>(</m:t>
                              </m:r>
                              <m:r>
                                <m:rPr>
                                  <m:nor/>
                                </m:rPr>
                                <a:rPr lang="en-US" sz="3200" i="0">
                                  <a:latin typeface="Consolas" panose="020B0609020204030204" pitchFamily="49" charset="0"/>
                                </a:rPr>
                                <m:t>match</m:t>
                              </m:r>
                              <m:r>
                                <a:rPr lang="en-US" sz="3200" i="1">
                                  <a:latin typeface="Cambria Math" panose="02040503050406030204" pitchFamily="18" charset="0"/>
                                </a:rPr>
                                <m:t> </m:t>
                              </m:r>
                              <m:sSup>
                                <m:sSupPr>
                                  <m:ctrlPr>
                                    <a:rPr lang="en-US" sz="3200" b="0" i="1" smtClean="0">
                                      <a:latin typeface="Cambria Math" panose="02040503050406030204" pitchFamily="18" charset="0"/>
                                    </a:rPr>
                                  </m:ctrlPr>
                                </m:sSupPr>
                                <m:e>
                                  <m:r>
                                    <a:rPr lang="en-US" sz="3200" i="1">
                                      <a:latin typeface="Cambria Math" panose="02040503050406030204" pitchFamily="18" charset="0"/>
                                    </a:rPr>
                                    <m:t>𝑙</m:t>
                                  </m:r>
                                </m:e>
                                <m:sup>
                                  <m:r>
                                    <a:rPr lang="en-US" sz="3200" b="0" i="1" smtClean="0">
                                      <a:latin typeface="Cambria Math" panose="02040503050406030204" pitchFamily="18" charset="0"/>
                                    </a:rPr>
                                    <m:t>′</m:t>
                                  </m:r>
                                </m:sup>
                              </m:sSup>
                              <m:r>
                                <a:rPr lang="en-US" sz="3200" i="1">
                                  <a:latin typeface="Cambria Math" panose="02040503050406030204" pitchFamily="18" charset="0"/>
                                </a:rPr>
                                <m:t> </m:t>
                              </m:r>
                              <m:r>
                                <m:rPr>
                                  <m:nor/>
                                </m:rPr>
                                <a:rPr lang="en-US" sz="3200" i="0">
                                  <a:latin typeface="Consolas" panose="020B0609020204030204" pitchFamily="49" charset="0"/>
                                </a:rPr>
                                <m:t>with</m:t>
                              </m:r>
                              <m:r>
                                <a:rPr lang="en-US" sz="3200">
                                  <a:latin typeface="Cambria Math" panose="02040503050406030204" pitchFamily="18" charset="0"/>
                                </a:rPr>
                                <m:t> </m:t>
                              </m:r>
                              <m:r>
                                <m:rPr>
                                  <m:nor/>
                                </m:rPr>
                                <a:rPr lang="en-US" sz="3200" i="0">
                                  <a:latin typeface="Consolas" panose="020B0609020204030204" pitchFamily="49" charset="0"/>
                                </a:rPr>
                                <m:t>inl</m:t>
                              </m:r>
                              <m:r>
                                <a:rPr lang="en-US" sz="3200">
                                  <a:latin typeface="Cambria Math" panose="02040503050406030204" pitchFamily="18" charset="0"/>
                                </a:rPr>
                                <m:t> </m:t>
                              </m:r>
                              <m:sSub>
                                <m:sSubPr>
                                  <m:ctrlPr>
                                    <a:rPr lang="en-US" sz="3200" i="1">
                                      <a:latin typeface="Cambria Math" panose="02040503050406030204" pitchFamily="18" charset="0"/>
                                    </a:rPr>
                                  </m:ctrlPr>
                                </m:sSubPr>
                                <m:e>
                                  <m:r>
                                    <a:rPr lang="en-US" sz="3200" i="1">
                                      <a:latin typeface="Cambria Math" panose="02040503050406030204" pitchFamily="18" charset="0"/>
                                    </a:rPr>
                                    <m:t>𝑥</m:t>
                                  </m:r>
                                </m:e>
                                <m:sub>
                                  <m:r>
                                    <a:rPr lang="en-US" sz="3200" i="1">
                                      <a:latin typeface="Cambria Math" panose="02040503050406030204" pitchFamily="18" charset="0"/>
                                    </a:rPr>
                                    <m:t>1</m:t>
                                  </m:r>
                                </m:sub>
                              </m:sSub>
                              <m:r>
                                <m:rPr>
                                  <m:nor/>
                                </m:rPr>
                                <a:rPr lang="en-US" sz="3200" b="0" i="0" smtClean="0">
                                  <a:latin typeface="Cambria Math" panose="02040503050406030204" pitchFamily="18" charset="0"/>
                                </a:rPr>
                                <m:t> </m:t>
                              </m:r>
                              <m:r>
                                <m:rPr>
                                  <m:nor/>
                                </m:rPr>
                                <a:rPr lang="en-US" sz="3200">
                                  <a:latin typeface="Consolas" panose="020B0609020204030204" pitchFamily="49" charset="0"/>
                                </a:rPr>
                                <m:t>−&gt;</m:t>
                              </m:r>
                              <m:sSub>
                                <m:sSubPr>
                                  <m:ctrlPr>
                                    <a:rPr lang="en-US" sz="3200" i="1">
                                      <a:latin typeface="Cambria Math" panose="02040503050406030204" pitchFamily="18" charset="0"/>
                                    </a:rPr>
                                  </m:ctrlPr>
                                </m:sSubPr>
                                <m:e>
                                  <m:r>
                                    <a:rPr lang="en-US" sz="3200" b="0" i="1" smtClean="0">
                                      <a:latin typeface="Cambria Math" panose="02040503050406030204" pitchFamily="18" charset="0"/>
                                    </a:rPr>
                                    <m:t> </m:t>
                                  </m:r>
                                  <m:r>
                                    <a:rPr lang="en-US" sz="3200" i="1">
                                      <a:latin typeface="Cambria Math" panose="02040503050406030204" pitchFamily="18" charset="0"/>
                                    </a:rPr>
                                    <m:t>𝑙</m:t>
                                  </m:r>
                                </m:e>
                                <m:sub>
                                  <m:r>
                                    <a:rPr lang="en-US" sz="3200" i="1">
                                      <a:latin typeface="Cambria Math" panose="02040503050406030204" pitchFamily="18" charset="0"/>
                                    </a:rPr>
                                    <m:t>1</m:t>
                                  </m:r>
                                </m:sub>
                              </m:sSub>
                              <m:r>
                                <a:rPr lang="en-US" sz="3200" i="1">
                                  <a:latin typeface="Cambria Math" panose="02040503050406030204" pitchFamily="18" charset="0"/>
                                </a:rPr>
                                <m:t> </m:t>
                              </m:r>
                              <m:r>
                                <m:rPr>
                                  <m:nor/>
                                </m:rPr>
                                <a:rPr lang="en-US" sz="3200" i="0">
                                  <a:latin typeface="Consolas" panose="020B0609020204030204" pitchFamily="49" charset="0"/>
                                </a:rPr>
                                <m:t>|</m:t>
                              </m:r>
                              <m:r>
                                <a:rPr lang="en-US" sz="3200" i="1">
                                  <a:latin typeface="Cambria Math" panose="02040503050406030204" pitchFamily="18" charset="0"/>
                                </a:rPr>
                                <m:t> </m:t>
                              </m:r>
                              <m:r>
                                <m:rPr>
                                  <m:nor/>
                                </m:rPr>
                                <a:rPr lang="en-US" sz="3200" i="0">
                                  <a:latin typeface="Consolas" panose="020B0609020204030204" pitchFamily="49" charset="0"/>
                                </a:rPr>
                                <m:t>inr</m:t>
                              </m:r>
                              <m:r>
                                <a:rPr lang="en-US" sz="3200" i="1">
                                  <a:latin typeface="Cambria Math" panose="02040503050406030204" pitchFamily="18" charset="0"/>
                                </a:rPr>
                                <m:t> </m:t>
                              </m:r>
                              <m:sSub>
                                <m:sSubPr>
                                  <m:ctrlPr>
                                    <a:rPr lang="en-US" sz="3200" i="1">
                                      <a:latin typeface="Cambria Math" panose="02040503050406030204" pitchFamily="18" charset="0"/>
                                    </a:rPr>
                                  </m:ctrlPr>
                                </m:sSubPr>
                                <m:e>
                                  <m:r>
                                    <a:rPr lang="en-US" sz="3200" i="1">
                                      <a:latin typeface="Cambria Math" panose="02040503050406030204" pitchFamily="18" charset="0"/>
                                    </a:rPr>
                                    <m:t>𝑥</m:t>
                                  </m:r>
                                </m:e>
                                <m:sub>
                                  <m:r>
                                    <a:rPr lang="en-US" sz="3200" i="1">
                                      <a:latin typeface="Cambria Math" panose="02040503050406030204" pitchFamily="18" charset="0"/>
                                    </a:rPr>
                                    <m:t>2</m:t>
                                  </m:r>
                                </m:sub>
                              </m:sSub>
                              <m:r>
                                <m:rPr>
                                  <m:nor/>
                                </m:rPr>
                                <a:rPr lang="en-US" sz="3200" b="0" i="0" smtClean="0">
                                  <a:latin typeface="Cambria Math" panose="02040503050406030204" pitchFamily="18" charset="0"/>
                                </a:rPr>
                                <m:t> </m:t>
                              </m:r>
                              <m:r>
                                <m:rPr>
                                  <m:nor/>
                                </m:rPr>
                                <a:rPr lang="en-US" sz="3200">
                                  <a:latin typeface="Consolas" panose="020B0609020204030204" pitchFamily="49" charset="0"/>
                                </a:rPr>
                                <m:t>−&gt;</m:t>
                              </m:r>
                              <m:sSub>
                                <m:sSubPr>
                                  <m:ctrlPr>
                                    <a:rPr lang="en-US" sz="3200" i="1">
                                      <a:latin typeface="Cambria Math" panose="02040503050406030204" pitchFamily="18" charset="0"/>
                                    </a:rPr>
                                  </m:ctrlPr>
                                </m:sSubPr>
                                <m:e>
                                  <m:r>
                                    <a:rPr lang="en-US" sz="3200" b="0" i="1" smtClean="0">
                                      <a:latin typeface="Cambria Math" panose="02040503050406030204" pitchFamily="18" charset="0"/>
                                    </a:rPr>
                                    <m:t> </m:t>
                                  </m:r>
                                  <m:r>
                                    <a:rPr lang="en-US" sz="3200" i="1">
                                      <a:latin typeface="Cambria Math" panose="02040503050406030204" pitchFamily="18" charset="0"/>
                                    </a:rPr>
                                    <m:t>𝑙</m:t>
                                  </m:r>
                                </m:e>
                                <m:sub>
                                  <m:r>
                                    <a:rPr lang="en-US" sz="3200" i="1">
                                      <a:latin typeface="Cambria Math" panose="02040503050406030204" pitchFamily="18" charset="0"/>
                                    </a:rPr>
                                    <m:t>2</m:t>
                                  </m:r>
                                </m:sub>
                              </m:sSub>
                              <m:r>
                                <m:rPr>
                                  <m:nor/>
                                </m:rPr>
                                <a:rPr lang="en-US" sz="3200" i="0">
                                  <a:latin typeface="Consolas" panose="020B0609020204030204" pitchFamily="49" charset="0"/>
                                </a:rPr>
                                <m:t>)</m:t>
                              </m:r>
                            </m:e>
                          </m:eqArr>
                        </m:den>
                      </m:f>
                    </m:oMath>
                  </m:oMathPara>
                </a14:m>
                <a:endParaRPr lang="en-US" sz="3200" dirty="0"/>
              </a:p>
            </p:txBody>
          </p:sp>
        </mc:Choice>
        <mc:Fallback>
          <p:sp>
            <p:nvSpPr>
              <p:cNvPr id="6" name="TextBox 5">
                <a:extLst>
                  <a:ext uri="{FF2B5EF4-FFF2-40B4-BE49-F238E27FC236}">
                    <a16:creationId xmlns:a16="http://schemas.microsoft.com/office/drawing/2014/main" id="{1755E44F-E568-46B7-92F8-0C766D093E70}"/>
                  </a:ext>
                </a:extLst>
              </p:cNvPr>
              <p:cNvSpPr txBox="1">
                <a:spLocks noRot="1" noChangeAspect="1" noMove="1" noResize="1" noEditPoints="1" noAdjustHandles="1" noChangeArrowheads="1" noChangeShapeType="1" noTextEdit="1"/>
              </p:cNvSpPr>
              <p:nvPr/>
            </p:nvSpPr>
            <p:spPr>
              <a:xfrm>
                <a:off x="2098845" y="1704490"/>
                <a:ext cx="8149667" cy="1580048"/>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E1417E39-9627-4A83-BAF4-8A5ABE2CA7D1}"/>
                  </a:ext>
                </a:extLst>
              </p:cNvPr>
              <p:cNvSpPr txBox="1"/>
              <p:nvPr/>
            </p:nvSpPr>
            <p:spPr>
              <a:xfrm>
                <a:off x="684122" y="3531112"/>
                <a:ext cx="10870796" cy="105060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den>
                          <m:r>
                            <m:rPr>
                              <m:nor/>
                            </m:rPr>
                            <a:rPr lang="en-US" sz="3200" b="0" i="0" smtClean="0">
                              <a:latin typeface="Consolas" panose="020B0609020204030204" pitchFamily="49" charset="0"/>
                            </a:rPr>
                            <m:t>(</m:t>
                          </m:r>
                          <m:r>
                            <m:rPr>
                              <m:nor/>
                            </m:rPr>
                            <a:rPr lang="en-US" sz="3200" b="0" i="0" smtClean="0">
                              <a:latin typeface="Consolas" panose="020B0609020204030204" pitchFamily="49" charset="0"/>
                            </a:rPr>
                            <m:t>match</m:t>
                          </m:r>
                          <m:r>
                            <a:rPr lang="en-US" sz="3200" b="0" i="1" smtClean="0">
                              <a:latin typeface="Cambria Math" panose="02040503050406030204" pitchFamily="18" charset="0"/>
                            </a:rPr>
                            <m:t> </m:t>
                          </m:r>
                          <m:r>
                            <m:rPr>
                              <m:nor/>
                            </m:rPr>
                            <a:rPr lang="en-US" sz="3200" b="0" i="0" smtClean="0">
                              <a:latin typeface="Consolas" panose="020B0609020204030204" pitchFamily="49" charset="0"/>
                            </a:rPr>
                            <m:t>inl</m:t>
                          </m:r>
                          <m:r>
                            <a:rPr lang="en-US" sz="3200" b="0" i="1" smtClean="0">
                              <a:latin typeface="Cambria Math" panose="02040503050406030204" pitchFamily="18" charset="0"/>
                            </a:rPr>
                            <m:t> </m:t>
                          </m:r>
                          <m:r>
                            <a:rPr lang="en-US" sz="3200" b="0" i="1" smtClean="0">
                              <a:latin typeface="Cambria Math" panose="02040503050406030204" pitchFamily="18" charset="0"/>
                            </a:rPr>
                            <m:t>𝑣</m:t>
                          </m:r>
                          <m:r>
                            <a:rPr lang="en-US" sz="3200" b="0" i="1" smtClean="0">
                              <a:latin typeface="Cambria Math" panose="02040503050406030204" pitchFamily="18" charset="0"/>
                            </a:rPr>
                            <m:t> </m:t>
                          </m:r>
                          <m:r>
                            <m:rPr>
                              <m:nor/>
                            </m:rPr>
                            <a:rPr lang="en-US" sz="3200" b="0" i="0" smtClean="0">
                              <a:latin typeface="Consolas" panose="020B0609020204030204" pitchFamily="49" charset="0"/>
                            </a:rPr>
                            <m:t>with</m:t>
                          </m:r>
                          <m:r>
                            <a:rPr lang="en-US" sz="3200" b="0" i="0" smtClean="0">
                              <a:latin typeface="Cambria Math" panose="02040503050406030204" pitchFamily="18" charset="0"/>
                            </a:rPr>
                            <m:t> </m:t>
                          </m:r>
                          <m:r>
                            <m:rPr>
                              <m:nor/>
                            </m:rPr>
                            <a:rPr lang="en-US" sz="3200" b="0" i="0" smtClean="0">
                              <a:latin typeface="Consolas" panose="020B0609020204030204" pitchFamily="49" charset="0"/>
                            </a:rPr>
                            <m:t>inl</m:t>
                          </m:r>
                          <m:r>
                            <a:rPr lang="en-US" sz="3200" b="0" i="0"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𝑥</m:t>
                              </m:r>
                            </m:e>
                            <m:sub>
                              <m:r>
                                <a:rPr lang="en-US" sz="3200" b="0" i="1" smtClean="0">
                                  <a:latin typeface="Cambria Math" panose="02040503050406030204" pitchFamily="18" charset="0"/>
                                </a:rPr>
                                <m:t>1</m:t>
                              </m:r>
                            </m:sub>
                          </m:sSub>
                          <m:r>
                            <m:rPr>
                              <m:nor/>
                            </m:rPr>
                            <a:rPr lang="en-US" sz="3200" b="0" i="0" smtClean="0">
                              <a:latin typeface="Cambria Math" panose="02040503050406030204" pitchFamily="18" charset="0"/>
                            </a:rPr>
                            <m:t> </m:t>
                          </m:r>
                          <m:r>
                            <m:rPr>
                              <m:nor/>
                            </m:rPr>
                            <a:rPr lang="en-US" sz="3200">
                              <a:latin typeface="Consolas" panose="020B0609020204030204" pitchFamily="49" charset="0"/>
                            </a:rPr>
                            <m:t>−&gt;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 </m:t>
                              </m:r>
                              <m:r>
                                <a:rPr lang="en-US" sz="3200" b="0" i="1" smtClean="0">
                                  <a:latin typeface="Cambria Math" panose="02040503050406030204" pitchFamily="18" charset="0"/>
                                </a:rPr>
                                <m:t>𝑙</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 </m:t>
                          </m:r>
                          <m:r>
                            <m:rPr>
                              <m:nor/>
                            </m:rPr>
                            <a:rPr lang="en-US" sz="3200" b="0" i="0" smtClean="0">
                              <a:latin typeface="Consolas" panose="020B0609020204030204" pitchFamily="49" charset="0"/>
                            </a:rPr>
                            <m:t>|</m:t>
                          </m:r>
                          <m:r>
                            <a:rPr lang="en-US" sz="3200" b="0" i="1" smtClean="0">
                              <a:latin typeface="Cambria Math" panose="02040503050406030204" pitchFamily="18" charset="0"/>
                            </a:rPr>
                            <m:t> </m:t>
                          </m:r>
                          <m:r>
                            <m:rPr>
                              <m:nor/>
                            </m:rPr>
                            <a:rPr lang="en-US" sz="3200" b="0" i="0" smtClean="0">
                              <a:latin typeface="Consolas" panose="020B0609020204030204" pitchFamily="49" charset="0"/>
                            </a:rPr>
                            <m:t>inr</m:t>
                          </m:r>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𝑥</m:t>
                              </m:r>
                            </m:e>
                            <m:sub>
                              <m:r>
                                <a:rPr lang="en-US" sz="3200" b="0" i="1" smtClean="0">
                                  <a:latin typeface="Cambria Math" panose="02040503050406030204" pitchFamily="18" charset="0"/>
                                </a:rPr>
                                <m:t>2</m:t>
                              </m:r>
                            </m:sub>
                          </m:sSub>
                          <m:r>
                            <m:rPr>
                              <m:nor/>
                            </m:rPr>
                            <a:rPr lang="en-US" sz="3200" b="0" i="0" smtClean="0">
                              <a:latin typeface="Cambria Math" panose="02040503050406030204" pitchFamily="18" charset="0"/>
                            </a:rPr>
                            <m:t> </m:t>
                          </m:r>
                          <m:r>
                            <m:rPr>
                              <m:nor/>
                            </m:rPr>
                            <a:rPr lang="en-US" sz="3200">
                              <a:latin typeface="Consolas" panose="020B0609020204030204" pitchFamily="49" charset="0"/>
                            </a:rPr>
                            <m:t>−&gt;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 </m:t>
                              </m:r>
                              <m:r>
                                <a:rPr lang="en-US" sz="3200" b="0" i="1" smtClean="0">
                                  <a:latin typeface="Cambria Math" panose="02040503050406030204" pitchFamily="18" charset="0"/>
                                </a:rPr>
                                <m:t>𝑙</m:t>
                              </m:r>
                            </m:e>
                            <m:sub>
                              <m:r>
                                <a:rPr lang="en-US" sz="3200" b="0" i="1" smtClean="0">
                                  <a:latin typeface="Cambria Math" panose="02040503050406030204" pitchFamily="18" charset="0"/>
                                </a:rPr>
                                <m:t>2</m:t>
                              </m:r>
                            </m:sub>
                          </m:sSub>
                          <m:r>
                            <m:rPr>
                              <m:nor/>
                            </m:rPr>
                            <a:rPr lang="en-US" sz="3200" b="0" i="0" smtClean="0">
                              <a:latin typeface="Consolas" panose="020B0609020204030204" pitchFamily="49" charset="0"/>
                            </a:rPr>
                            <m:t>)</m:t>
                          </m:r>
                          <m:r>
                            <a:rPr lang="en-US" sz="3200" b="0" i="1" smtClean="0">
                              <a:latin typeface="Cambria Math" panose="02040503050406030204" pitchFamily="18" charset="0"/>
                            </a:rPr>
                            <m:t>→</m:t>
                          </m:r>
                          <m:sSub>
                            <m:sSubPr>
                              <m:ctrlPr>
                                <a:rPr lang="en-US" sz="3200" i="1">
                                  <a:latin typeface="Cambria Math" panose="02040503050406030204" pitchFamily="18" charset="0"/>
                                </a:rPr>
                              </m:ctrlPr>
                            </m:sSubPr>
                            <m:e>
                              <m:d>
                                <m:dPr>
                                  <m:begChr m:val="["/>
                                  <m:endChr m:val="]"/>
                                  <m:ctrlPr>
                                    <a:rPr lang="en-US" sz="3200" b="0" i="1" smtClean="0">
                                      <a:latin typeface="Cambria Math" panose="02040503050406030204" pitchFamily="18" charset="0"/>
                                    </a:rPr>
                                  </m:ctrlPr>
                                </m:dPr>
                                <m:e>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𝑥</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r>
                                    <a:rPr lang="en-US" sz="3200" b="0" i="1" smtClean="0">
                                      <a:latin typeface="Cambria Math" panose="02040503050406030204" pitchFamily="18" charset="0"/>
                                    </a:rPr>
                                    <m:t>𝑣</m:t>
                                  </m:r>
                                </m:e>
                              </m:d>
                              <m:r>
                                <a:rPr lang="en-US" sz="3200" i="1">
                                  <a:latin typeface="Cambria Math" panose="02040503050406030204" pitchFamily="18" charset="0"/>
                                </a:rPr>
                                <m:t>𝑙</m:t>
                              </m:r>
                            </m:e>
                            <m:sub>
                              <m:r>
                                <a:rPr lang="en-US" sz="3200" i="1">
                                  <a:latin typeface="Cambria Math" panose="02040503050406030204" pitchFamily="18" charset="0"/>
                                </a:rPr>
                                <m:t>1</m:t>
                              </m:r>
                            </m:sub>
                          </m:sSub>
                        </m:den>
                      </m:f>
                    </m:oMath>
                  </m:oMathPara>
                </a14:m>
                <a:endParaRPr lang="en-US" sz="3200" dirty="0"/>
              </a:p>
            </p:txBody>
          </p:sp>
        </mc:Choice>
        <mc:Fallback xmlns="">
          <p:sp>
            <p:nvSpPr>
              <p:cNvPr id="8" name="TextBox 7">
                <a:extLst>
                  <a:ext uri="{FF2B5EF4-FFF2-40B4-BE49-F238E27FC236}">
                    <a16:creationId xmlns:a16="http://schemas.microsoft.com/office/drawing/2014/main" id="{E1417E39-9627-4A83-BAF4-8A5ABE2CA7D1}"/>
                  </a:ext>
                </a:extLst>
              </p:cNvPr>
              <p:cNvSpPr txBox="1">
                <a:spLocks noRot="1" noChangeAspect="1" noMove="1" noResize="1" noEditPoints="1" noAdjustHandles="1" noChangeArrowheads="1" noChangeShapeType="1" noTextEdit="1"/>
              </p:cNvSpPr>
              <p:nvPr/>
            </p:nvSpPr>
            <p:spPr>
              <a:xfrm>
                <a:off x="684122" y="3531112"/>
                <a:ext cx="10870796" cy="1050609"/>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7971EC14-7F84-491F-86B4-8A60F41B8814}"/>
                  </a:ext>
                </a:extLst>
              </p:cNvPr>
              <p:cNvSpPr txBox="1"/>
              <p:nvPr/>
            </p:nvSpPr>
            <p:spPr>
              <a:xfrm>
                <a:off x="684120" y="4870056"/>
                <a:ext cx="10889776" cy="105060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den>
                          <m:r>
                            <m:rPr>
                              <m:nor/>
                            </m:rPr>
                            <a:rPr lang="en-US" sz="3200" b="0" i="0" smtClean="0">
                              <a:latin typeface="Consolas" panose="020B0609020204030204" pitchFamily="49" charset="0"/>
                            </a:rPr>
                            <m:t>(</m:t>
                          </m:r>
                          <m:r>
                            <m:rPr>
                              <m:nor/>
                            </m:rPr>
                            <a:rPr lang="en-US" sz="3200" b="0" i="0" smtClean="0">
                              <a:latin typeface="Consolas" panose="020B0609020204030204" pitchFamily="49" charset="0"/>
                            </a:rPr>
                            <m:t>match</m:t>
                          </m:r>
                          <m:r>
                            <a:rPr lang="en-US" sz="3200" b="0" i="1" smtClean="0">
                              <a:latin typeface="Cambria Math" panose="02040503050406030204" pitchFamily="18" charset="0"/>
                            </a:rPr>
                            <m:t> </m:t>
                          </m:r>
                          <m:r>
                            <m:rPr>
                              <m:nor/>
                            </m:rPr>
                            <a:rPr lang="en-US" sz="3200" b="0" i="0" smtClean="0">
                              <a:latin typeface="Consolas" panose="020B0609020204030204" pitchFamily="49" charset="0"/>
                            </a:rPr>
                            <m:t>inr</m:t>
                          </m:r>
                          <m:r>
                            <a:rPr lang="en-US" sz="3200" b="0" i="1" smtClean="0">
                              <a:latin typeface="Cambria Math" panose="02040503050406030204" pitchFamily="18" charset="0"/>
                            </a:rPr>
                            <m:t> </m:t>
                          </m:r>
                          <m:r>
                            <a:rPr lang="en-US" sz="3200" b="0" i="1" smtClean="0">
                              <a:latin typeface="Cambria Math" panose="02040503050406030204" pitchFamily="18" charset="0"/>
                            </a:rPr>
                            <m:t>𝑣</m:t>
                          </m:r>
                          <m:r>
                            <a:rPr lang="en-US" sz="3200" b="0" i="1" smtClean="0">
                              <a:latin typeface="Cambria Math" panose="02040503050406030204" pitchFamily="18" charset="0"/>
                            </a:rPr>
                            <m:t> </m:t>
                          </m:r>
                          <m:r>
                            <m:rPr>
                              <m:nor/>
                            </m:rPr>
                            <a:rPr lang="en-US" sz="3200" b="0" i="0" smtClean="0">
                              <a:latin typeface="Consolas" panose="020B0609020204030204" pitchFamily="49" charset="0"/>
                            </a:rPr>
                            <m:t>with</m:t>
                          </m:r>
                          <m:r>
                            <a:rPr lang="en-US" sz="3200" b="0" i="0" smtClean="0">
                              <a:latin typeface="Cambria Math" panose="02040503050406030204" pitchFamily="18" charset="0"/>
                            </a:rPr>
                            <m:t> </m:t>
                          </m:r>
                          <m:r>
                            <m:rPr>
                              <m:nor/>
                            </m:rPr>
                            <a:rPr lang="en-US" sz="3200" b="0" i="0" smtClean="0">
                              <a:latin typeface="Consolas" panose="020B0609020204030204" pitchFamily="49" charset="0"/>
                            </a:rPr>
                            <m:t>inl</m:t>
                          </m:r>
                          <m:r>
                            <a:rPr lang="en-US" sz="3200" b="0" i="0"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𝑥</m:t>
                              </m:r>
                            </m:e>
                            <m:sub>
                              <m:r>
                                <a:rPr lang="en-US" sz="3200" b="0" i="1" smtClean="0">
                                  <a:latin typeface="Cambria Math" panose="02040503050406030204" pitchFamily="18" charset="0"/>
                                </a:rPr>
                                <m:t>1</m:t>
                              </m:r>
                            </m:sub>
                          </m:sSub>
                          <m:r>
                            <m:rPr>
                              <m:nor/>
                            </m:rPr>
                            <a:rPr lang="en-US" sz="3200" b="0" i="0" smtClean="0">
                              <a:latin typeface="Cambria Math" panose="02040503050406030204" pitchFamily="18" charset="0"/>
                            </a:rPr>
                            <m:t> </m:t>
                          </m:r>
                          <m:r>
                            <m:rPr>
                              <m:nor/>
                            </m:rPr>
                            <a:rPr lang="en-US" sz="3200">
                              <a:latin typeface="Consolas" panose="020B0609020204030204" pitchFamily="49" charset="0"/>
                            </a:rPr>
                            <m:t>−&gt;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 </m:t>
                              </m:r>
                              <m:r>
                                <a:rPr lang="en-US" sz="3200" b="0" i="1" smtClean="0">
                                  <a:latin typeface="Cambria Math" panose="02040503050406030204" pitchFamily="18" charset="0"/>
                                </a:rPr>
                                <m:t>𝑙</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 </m:t>
                          </m:r>
                          <m:r>
                            <m:rPr>
                              <m:nor/>
                            </m:rPr>
                            <a:rPr lang="en-US" sz="3200" b="0" i="0" smtClean="0">
                              <a:latin typeface="Consolas" panose="020B0609020204030204" pitchFamily="49" charset="0"/>
                            </a:rPr>
                            <m:t>|</m:t>
                          </m:r>
                          <m:r>
                            <a:rPr lang="en-US" sz="3200" b="0" i="1" smtClean="0">
                              <a:latin typeface="Cambria Math" panose="02040503050406030204" pitchFamily="18" charset="0"/>
                            </a:rPr>
                            <m:t> </m:t>
                          </m:r>
                          <m:r>
                            <m:rPr>
                              <m:nor/>
                            </m:rPr>
                            <a:rPr lang="en-US" sz="3200" b="0" i="0" smtClean="0">
                              <a:latin typeface="Consolas" panose="020B0609020204030204" pitchFamily="49" charset="0"/>
                            </a:rPr>
                            <m:t>inr</m:t>
                          </m:r>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𝑥</m:t>
                              </m:r>
                            </m:e>
                            <m:sub>
                              <m:r>
                                <a:rPr lang="en-US" sz="3200" b="0" i="1" smtClean="0">
                                  <a:latin typeface="Cambria Math" panose="02040503050406030204" pitchFamily="18" charset="0"/>
                                </a:rPr>
                                <m:t>2</m:t>
                              </m:r>
                            </m:sub>
                          </m:sSub>
                          <m:r>
                            <m:rPr>
                              <m:nor/>
                            </m:rPr>
                            <a:rPr lang="en-US" sz="3200" b="0" i="0" smtClean="0">
                              <a:latin typeface="Cambria Math" panose="02040503050406030204" pitchFamily="18" charset="0"/>
                            </a:rPr>
                            <m:t> </m:t>
                          </m:r>
                          <m:r>
                            <m:rPr>
                              <m:nor/>
                            </m:rPr>
                            <a:rPr lang="en-US" sz="3200">
                              <a:latin typeface="Consolas" panose="020B0609020204030204" pitchFamily="49" charset="0"/>
                            </a:rPr>
                            <m:t>−&gt;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 </m:t>
                              </m:r>
                              <m:r>
                                <a:rPr lang="en-US" sz="3200" b="0" i="1" smtClean="0">
                                  <a:latin typeface="Cambria Math" panose="02040503050406030204" pitchFamily="18" charset="0"/>
                                </a:rPr>
                                <m:t>𝑙</m:t>
                              </m:r>
                            </m:e>
                            <m:sub>
                              <m:r>
                                <a:rPr lang="en-US" sz="3200" b="0" i="1" smtClean="0">
                                  <a:latin typeface="Cambria Math" panose="02040503050406030204" pitchFamily="18" charset="0"/>
                                </a:rPr>
                                <m:t>2</m:t>
                              </m:r>
                            </m:sub>
                          </m:sSub>
                          <m:r>
                            <m:rPr>
                              <m:nor/>
                            </m:rPr>
                            <a:rPr lang="en-US" sz="3200" b="0" i="0" smtClean="0">
                              <a:latin typeface="Consolas" panose="020B0609020204030204" pitchFamily="49" charset="0"/>
                            </a:rPr>
                            <m:t>)</m:t>
                          </m:r>
                          <m:r>
                            <a:rPr lang="en-US" sz="3200" b="0" i="1" smtClean="0">
                              <a:latin typeface="Cambria Math" panose="02040503050406030204" pitchFamily="18" charset="0"/>
                            </a:rPr>
                            <m:t>→</m:t>
                          </m:r>
                          <m:sSub>
                            <m:sSubPr>
                              <m:ctrlPr>
                                <a:rPr lang="en-US" sz="3200" i="1">
                                  <a:latin typeface="Cambria Math" panose="02040503050406030204" pitchFamily="18" charset="0"/>
                                </a:rPr>
                              </m:ctrlPr>
                            </m:sSubPr>
                            <m:e>
                              <m:d>
                                <m:dPr>
                                  <m:begChr m:val="["/>
                                  <m:endChr m:val="]"/>
                                  <m:ctrlPr>
                                    <a:rPr lang="en-US" sz="3200" b="0" i="1" smtClean="0">
                                      <a:latin typeface="Cambria Math" panose="02040503050406030204" pitchFamily="18" charset="0"/>
                                    </a:rPr>
                                  </m:ctrlPr>
                                </m:dPr>
                                <m:e>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𝑥</m:t>
                                      </m:r>
                                    </m:e>
                                    <m:sub>
                                      <m:r>
                                        <a:rPr lang="en-US" sz="3200" b="0" i="1" smtClean="0">
                                          <a:latin typeface="Cambria Math" panose="02040503050406030204" pitchFamily="18" charset="0"/>
                                        </a:rPr>
                                        <m:t>2</m:t>
                                      </m:r>
                                    </m:sub>
                                  </m:sSub>
                                  <m:r>
                                    <a:rPr lang="en-US" sz="3200" b="0" i="1" smtClean="0">
                                      <a:latin typeface="Cambria Math" panose="02040503050406030204" pitchFamily="18" charset="0"/>
                                    </a:rPr>
                                    <m:t>↦</m:t>
                                  </m:r>
                                  <m:r>
                                    <a:rPr lang="en-US" sz="3200" b="0" i="1" smtClean="0">
                                      <a:latin typeface="Cambria Math" panose="02040503050406030204" pitchFamily="18" charset="0"/>
                                    </a:rPr>
                                    <m:t>𝑣</m:t>
                                  </m:r>
                                </m:e>
                              </m:d>
                              <m:r>
                                <a:rPr lang="en-US" sz="3200" i="1">
                                  <a:latin typeface="Cambria Math" panose="02040503050406030204" pitchFamily="18" charset="0"/>
                                </a:rPr>
                                <m:t>𝑙</m:t>
                              </m:r>
                            </m:e>
                            <m:sub>
                              <m:r>
                                <a:rPr lang="en-US" sz="3200" i="1">
                                  <a:latin typeface="Cambria Math" panose="02040503050406030204" pitchFamily="18" charset="0"/>
                                </a:rPr>
                                <m:t>2</m:t>
                              </m:r>
                            </m:sub>
                          </m:sSub>
                        </m:den>
                      </m:f>
                    </m:oMath>
                  </m:oMathPara>
                </a14:m>
                <a:endParaRPr lang="en-US" sz="3200" dirty="0"/>
              </a:p>
            </p:txBody>
          </p:sp>
        </mc:Choice>
        <mc:Fallback xmlns="">
          <p:sp>
            <p:nvSpPr>
              <p:cNvPr id="9" name="TextBox 8">
                <a:extLst>
                  <a:ext uri="{FF2B5EF4-FFF2-40B4-BE49-F238E27FC236}">
                    <a16:creationId xmlns:a16="http://schemas.microsoft.com/office/drawing/2014/main" id="{7971EC14-7F84-491F-86B4-8A60F41B8814}"/>
                  </a:ext>
                </a:extLst>
              </p:cNvPr>
              <p:cNvSpPr txBox="1">
                <a:spLocks noRot="1" noChangeAspect="1" noMove="1" noResize="1" noEditPoints="1" noAdjustHandles="1" noChangeArrowheads="1" noChangeShapeType="1" noTextEdit="1"/>
              </p:cNvSpPr>
              <p:nvPr/>
            </p:nvSpPr>
            <p:spPr>
              <a:xfrm>
                <a:off x="684120" y="4870056"/>
                <a:ext cx="10889776" cy="1050609"/>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1201856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FAEADAF-CEF5-46BB-7EC2-03CA36A2E92B}"/>
              </a:ext>
            </a:extLst>
          </p:cNvPr>
          <p:cNvSpPr>
            <a:spLocks noGrp="1"/>
          </p:cNvSpPr>
          <p:nvPr>
            <p:ph type="sldNum" sz="quarter" idx="12"/>
          </p:nvPr>
        </p:nvSpPr>
        <p:spPr/>
        <p:txBody>
          <a:bodyPr/>
          <a:lstStyle/>
          <a:p>
            <a:fld id="{1F1B8572-414E-4329-B0B0-F510B92A2987}" type="slidenum">
              <a:rPr lang="en-US" smtClean="0"/>
              <a:t>21</a:t>
            </a:fld>
            <a:endParaRPr lang="en-US"/>
          </a:p>
        </p:txBody>
      </p:sp>
      <p:pic>
        <p:nvPicPr>
          <p:cNvPr id="4" name="Picture 3">
            <a:extLst>
              <a:ext uri="{FF2B5EF4-FFF2-40B4-BE49-F238E27FC236}">
                <a16:creationId xmlns:a16="http://schemas.microsoft.com/office/drawing/2014/main" id="{CA95BD32-F610-03FC-E411-ACB462C9A6B9}"/>
              </a:ext>
            </a:extLst>
          </p:cNvPr>
          <p:cNvPicPr>
            <a:picLocks/>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190500" y="190500"/>
            <a:ext cx="11811000" cy="6477000"/>
          </a:xfrm>
          <a:prstGeom prst="rect">
            <a:avLst/>
          </a:prstGeom>
        </p:spPr>
      </p:pic>
    </p:spTree>
    <p:extLst>
      <p:ext uri="{BB962C8B-B14F-4D97-AF65-F5344CB8AC3E}">
        <p14:creationId xmlns:p14="http://schemas.microsoft.com/office/powerpoint/2010/main" val="1489892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F17A3-7DE9-4F74-9422-E655662EDC5B}"/>
              </a:ext>
            </a:extLst>
          </p:cNvPr>
          <p:cNvSpPr>
            <a:spLocks noGrp="1"/>
          </p:cNvSpPr>
          <p:nvPr>
            <p:ph type="title"/>
          </p:nvPr>
        </p:nvSpPr>
        <p:spPr/>
        <p:txBody>
          <a:bodyPr/>
          <a:lstStyle/>
          <a:p>
            <a:r>
              <a:rPr lang="en-US" dirty="0"/>
              <a:t>HW6 Overview</a:t>
            </a:r>
          </a:p>
        </p:txBody>
      </p:sp>
      <p:sp>
        <p:nvSpPr>
          <p:cNvPr id="3" name="Content Placeholder 2">
            <a:extLst>
              <a:ext uri="{FF2B5EF4-FFF2-40B4-BE49-F238E27FC236}">
                <a16:creationId xmlns:a16="http://schemas.microsoft.com/office/drawing/2014/main" id="{164BF1CB-7319-4F68-AD9B-D79AA08F8E6C}"/>
              </a:ext>
            </a:extLst>
          </p:cNvPr>
          <p:cNvSpPr>
            <a:spLocks noGrp="1"/>
          </p:cNvSpPr>
          <p:nvPr>
            <p:ph idx="1"/>
          </p:nvPr>
        </p:nvSpPr>
        <p:spPr/>
        <p:txBody>
          <a:bodyPr/>
          <a:lstStyle/>
          <a:p>
            <a:r>
              <a:rPr lang="en-US" dirty="0"/>
              <a:t>Interpreter for a simple functional language</a:t>
            </a:r>
          </a:p>
          <a:p>
            <a:r>
              <a:rPr lang="en-US" dirty="0"/>
              <a:t>Ignore the definition of substitution: it’s complicated, but for our purposes it just works</a:t>
            </a:r>
          </a:p>
        </p:txBody>
      </p:sp>
      <p:sp>
        <p:nvSpPr>
          <p:cNvPr id="4" name="Slide Number Placeholder 3">
            <a:extLst>
              <a:ext uri="{FF2B5EF4-FFF2-40B4-BE49-F238E27FC236}">
                <a16:creationId xmlns:a16="http://schemas.microsoft.com/office/drawing/2014/main" id="{898CE869-D208-405D-ACDE-D9FB53CBEDA2}"/>
              </a:ext>
            </a:extLst>
          </p:cNvPr>
          <p:cNvSpPr>
            <a:spLocks noGrp="1"/>
          </p:cNvSpPr>
          <p:nvPr>
            <p:ph type="sldNum" sz="quarter" idx="12"/>
          </p:nvPr>
        </p:nvSpPr>
        <p:spPr/>
        <p:txBody>
          <a:bodyPr/>
          <a:lstStyle/>
          <a:p>
            <a:fld id="{1F1B8572-414E-4329-B0B0-F510B92A2987}" type="slidenum">
              <a:rPr lang="en-US" smtClean="0"/>
              <a:pPr/>
              <a:t>22</a:t>
            </a:fld>
            <a:endParaRPr lang="en-US" dirty="0"/>
          </a:p>
        </p:txBody>
      </p:sp>
    </p:spTree>
    <p:extLst>
      <p:ext uri="{BB962C8B-B14F-4D97-AF65-F5344CB8AC3E}">
        <p14:creationId xmlns:p14="http://schemas.microsoft.com/office/powerpoint/2010/main" val="3979679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505E2-FC17-4EEF-96F1-91E49ACC9781}"/>
              </a:ext>
            </a:extLst>
          </p:cNvPr>
          <p:cNvSpPr>
            <a:spLocks noGrp="1"/>
          </p:cNvSpPr>
          <p:nvPr>
            <p:ph type="title"/>
          </p:nvPr>
        </p:nvSpPr>
        <p:spPr/>
        <p:txBody>
          <a:bodyPr/>
          <a:lstStyle/>
          <a:p>
            <a:r>
              <a:rPr lang="en-US" dirty="0"/>
              <a:t>Typed Lambda Calculus with Recursion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F60649B-CF50-4204-8954-86C4421EBB2C}"/>
                  </a:ext>
                </a:extLst>
              </p:cNvPr>
              <p:cNvSpPr>
                <a:spLocks noGrp="1"/>
              </p:cNvSpPr>
              <p:nvPr>
                <p:ph idx="1"/>
              </p:nvPr>
            </p:nvSpPr>
            <p:spPr/>
            <p:txBody>
              <a:bodyPr>
                <a:normAutofit/>
              </a:bodyPr>
              <a:lstStyle/>
              <a:p>
                <a:pPr marL="0" lvl="0" indent="0">
                  <a:buNone/>
                </a:pPr>
                <a:r>
                  <a:rPr lang="en-US" sz="3600" b="1" i="1" dirty="0">
                    <a:solidFill>
                      <a:prstClr val="black">
                        <a:lumMod val="85000"/>
                        <a:lumOff val="15000"/>
                      </a:prstClr>
                    </a:solidFill>
                  </a:rPr>
                  <a:t>L</a:t>
                </a:r>
                <a:r>
                  <a:rPr lang="en-US" sz="3600" dirty="0">
                    <a:solidFill>
                      <a:prstClr val="black">
                        <a:lumMod val="85000"/>
                        <a:lumOff val="15000"/>
                      </a:prstClr>
                    </a:solidFill>
                  </a:rPr>
                  <a:t> ::= &lt;ident&gt; | </a:t>
                </a:r>
                <a14:m>
                  <m:oMath xmlns:m="http://schemas.openxmlformats.org/officeDocument/2006/math">
                    <m:r>
                      <a:rPr lang="en-US" sz="3600" i="1">
                        <a:solidFill>
                          <a:prstClr val="black">
                            <a:lumMod val="85000"/>
                            <a:lumOff val="15000"/>
                          </a:prstClr>
                        </a:solidFill>
                        <a:latin typeface="Cambria Math" panose="02040503050406030204" pitchFamily="18" charset="0"/>
                      </a:rPr>
                      <m:t>𝜆</m:t>
                    </m:r>
                  </m:oMath>
                </a14:m>
                <a:r>
                  <a:rPr lang="en-US" sz="3600" dirty="0">
                    <a:solidFill>
                      <a:prstClr val="black">
                        <a:lumMod val="85000"/>
                        <a:lumOff val="15000"/>
                      </a:prstClr>
                    </a:solidFill>
                  </a:rPr>
                  <a:t>(&lt;ident&gt;: </a:t>
                </a:r>
                <a:r>
                  <a:rPr lang="en-US" sz="3600" b="1" i="1" dirty="0">
                    <a:solidFill>
                      <a:prstClr val="black">
                        <a:lumMod val="85000"/>
                        <a:lumOff val="15000"/>
                      </a:prstClr>
                    </a:solidFill>
                  </a:rPr>
                  <a:t>T</a:t>
                </a:r>
                <a:r>
                  <a:rPr lang="en-US" sz="3600" dirty="0">
                    <a:solidFill>
                      <a:prstClr val="black">
                        <a:lumMod val="85000"/>
                        <a:lumOff val="15000"/>
                      </a:prstClr>
                    </a:solidFill>
                  </a:rPr>
                  <a:t>). </a:t>
                </a:r>
                <a:r>
                  <a:rPr lang="en-US" sz="3600" b="1" i="1" dirty="0">
                    <a:solidFill>
                      <a:prstClr val="black">
                        <a:lumMod val="85000"/>
                        <a:lumOff val="15000"/>
                      </a:prstClr>
                    </a:solidFill>
                  </a:rPr>
                  <a:t>L</a:t>
                </a:r>
                <a:r>
                  <a:rPr lang="en-US" sz="3600" dirty="0">
                    <a:solidFill>
                      <a:prstClr val="black">
                        <a:lumMod val="85000"/>
                        <a:lumOff val="15000"/>
                      </a:prstClr>
                    </a:solidFill>
                  </a:rPr>
                  <a:t> | </a:t>
                </a:r>
                <a:r>
                  <a:rPr lang="en-US" sz="3600" b="1" i="1" dirty="0">
                    <a:solidFill>
                      <a:prstClr val="black">
                        <a:lumMod val="85000"/>
                        <a:lumOff val="15000"/>
                      </a:prstClr>
                    </a:solidFill>
                  </a:rPr>
                  <a:t>L</a:t>
                </a:r>
                <a:r>
                  <a:rPr lang="en-US" sz="3600" dirty="0">
                    <a:solidFill>
                      <a:prstClr val="black">
                        <a:lumMod val="85000"/>
                        <a:lumOff val="15000"/>
                      </a:prstClr>
                    </a:solidFill>
                  </a:rPr>
                  <a:t> </a:t>
                </a:r>
                <a:r>
                  <a:rPr lang="en-US" sz="3600" b="1" i="1" dirty="0" err="1">
                    <a:solidFill>
                      <a:prstClr val="black">
                        <a:lumMod val="85000"/>
                        <a:lumOff val="15000"/>
                      </a:prstClr>
                    </a:solidFill>
                  </a:rPr>
                  <a:t>L</a:t>
                </a:r>
                <a:r>
                  <a:rPr lang="en-US" sz="3600" b="1" i="1" dirty="0">
                    <a:solidFill>
                      <a:prstClr val="black">
                        <a:lumMod val="85000"/>
                        <a:lumOff val="15000"/>
                      </a:prstClr>
                    </a:solidFill>
                  </a:rPr>
                  <a:t> </a:t>
                </a:r>
                <a:r>
                  <a:rPr lang="en-US" sz="3600" dirty="0">
                    <a:solidFill>
                      <a:prstClr val="black">
                        <a:lumMod val="85000"/>
                        <a:lumOff val="15000"/>
                      </a:prstClr>
                    </a:solidFill>
                  </a:rPr>
                  <a:t>| &lt;#&gt; | </a:t>
                </a:r>
                <a:r>
                  <a:rPr lang="en-US" sz="3600" b="1" i="1" dirty="0">
                    <a:solidFill>
                      <a:prstClr val="black">
                        <a:lumMod val="85000"/>
                        <a:lumOff val="15000"/>
                      </a:prstClr>
                    </a:solidFill>
                  </a:rPr>
                  <a:t>L</a:t>
                </a:r>
                <a:r>
                  <a:rPr lang="en-US" sz="3600" dirty="0">
                    <a:solidFill>
                      <a:prstClr val="black">
                        <a:lumMod val="85000"/>
                        <a:lumOff val="15000"/>
                      </a:prstClr>
                    </a:solidFill>
                  </a:rPr>
                  <a:t> </a:t>
                </a:r>
                <a:r>
                  <a:rPr lang="en-US" sz="3600" b="1" dirty="0">
                    <a:solidFill>
                      <a:prstClr val="black">
                        <a:lumMod val="85000"/>
                        <a:lumOff val="15000"/>
                      </a:prstClr>
                    </a:solidFill>
                    <a:latin typeface="Consolas" panose="020B0609020204030204" pitchFamily="49" charset="0"/>
                  </a:rPr>
                  <a:t>+</a:t>
                </a:r>
                <a:r>
                  <a:rPr lang="en-US" sz="3600" dirty="0">
                    <a:solidFill>
                      <a:prstClr val="black">
                        <a:lumMod val="85000"/>
                        <a:lumOff val="15000"/>
                      </a:prstClr>
                    </a:solidFill>
                  </a:rPr>
                  <a:t> </a:t>
                </a:r>
                <a:r>
                  <a:rPr lang="en-US" sz="3600" b="1" i="1" dirty="0">
                    <a:solidFill>
                      <a:prstClr val="black">
                        <a:lumMod val="85000"/>
                        <a:lumOff val="15000"/>
                      </a:prstClr>
                    </a:solidFill>
                  </a:rPr>
                  <a:t>L</a:t>
                </a:r>
                <a:endParaRPr lang="en-US" sz="3600" dirty="0">
                  <a:solidFill>
                    <a:prstClr val="black">
                      <a:lumMod val="85000"/>
                      <a:lumOff val="15000"/>
                    </a:prstClr>
                  </a:solidFill>
                </a:endParaRPr>
              </a:p>
              <a:p>
                <a:pPr marL="0" lvl="0" indent="0">
                  <a:buNone/>
                </a:pPr>
                <a:r>
                  <a:rPr lang="en-US" sz="3600" dirty="0">
                    <a:solidFill>
                      <a:prstClr val="black">
                        <a:lumMod val="85000"/>
                        <a:lumOff val="15000"/>
                      </a:prstClr>
                    </a:solidFill>
                  </a:rPr>
                  <a:t>    | </a:t>
                </a:r>
                <a:r>
                  <a:rPr lang="en-US" dirty="0" err="1">
                    <a:solidFill>
                      <a:prstClr val="black">
                        <a:lumMod val="85000"/>
                        <a:lumOff val="15000"/>
                      </a:prstClr>
                    </a:solidFill>
                    <a:latin typeface="Consolas" panose="020B0609020204030204" pitchFamily="49" charset="0"/>
                  </a:rPr>
                  <a:t>ifzero</a:t>
                </a:r>
                <a:r>
                  <a:rPr lang="en-US" sz="3600" dirty="0">
                    <a:solidFill>
                      <a:prstClr val="black">
                        <a:lumMod val="85000"/>
                        <a:lumOff val="15000"/>
                      </a:prstClr>
                    </a:solidFill>
                  </a:rPr>
                  <a:t> </a:t>
                </a:r>
                <a:r>
                  <a:rPr lang="en-US" sz="3600" b="1" i="1" dirty="0">
                    <a:solidFill>
                      <a:prstClr val="black">
                        <a:lumMod val="85000"/>
                        <a:lumOff val="15000"/>
                      </a:prstClr>
                    </a:solidFill>
                  </a:rPr>
                  <a:t>L</a:t>
                </a:r>
                <a:r>
                  <a:rPr lang="en-US" sz="3600" dirty="0">
                    <a:solidFill>
                      <a:prstClr val="black">
                        <a:lumMod val="85000"/>
                        <a:lumOff val="15000"/>
                      </a:prstClr>
                    </a:solidFill>
                  </a:rPr>
                  <a:t> </a:t>
                </a:r>
                <a:r>
                  <a:rPr lang="en-US" dirty="0">
                    <a:solidFill>
                      <a:prstClr val="black">
                        <a:lumMod val="85000"/>
                        <a:lumOff val="15000"/>
                      </a:prstClr>
                    </a:solidFill>
                    <a:latin typeface="Consolas" panose="020B0609020204030204" pitchFamily="49" charset="0"/>
                  </a:rPr>
                  <a:t>then</a:t>
                </a:r>
                <a:r>
                  <a:rPr lang="en-US" sz="3600" dirty="0">
                    <a:solidFill>
                      <a:prstClr val="black">
                        <a:lumMod val="85000"/>
                        <a:lumOff val="15000"/>
                      </a:prstClr>
                    </a:solidFill>
                  </a:rPr>
                  <a:t> </a:t>
                </a:r>
                <a:r>
                  <a:rPr lang="en-US" sz="3600" b="1" i="1" dirty="0">
                    <a:solidFill>
                      <a:prstClr val="black">
                        <a:lumMod val="85000"/>
                        <a:lumOff val="15000"/>
                      </a:prstClr>
                    </a:solidFill>
                  </a:rPr>
                  <a:t>L</a:t>
                </a:r>
                <a:r>
                  <a:rPr lang="en-US" sz="3600" dirty="0">
                    <a:solidFill>
                      <a:prstClr val="black">
                        <a:lumMod val="85000"/>
                        <a:lumOff val="15000"/>
                      </a:prstClr>
                    </a:solidFill>
                  </a:rPr>
                  <a:t> </a:t>
                </a:r>
                <a:r>
                  <a:rPr lang="en-US" dirty="0">
                    <a:solidFill>
                      <a:prstClr val="black">
                        <a:lumMod val="85000"/>
                        <a:lumOff val="15000"/>
                      </a:prstClr>
                    </a:solidFill>
                    <a:latin typeface="Consolas" panose="020B0609020204030204" pitchFamily="49" charset="0"/>
                  </a:rPr>
                  <a:t>else</a:t>
                </a:r>
                <a:r>
                  <a:rPr lang="en-US" sz="3600" dirty="0">
                    <a:solidFill>
                      <a:prstClr val="black">
                        <a:lumMod val="85000"/>
                        <a:lumOff val="15000"/>
                      </a:prstClr>
                    </a:solidFill>
                  </a:rPr>
                  <a:t> </a:t>
                </a:r>
                <a:r>
                  <a:rPr lang="en-US" sz="3600" b="1" i="1" dirty="0">
                    <a:solidFill>
                      <a:prstClr val="black">
                        <a:lumMod val="85000"/>
                        <a:lumOff val="15000"/>
                      </a:prstClr>
                    </a:solidFill>
                  </a:rPr>
                  <a:t>L </a:t>
                </a:r>
                <a:r>
                  <a:rPr lang="en-US" sz="3600" dirty="0">
                    <a:solidFill>
                      <a:prstClr val="black">
                        <a:lumMod val="85000"/>
                        <a:lumOff val="15000"/>
                      </a:prstClr>
                    </a:solidFill>
                  </a:rPr>
                  <a:t>|</a:t>
                </a:r>
                <a:r>
                  <a:rPr lang="en-US" sz="3600" b="1" i="1" dirty="0">
                    <a:solidFill>
                      <a:prstClr val="black">
                        <a:lumMod val="85000"/>
                        <a:lumOff val="15000"/>
                      </a:prstClr>
                    </a:solidFill>
                  </a:rPr>
                  <a:t> </a:t>
                </a:r>
                <a:r>
                  <a:rPr lang="en-US" dirty="0">
                    <a:solidFill>
                      <a:prstClr val="black">
                        <a:lumMod val="85000"/>
                        <a:lumOff val="15000"/>
                      </a:prstClr>
                    </a:solidFill>
                    <a:latin typeface="Consolas" panose="020B0609020204030204" pitchFamily="49" charset="0"/>
                  </a:rPr>
                  <a:t>let rec</a:t>
                </a:r>
                <a:r>
                  <a:rPr lang="en-US" sz="3600" dirty="0">
                    <a:solidFill>
                      <a:prstClr val="black">
                        <a:lumMod val="85000"/>
                        <a:lumOff val="15000"/>
                      </a:prstClr>
                    </a:solidFill>
                  </a:rPr>
                  <a:t> &lt;ident&gt; : </a:t>
                </a:r>
                <a:r>
                  <a:rPr lang="en-US" sz="3600" b="1" i="1" dirty="0">
                    <a:solidFill>
                      <a:prstClr val="black">
                        <a:lumMod val="85000"/>
                        <a:lumOff val="15000"/>
                      </a:prstClr>
                    </a:solidFill>
                  </a:rPr>
                  <a:t>T</a:t>
                </a:r>
                <a:r>
                  <a:rPr lang="en-US" sz="3600" dirty="0">
                    <a:solidFill>
                      <a:prstClr val="black">
                        <a:lumMod val="85000"/>
                        <a:lumOff val="15000"/>
                      </a:prstClr>
                    </a:solidFill>
                  </a:rPr>
                  <a:t> </a:t>
                </a:r>
                <a:r>
                  <a:rPr lang="en-US" sz="3600" dirty="0">
                    <a:solidFill>
                      <a:prstClr val="black">
                        <a:lumMod val="85000"/>
                        <a:lumOff val="15000"/>
                      </a:prstClr>
                    </a:solidFill>
                    <a:latin typeface="Consolas" panose="020B0609020204030204" pitchFamily="49" charset="0"/>
                  </a:rPr>
                  <a:t>=</a:t>
                </a:r>
                <a:r>
                  <a:rPr lang="en-US" sz="3600" dirty="0">
                    <a:solidFill>
                      <a:prstClr val="black">
                        <a:lumMod val="85000"/>
                        <a:lumOff val="15000"/>
                      </a:prstClr>
                    </a:solidFill>
                  </a:rPr>
                  <a:t> </a:t>
                </a:r>
                <a:r>
                  <a:rPr lang="en-US" sz="3600" b="1" i="1" dirty="0">
                    <a:solidFill>
                      <a:prstClr val="black">
                        <a:lumMod val="85000"/>
                        <a:lumOff val="15000"/>
                      </a:prstClr>
                    </a:solidFill>
                  </a:rPr>
                  <a:t>L </a:t>
                </a:r>
                <a:r>
                  <a:rPr lang="en-US" dirty="0">
                    <a:solidFill>
                      <a:prstClr val="black">
                        <a:lumMod val="85000"/>
                        <a:lumOff val="15000"/>
                      </a:prstClr>
                    </a:solidFill>
                    <a:latin typeface="Consolas" panose="020B0609020204030204" pitchFamily="49" charset="0"/>
                  </a:rPr>
                  <a:t>in</a:t>
                </a:r>
                <a:r>
                  <a:rPr lang="en-US" sz="3600" b="1" i="1" dirty="0">
                    <a:solidFill>
                      <a:prstClr val="black">
                        <a:lumMod val="85000"/>
                        <a:lumOff val="15000"/>
                      </a:prstClr>
                    </a:solidFill>
                  </a:rPr>
                  <a:t> L</a:t>
                </a:r>
                <a:endParaRPr lang="en-US" sz="3600" b="1" i="1" dirty="0"/>
              </a:p>
              <a:p>
                <a:pPr marL="0" indent="0">
                  <a:buNone/>
                </a:pPr>
                <a:r>
                  <a:rPr lang="en-US" sz="3600" b="1" i="1" dirty="0"/>
                  <a:t>T</a:t>
                </a:r>
                <a:r>
                  <a:rPr lang="en-US" sz="3600" dirty="0"/>
                  <a:t> ::= int | </a:t>
                </a:r>
                <a:r>
                  <a:rPr lang="en-US" sz="3600" b="1" i="1" dirty="0"/>
                  <a:t>T</a:t>
                </a:r>
                <a:r>
                  <a:rPr lang="en-US" sz="3600" dirty="0"/>
                  <a:t> </a:t>
                </a:r>
                <a14:m>
                  <m:oMath xmlns:m="http://schemas.openxmlformats.org/officeDocument/2006/math">
                    <m:r>
                      <a:rPr lang="en-US" sz="3600" i="1">
                        <a:latin typeface="Cambria Math" panose="02040503050406030204" pitchFamily="18" charset="0"/>
                      </a:rPr>
                      <m:t>→</m:t>
                    </m:r>
                  </m:oMath>
                </a14:m>
                <a:r>
                  <a:rPr lang="en-US" sz="3600" dirty="0"/>
                  <a:t> </a:t>
                </a:r>
                <a:r>
                  <a:rPr lang="en-US" sz="3600" b="1" i="1" dirty="0"/>
                  <a:t>T</a:t>
                </a:r>
              </a:p>
              <a:p>
                <a:pPr marL="0" indent="0">
                  <a:buNone/>
                </a:pPr>
                <a:endParaRPr lang="en-US" sz="3600" b="1" i="1" dirty="0"/>
              </a:p>
              <a:p>
                <a:pPr marL="0" indent="0">
                  <a:buNone/>
                </a:pPr>
                <a:endParaRPr lang="en-US" sz="3600" b="1" i="1" dirty="0"/>
              </a:p>
              <a:p>
                <a:pPr marL="0" indent="0">
                  <a:buNone/>
                </a:pPr>
                <a:r>
                  <a:rPr lang="en-US" sz="3600" dirty="0"/>
                  <a:t>Exercise: What features of OCaml does this language not have yet?</a:t>
                </a:r>
              </a:p>
              <a:p>
                <a:pPr marL="0" indent="0">
                  <a:buNone/>
                </a:pPr>
                <a:endParaRPr lang="en-US" sz="3600" dirty="0"/>
              </a:p>
              <a:p>
                <a:pPr marL="0" indent="0">
                  <a:buNone/>
                </a:pPr>
                <a:endParaRPr lang="en-US" sz="3600" dirty="0"/>
              </a:p>
            </p:txBody>
          </p:sp>
        </mc:Choice>
        <mc:Fallback xmlns="">
          <p:sp>
            <p:nvSpPr>
              <p:cNvPr id="3" name="Content Placeholder 2">
                <a:extLst>
                  <a:ext uri="{FF2B5EF4-FFF2-40B4-BE49-F238E27FC236}">
                    <a16:creationId xmlns:a16="http://schemas.microsoft.com/office/drawing/2014/main" id="{5F60649B-CF50-4204-8954-86C4421EBB2C}"/>
                  </a:ext>
                </a:extLst>
              </p:cNvPr>
              <p:cNvSpPr>
                <a:spLocks noGrp="1" noRot="1" noChangeAspect="1" noMove="1" noResize="1" noEditPoints="1" noAdjustHandles="1" noChangeArrowheads="1" noChangeShapeType="1" noTextEdit="1"/>
              </p:cNvSpPr>
              <p:nvPr>
                <p:ph idx="1"/>
              </p:nvPr>
            </p:nvSpPr>
            <p:spPr>
              <a:blipFill>
                <a:blip r:embed="rId3"/>
                <a:stretch>
                  <a:fillRect l="-1701" t="-3831" r="-680"/>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639BB01A-08CA-46F7-B23C-81066BA74000}"/>
              </a:ext>
            </a:extLst>
          </p:cNvPr>
          <p:cNvSpPr>
            <a:spLocks noGrp="1"/>
          </p:cNvSpPr>
          <p:nvPr>
            <p:ph type="sldNum" sz="quarter" idx="12"/>
          </p:nvPr>
        </p:nvSpPr>
        <p:spPr/>
        <p:txBody>
          <a:bodyPr/>
          <a:lstStyle/>
          <a:p>
            <a:fld id="{1F1B8572-414E-4329-B0B0-F510B92A2987}" type="slidenum">
              <a:rPr lang="en-US" smtClean="0"/>
              <a:pPr/>
              <a:t>2</a:t>
            </a:fld>
            <a:endParaRPr lang="en-US" dirty="0"/>
          </a:p>
        </p:txBody>
      </p:sp>
    </p:spTree>
    <p:extLst>
      <p:ext uri="{BB962C8B-B14F-4D97-AF65-F5344CB8AC3E}">
        <p14:creationId xmlns:p14="http://schemas.microsoft.com/office/powerpoint/2010/main" val="3364105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F17A3-7DE9-4F74-9422-E655662EDC5B}"/>
              </a:ext>
            </a:extLst>
          </p:cNvPr>
          <p:cNvSpPr>
            <a:spLocks noGrp="1"/>
          </p:cNvSpPr>
          <p:nvPr>
            <p:ph type="title"/>
          </p:nvPr>
        </p:nvSpPr>
        <p:spPr/>
        <p:txBody>
          <a:bodyPr/>
          <a:lstStyle/>
          <a:p>
            <a:r>
              <a:rPr lang="en-US" dirty="0"/>
              <a:t>From Typed Lambda Calculus to OCaml</a:t>
            </a:r>
          </a:p>
        </p:txBody>
      </p:sp>
      <p:sp>
        <p:nvSpPr>
          <p:cNvPr id="3" name="Content Placeholder 2">
            <a:extLst>
              <a:ext uri="{FF2B5EF4-FFF2-40B4-BE49-F238E27FC236}">
                <a16:creationId xmlns:a16="http://schemas.microsoft.com/office/drawing/2014/main" id="{164BF1CB-7319-4F68-AD9B-D79AA08F8E6C}"/>
              </a:ext>
            </a:extLst>
          </p:cNvPr>
          <p:cNvSpPr>
            <a:spLocks noGrp="1"/>
          </p:cNvSpPr>
          <p:nvPr>
            <p:ph idx="1"/>
          </p:nvPr>
        </p:nvSpPr>
        <p:spPr/>
        <p:txBody>
          <a:bodyPr/>
          <a:lstStyle/>
          <a:p>
            <a:r>
              <a:rPr lang="en-US" dirty="0"/>
              <a:t>User-friendly syntax</a:t>
            </a:r>
          </a:p>
          <a:p>
            <a:r>
              <a:rPr lang="en-US" dirty="0"/>
              <a:t>Basic types, tuples, records</a:t>
            </a:r>
          </a:p>
          <a:p>
            <a:r>
              <a:rPr lang="en-US" dirty="0"/>
              <a:t>Inductive datatypes and pattern-matching </a:t>
            </a:r>
          </a:p>
          <a:p>
            <a:r>
              <a:rPr lang="en-US" dirty="0"/>
              <a:t>Local declarations</a:t>
            </a:r>
          </a:p>
          <a:p>
            <a:r>
              <a:rPr lang="en-US" dirty="0"/>
              <a:t>References</a:t>
            </a:r>
          </a:p>
          <a:p>
            <a:r>
              <a:rPr lang="en-US" dirty="0"/>
              <a:t>Type inference</a:t>
            </a:r>
          </a:p>
          <a:p>
            <a:r>
              <a:rPr lang="en-US" dirty="0"/>
              <a:t>Generics/polymorphism</a:t>
            </a:r>
          </a:p>
        </p:txBody>
      </p:sp>
      <p:sp>
        <p:nvSpPr>
          <p:cNvPr id="4" name="Slide Number Placeholder 3">
            <a:extLst>
              <a:ext uri="{FF2B5EF4-FFF2-40B4-BE49-F238E27FC236}">
                <a16:creationId xmlns:a16="http://schemas.microsoft.com/office/drawing/2014/main" id="{898CE869-D208-405D-ACDE-D9FB53CBEDA2}"/>
              </a:ext>
            </a:extLst>
          </p:cNvPr>
          <p:cNvSpPr>
            <a:spLocks noGrp="1"/>
          </p:cNvSpPr>
          <p:nvPr>
            <p:ph type="sldNum" sz="quarter" idx="12"/>
          </p:nvPr>
        </p:nvSpPr>
        <p:spPr/>
        <p:txBody>
          <a:bodyPr/>
          <a:lstStyle/>
          <a:p>
            <a:fld id="{1F1B8572-414E-4329-B0B0-F510B92A2987}" type="slidenum">
              <a:rPr lang="en-US" smtClean="0"/>
              <a:pPr/>
              <a:t>3</a:t>
            </a:fld>
            <a:endParaRPr lang="en-US" dirty="0"/>
          </a:p>
        </p:txBody>
      </p:sp>
    </p:spTree>
    <p:extLst>
      <p:ext uri="{BB962C8B-B14F-4D97-AF65-F5344CB8AC3E}">
        <p14:creationId xmlns:p14="http://schemas.microsoft.com/office/powerpoint/2010/main" val="4040970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505E2-FC17-4EEF-96F1-91E49ACC9781}"/>
              </a:ext>
            </a:extLst>
          </p:cNvPr>
          <p:cNvSpPr>
            <a:spLocks noGrp="1"/>
          </p:cNvSpPr>
          <p:nvPr>
            <p:ph type="title"/>
          </p:nvPr>
        </p:nvSpPr>
        <p:spPr/>
        <p:txBody>
          <a:bodyPr/>
          <a:lstStyle/>
          <a:p>
            <a:r>
              <a:rPr lang="en-US" dirty="0"/>
              <a:t>Typed Lambda Calculus with Recursion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F60649B-CF50-4204-8954-86C4421EBB2C}"/>
                  </a:ext>
                </a:extLst>
              </p:cNvPr>
              <p:cNvSpPr>
                <a:spLocks noGrp="1"/>
              </p:cNvSpPr>
              <p:nvPr>
                <p:ph idx="1"/>
              </p:nvPr>
            </p:nvSpPr>
            <p:spPr/>
            <p:txBody>
              <a:bodyPr>
                <a:normAutofit/>
              </a:bodyPr>
              <a:lstStyle/>
              <a:p>
                <a:pPr marL="0" lvl="0" indent="0">
                  <a:buNone/>
                </a:pPr>
                <a:r>
                  <a:rPr lang="en-US" sz="3600" b="1" i="1" dirty="0">
                    <a:solidFill>
                      <a:prstClr val="black">
                        <a:lumMod val="85000"/>
                        <a:lumOff val="15000"/>
                      </a:prstClr>
                    </a:solidFill>
                  </a:rPr>
                  <a:t>L</a:t>
                </a:r>
                <a:r>
                  <a:rPr lang="en-US" sz="3600" dirty="0">
                    <a:solidFill>
                      <a:prstClr val="black">
                        <a:lumMod val="85000"/>
                        <a:lumOff val="15000"/>
                      </a:prstClr>
                    </a:solidFill>
                  </a:rPr>
                  <a:t> ::= &lt;ident&gt; | </a:t>
                </a:r>
                <a14:m>
                  <m:oMath xmlns:m="http://schemas.openxmlformats.org/officeDocument/2006/math">
                    <m:r>
                      <a:rPr lang="en-US" sz="3600" i="1">
                        <a:solidFill>
                          <a:prstClr val="black">
                            <a:lumMod val="85000"/>
                            <a:lumOff val="15000"/>
                          </a:prstClr>
                        </a:solidFill>
                        <a:latin typeface="Cambria Math" panose="02040503050406030204" pitchFamily="18" charset="0"/>
                      </a:rPr>
                      <m:t>𝜆</m:t>
                    </m:r>
                  </m:oMath>
                </a14:m>
                <a:r>
                  <a:rPr lang="en-US" sz="3600" dirty="0">
                    <a:solidFill>
                      <a:prstClr val="black">
                        <a:lumMod val="85000"/>
                        <a:lumOff val="15000"/>
                      </a:prstClr>
                    </a:solidFill>
                  </a:rPr>
                  <a:t>(&lt;ident&gt;: </a:t>
                </a:r>
                <a:r>
                  <a:rPr lang="en-US" sz="3600" b="1" i="1" dirty="0">
                    <a:solidFill>
                      <a:prstClr val="black">
                        <a:lumMod val="85000"/>
                        <a:lumOff val="15000"/>
                      </a:prstClr>
                    </a:solidFill>
                  </a:rPr>
                  <a:t>T</a:t>
                </a:r>
                <a:r>
                  <a:rPr lang="en-US" sz="3600" dirty="0">
                    <a:solidFill>
                      <a:prstClr val="black">
                        <a:lumMod val="85000"/>
                        <a:lumOff val="15000"/>
                      </a:prstClr>
                    </a:solidFill>
                  </a:rPr>
                  <a:t>). </a:t>
                </a:r>
                <a:r>
                  <a:rPr lang="en-US" sz="3600" b="1" i="1" dirty="0">
                    <a:solidFill>
                      <a:prstClr val="black">
                        <a:lumMod val="85000"/>
                        <a:lumOff val="15000"/>
                      </a:prstClr>
                    </a:solidFill>
                  </a:rPr>
                  <a:t>L</a:t>
                </a:r>
                <a:r>
                  <a:rPr lang="en-US" sz="3600" dirty="0">
                    <a:solidFill>
                      <a:prstClr val="black">
                        <a:lumMod val="85000"/>
                        <a:lumOff val="15000"/>
                      </a:prstClr>
                    </a:solidFill>
                  </a:rPr>
                  <a:t> | </a:t>
                </a:r>
                <a:r>
                  <a:rPr lang="en-US" sz="3600" b="1" i="1" dirty="0">
                    <a:solidFill>
                      <a:prstClr val="black">
                        <a:lumMod val="85000"/>
                        <a:lumOff val="15000"/>
                      </a:prstClr>
                    </a:solidFill>
                  </a:rPr>
                  <a:t>L</a:t>
                </a:r>
                <a:r>
                  <a:rPr lang="en-US" sz="3600" dirty="0">
                    <a:solidFill>
                      <a:prstClr val="black">
                        <a:lumMod val="85000"/>
                        <a:lumOff val="15000"/>
                      </a:prstClr>
                    </a:solidFill>
                  </a:rPr>
                  <a:t> </a:t>
                </a:r>
                <a:r>
                  <a:rPr lang="en-US" sz="3600" b="1" i="1" dirty="0" err="1">
                    <a:solidFill>
                      <a:prstClr val="black">
                        <a:lumMod val="85000"/>
                        <a:lumOff val="15000"/>
                      </a:prstClr>
                    </a:solidFill>
                  </a:rPr>
                  <a:t>L</a:t>
                </a:r>
                <a:r>
                  <a:rPr lang="en-US" sz="3600" b="1" i="1" dirty="0">
                    <a:solidFill>
                      <a:prstClr val="black">
                        <a:lumMod val="85000"/>
                        <a:lumOff val="15000"/>
                      </a:prstClr>
                    </a:solidFill>
                  </a:rPr>
                  <a:t> </a:t>
                </a:r>
                <a:r>
                  <a:rPr lang="en-US" sz="3600" dirty="0">
                    <a:solidFill>
                      <a:prstClr val="black">
                        <a:lumMod val="85000"/>
                        <a:lumOff val="15000"/>
                      </a:prstClr>
                    </a:solidFill>
                  </a:rPr>
                  <a:t>| &lt;#&gt; | </a:t>
                </a:r>
                <a:r>
                  <a:rPr lang="en-US" sz="3600" b="1" i="1" dirty="0">
                    <a:solidFill>
                      <a:prstClr val="black">
                        <a:lumMod val="85000"/>
                        <a:lumOff val="15000"/>
                      </a:prstClr>
                    </a:solidFill>
                  </a:rPr>
                  <a:t>L</a:t>
                </a:r>
                <a:r>
                  <a:rPr lang="en-US" sz="3600" dirty="0">
                    <a:solidFill>
                      <a:prstClr val="black">
                        <a:lumMod val="85000"/>
                        <a:lumOff val="15000"/>
                      </a:prstClr>
                    </a:solidFill>
                  </a:rPr>
                  <a:t> </a:t>
                </a:r>
                <a:r>
                  <a:rPr lang="en-US" sz="3600" b="1" dirty="0">
                    <a:solidFill>
                      <a:prstClr val="black">
                        <a:lumMod val="85000"/>
                        <a:lumOff val="15000"/>
                      </a:prstClr>
                    </a:solidFill>
                    <a:latin typeface="Consolas" panose="020B0609020204030204" pitchFamily="49" charset="0"/>
                  </a:rPr>
                  <a:t>+</a:t>
                </a:r>
                <a:r>
                  <a:rPr lang="en-US" sz="3600" dirty="0">
                    <a:solidFill>
                      <a:prstClr val="black">
                        <a:lumMod val="85000"/>
                        <a:lumOff val="15000"/>
                      </a:prstClr>
                    </a:solidFill>
                  </a:rPr>
                  <a:t> </a:t>
                </a:r>
                <a:r>
                  <a:rPr lang="en-US" sz="3600" b="1" i="1" dirty="0">
                    <a:solidFill>
                      <a:prstClr val="black">
                        <a:lumMod val="85000"/>
                        <a:lumOff val="15000"/>
                      </a:prstClr>
                    </a:solidFill>
                  </a:rPr>
                  <a:t>L</a:t>
                </a:r>
                <a:endParaRPr lang="en-US" sz="3600" dirty="0">
                  <a:solidFill>
                    <a:prstClr val="black">
                      <a:lumMod val="85000"/>
                      <a:lumOff val="15000"/>
                    </a:prstClr>
                  </a:solidFill>
                </a:endParaRPr>
              </a:p>
              <a:p>
                <a:pPr marL="0" lvl="0" indent="0">
                  <a:buNone/>
                </a:pPr>
                <a:r>
                  <a:rPr lang="en-US" sz="3600" dirty="0">
                    <a:solidFill>
                      <a:prstClr val="black">
                        <a:lumMod val="85000"/>
                        <a:lumOff val="15000"/>
                      </a:prstClr>
                    </a:solidFill>
                  </a:rPr>
                  <a:t>    | </a:t>
                </a:r>
                <a:r>
                  <a:rPr lang="en-US" dirty="0" err="1">
                    <a:solidFill>
                      <a:prstClr val="black">
                        <a:lumMod val="85000"/>
                        <a:lumOff val="15000"/>
                      </a:prstClr>
                    </a:solidFill>
                    <a:latin typeface="Consolas" panose="020B0609020204030204" pitchFamily="49" charset="0"/>
                  </a:rPr>
                  <a:t>ifzero</a:t>
                </a:r>
                <a:r>
                  <a:rPr lang="en-US" sz="3600" dirty="0">
                    <a:solidFill>
                      <a:prstClr val="black">
                        <a:lumMod val="85000"/>
                        <a:lumOff val="15000"/>
                      </a:prstClr>
                    </a:solidFill>
                  </a:rPr>
                  <a:t> </a:t>
                </a:r>
                <a:r>
                  <a:rPr lang="en-US" sz="3600" b="1" i="1" dirty="0">
                    <a:solidFill>
                      <a:prstClr val="black">
                        <a:lumMod val="85000"/>
                        <a:lumOff val="15000"/>
                      </a:prstClr>
                    </a:solidFill>
                  </a:rPr>
                  <a:t>L</a:t>
                </a:r>
                <a:r>
                  <a:rPr lang="en-US" sz="3600" dirty="0">
                    <a:solidFill>
                      <a:prstClr val="black">
                        <a:lumMod val="85000"/>
                        <a:lumOff val="15000"/>
                      </a:prstClr>
                    </a:solidFill>
                  </a:rPr>
                  <a:t> </a:t>
                </a:r>
                <a:r>
                  <a:rPr lang="en-US" dirty="0">
                    <a:solidFill>
                      <a:prstClr val="black">
                        <a:lumMod val="85000"/>
                        <a:lumOff val="15000"/>
                      </a:prstClr>
                    </a:solidFill>
                    <a:latin typeface="Consolas" panose="020B0609020204030204" pitchFamily="49" charset="0"/>
                  </a:rPr>
                  <a:t>then</a:t>
                </a:r>
                <a:r>
                  <a:rPr lang="en-US" sz="3600" dirty="0">
                    <a:solidFill>
                      <a:prstClr val="black">
                        <a:lumMod val="85000"/>
                        <a:lumOff val="15000"/>
                      </a:prstClr>
                    </a:solidFill>
                  </a:rPr>
                  <a:t> </a:t>
                </a:r>
                <a:r>
                  <a:rPr lang="en-US" sz="3600" b="1" i="1" dirty="0">
                    <a:solidFill>
                      <a:prstClr val="black">
                        <a:lumMod val="85000"/>
                        <a:lumOff val="15000"/>
                      </a:prstClr>
                    </a:solidFill>
                  </a:rPr>
                  <a:t>L</a:t>
                </a:r>
                <a:r>
                  <a:rPr lang="en-US" sz="3600" dirty="0">
                    <a:solidFill>
                      <a:prstClr val="black">
                        <a:lumMod val="85000"/>
                        <a:lumOff val="15000"/>
                      </a:prstClr>
                    </a:solidFill>
                  </a:rPr>
                  <a:t> </a:t>
                </a:r>
                <a:r>
                  <a:rPr lang="en-US" dirty="0">
                    <a:solidFill>
                      <a:prstClr val="black">
                        <a:lumMod val="85000"/>
                        <a:lumOff val="15000"/>
                      </a:prstClr>
                    </a:solidFill>
                    <a:latin typeface="Consolas" panose="020B0609020204030204" pitchFamily="49" charset="0"/>
                  </a:rPr>
                  <a:t>else</a:t>
                </a:r>
                <a:r>
                  <a:rPr lang="en-US" sz="3600" dirty="0">
                    <a:solidFill>
                      <a:prstClr val="black">
                        <a:lumMod val="85000"/>
                        <a:lumOff val="15000"/>
                      </a:prstClr>
                    </a:solidFill>
                  </a:rPr>
                  <a:t> </a:t>
                </a:r>
                <a:r>
                  <a:rPr lang="en-US" sz="3600" b="1" i="1" dirty="0">
                    <a:solidFill>
                      <a:prstClr val="black">
                        <a:lumMod val="85000"/>
                        <a:lumOff val="15000"/>
                      </a:prstClr>
                    </a:solidFill>
                  </a:rPr>
                  <a:t>L </a:t>
                </a:r>
                <a:r>
                  <a:rPr lang="en-US" sz="3600" dirty="0">
                    <a:solidFill>
                      <a:prstClr val="black">
                        <a:lumMod val="85000"/>
                        <a:lumOff val="15000"/>
                      </a:prstClr>
                    </a:solidFill>
                  </a:rPr>
                  <a:t>|</a:t>
                </a:r>
                <a:r>
                  <a:rPr lang="en-US" sz="3600" b="1" i="1" dirty="0">
                    <a:solidFill>
                      <a:prstClr val="black">
                        <a:lumMod val="85000"/>
                        <a:lumOff val="15000"/>
                      </a:prstClr>
                    </a:solidFill>
                  </a:rPr>
                  <a:t> </a:t>
                </a:r>
                <a:r>
                  <a:rPr lang="en-US" dirty="0">
                    <a:solidFill>
                      <a:prstClr val="black">
                        <a:lumMod val="85000"/>
                        <a:lumOff val="15000"/>
                      </a:prstClr>
                    </a:solidFill>
                    <a:latin typeface="Consolas" panose="020B0609020204030204" pitchFamily="49" charset="0"/>
                  </a:rPr>
                  <a:t>let rec</a:t>
                </a:r>
                <a:r>
                  <a:rPr lang="en-US" sz="3600" dirty="0">
                    <a:solidFill>
                      <a:prstClr val="black">
                        <a:lumMod val="85000"/>
                        <a:lumOff val="15000"/>
                      </a:prstClr>
                    </a:solidFill>
                  </a:rPr>
                  <a:t> &lt;ident&gt; : </a:t>
                </a:r>
                <a:r>
                  <a:rPr lang="en-US" sz="3600" b="1" i="1" dirty="0">
                    <a:solidFill>
                      <a:prstClr val="black">
                        <a:lumMod val="85000"/>
                        <a:lumOff val="15000"/>
                      </a:prstClr>
                    </a:solidFill>
                  </a:rPr>
                  <a:t>T</a:t>
                </a:r>
                <a:r>
                  <a:rPr lang="en-US" sz="3600" dirty="0">
                    <a:solidFill>
                      <a:prstClr val="black">
                        <a:lumMod val="85000"/>
                        <a:lumOff val="15000"/>
                      </a:prstClr>
                    </a:solidFill>
                  </a:rPr>
                  <a:t> </a:t>
                </a:r>
                <a:r>
                  <a:rPr lang="en-US" sz="3600" dirty="0">
                    <a:solidFill>
                      <a:prstClr val="black">
                        <a:lumMod val="85000"/>
                        <a:lumOff val="15000"/>
                      </a:prstClr>
                    </a:solidFill>
                    <a:latin typeface="Consolas" panose="020B0609020204030204" pitchFamily="49" charset="0"/>
                  </a:rPr>
                  <a:t>=</a:t>
                </a:r>
                <a:r>
                  <a:rPr lang="en-US" sz="3600" dirty="0">
                    <a:solidFill>
                      <a:prstClr val="black">
                        <a:lumMod val="85000"/>
                        <a:lumOff val="15000"/>
                      </a:prstClr>
                    </a:solidFill>
                  </a:rPr>
                  <a:t> </a:t>
                </a:r>
                <a:r>
                  <a:rPr lang="en-US" sz="3600" b="1" i="1" dirty="0">
                    <a:solidFill>
                      <a:prstClr val="black">
                        <a:lumMod val="85000"/>
                        <a:lumOff val="15000"/>
                      </a:prstClr>
                    </a:solidFill>
                  </a:rPr>
                  <a:t>L </a:t>
                </a:r>
                <a:r>
                  <a:rPr lang="en-US" dirty="0">
                    <a:solidFill>
                      <a:prstClr val="black">
                        <a:lumMod val="85000"/>
                        <a:lumOff val="15000"/>
                      </a:prstClr>
                    </a:solidFill>
                    <a:latin typeface="Consolas" panose="020B0609020204030204" pitchFamily="49" charset="0"/>
                  </a:rPr>
                  <a:t>in</a:t>
                </a:r>
                <a:r>
                  <a:rPr lang="en-US" sz="3600" b="1" i="1" dirty="0">
                    <a:solidFill>
                      <a:prstClr val="black">
                        <a:lumMod val="85000"/>
                        <a:lumOff val="15000"/>
                      </a:prstClr>
                    </a:solidFill>
                  </a:rPr>
                  <a:t> L</a:t>
                </a:r>
                <a:endParaRPr lang="en-US" sz="3600" b="1" i="1" dirty="0"/>
              </a:p>
              <a:p>
                <a:pPr marL="0" indent="0">
                  <a:buNone/>
                </a:pPr>
                <a:r>
                  <a:rPr lang="en-US" sz="3600" b="1" i="1" dirty="0"/>
                  <a:t>T</a:t>
                </a:r>
                <a:r>
                  <a:rPr lang="en-US" sz="3600" dirty="0"/>
                  <a:t> ::= int | </a:t>
                </a:r>
                <a:r>
                  <a:rPr lang="en-US" sz="3600" b="1" i="1" dirty="0"/>
                  <a:t>T</a:t>
                </a:r>
                <a:r>
                  <a:rPr lang="en-US" sz="3600" dirty="0"/>
                  <a:t> </a:t>
                </a:r>
                <a14:m>
                  <m:oMath xmlns:m="http://schemas.openxmlformats.org/officeDocument/2006/math">
                    <m:r>
                      <a:rPr lang="en-US" sz="3600" i="1">
                        <a:latin typeface="Cambria Math" panose="02040503050406030204" pitchFamily="18" charset="0"/>
                      </a:rPr>
                      <m:t>→</m:t>
                    </m:r>
                  </m:oMath>
                </a14:m>
                <a:r>
                  <a:rPr lang="en-US" sz="3600" dirty="0"/>
                  <a:t> </a:t>
                </a:r>
                <a:r>
                  <a:rPr lang="en-US" sz="3600" b="1" i="1" dirty="0"/>
                  <a:t>T</a:t>
                </a:r>
              </a:p>
              <a:p>
                <a:pPr marL="0" indent="0">
                  <a:buNone/>
                </a:pPr>
                <a:endParaRPr lang="en-US" sz="3600" dirty="0"/>
              </a:p>
              <a:p>
                <a:pPr marL="0" indent="0">
                  <a:buNone/>
                </a:pPr>
                <a:endParaRPr lang="en-US" sz="3600" dirty="0"/>
              </a:p>
            </p:txBody>
          </p:sp>
        </mc:Choice>
        <mc:Fallback xmlns="">
          <p:sp>
            <p:nvSpPr>
              <p:cNvPr id="3" name="Content Placeholder 2">
                <a:extLst>
                  <a:ext uri="{FF2B5EF4-FFF2-40B4-BE49-F238E27FC236}">
                    <a16:creationId xmlns:a16="http://schemas.microsoft.com/office/drawing/2014/main" id="{5F60649B-CF50-4204-8954-86C4421EBB2C}"/>
                  </a:ext>
                </a:extLst>
              </p:cNvPr>
              <p:cNvSpPr>
                <a:spLocks noGrp="1" noRot="1" noChangeAspect="1" noMove="1" noResize="1" noEditPoints="1" noAdjustHandles="1" noChangeArrowheads="1" noChangeShapeType="1" noTextEdit="1"/>
              </p:cNvSpPr>
              <p:nvPr>
                <p:ph idx="1"/>
              </p:nvPr>
            </p:nvSpPr>
            <p:spPr>
              <a:blipFill>
                <a:blip r:embed="rId2"/>
                <a:stretch>
                  <a:fillRect l="-1701" t="-3831" r="-624"/>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639BB01A-08CA-46F7-B23C-81066BA74000}"/>
              </a:ext>
            </a:extLst>
          </p:cNvPr>
          <p:cNvSpPr>
            <a:spLocks noGrp="1"/>
          </p:cNvSpPr>
          <p:nvPr>
            <p:ph type="sldNum" sz="quarter" idx="12"/>
          </p:nvPr>
        </p:nvSpPr>
        <p:spPr/>
        <p:txBody>
          <a:bodyPr/>
          <a:lstStyle/>
          <a:p>
            <a:fld id="{1F1B8572-414E-4329-B0B0-F510B92A2987}" type="slidenum">
              <a:rPr lang="en-US" smtClean="0"/>
              <a:pPr/>
              <a:t>4</a:t>
            </a:fld>
            <a:endParaRPr lang="en-US" dirty="0"/>
          </a:p>
        </p:txBody>
      </p:sp>
    </p:spTree>
    <p:extLst>
      <p:ext uri="{BB962C8B-B14F-4D97-AF65-F5344CB8AC3E}">
        <p14:creationId xmlns:p14="http://schemas.microsoft.com/office/powerpoint/2010/main" val="2155768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505E2-FC17-4EEF-96F1-91E49ACC9781}"/>
              </a:ext>
            </a:extLst>
          </p:cNvPr>
          <p:cNvSpPr>
            <a:spLocks noGrp="1"/>
          </p:cNvSpPr>
          <p:nvPr>
            <p:ph type="title"/>
          </p:nvPr>
        </p:nvSpPr>
        <p:spPr/>
        <p:txBody>
          <a:bodyPr/>
          <a:lstStyle/>
          <a:p>
            <a:r>
              <a:rPr lang="en-US" dirty="0"/>
              <a:t>Simple OCaml</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F60649B-CF50-4204-8954-86C4421EBB2C}"/>
                  </a:ext>
                </a:extLst>
              </p:cNvPr>
              <p:cNvSpPr>
                <a:spLocks noGrp="1"/>
              </p:cNvSpPr>
              <p:nvPr>
                <p:ph idx="1"/>
              </p:nvPr>
            </p:nvSpPr>
            <p:spPr/>
            <p:txBody>
              <a:bodyPr>
                <a:normAutofit/>
              </a:bodyPr>
              <a:lstStyle/>
              <a:p>
                <a:pPr marL="0" indent="0">
                  <a:buNone/>
                </a:pPr>
                <a:r>
                  <a:rPr lang="en-US" sz="3600" b="1" i="1" dirty="0"/>
                  <a:t>L</a:t>
                </a:r>
                <a:r>
                  <a:rPr lang="en-US" sz="3600" dirty="0"/>
                  <a:t> ::= &lt;ident&gt; | </a:t>
                </a:r>
                <a:r>
                  <a:rPr lang="en-US" dirty="0">
                    <a:latin typeface="Consolas" panose="020B0609020204030204" pitchFamily="49" charset="0"/>
                  </a:rPr>
                  <a:t>fun</a:t>
                </a:r>
                <a:r>
                  <a:rPr lang="en-US" sz="3600" dirty="0"/>
                  <a:t> </a:t>
                </a:r>
                <a:r>
                  <a:rPr lang="en-US" sz="3600" dirty="0">
                    <a:latin typeface="Consolas" panose="020B0609020204030204" pitchFamily="49" charset="0"/>
                  </a:rPr>
                  <a:t>(</a:t>
                </a:r>
                <a:r>
                  <a:rPr lang="en-US" sz="3600" dirty="0"/>
                  <a:t>&lt;ident&gt; : </a:t>
                </a:r>
                <a:r>
                  <a:rPr lang="en-US" sz="3600" b="1" i="1" dirty="0"/>
                  <a:t>T</a:t>
                </a:r>
                <a:r>
                  <a:rPr lang="en-US" sz="3600" dirty="0">
                    <a:latin typeface="Consolas" panose="020B0609020204030204" pitchFamily="49" charset="0"/>
                  </a:rPr>
                  <a:t>)</a:t>
                </a:r>
                <a:r>
                  <a:rPr lang="en-US" sz="3600" b="1" i="1" dirty="0"/>
                  <a:t> </a:t>
                </a:r>
                <a:r>
                  <a:rPr lang="en-US" sz="3600" dirty="0">
                    <a:latin typeface="Consolas" panose="020B0609020204030204" pitchFamily="49" charset="0"/>
                  </a:rPr>
                  <a:t>-&gt;</a:t>
                </a:r>
                <a:r>
                  <a:rPr lang="en-US" sz="3600" dirty="0"/>
                  <a:t> </a:t>
                </a:r>
                <a:r>
                  <a:rPr lang="en-US" sz="3600" b="1" i="1" dirty="0"/>
                  <a:t>L</a:t>
                </a:r>
                <a:r>
                  <a:rPr lang="en-US" sz="3600" dirty="0"/>
                  <a:t> | </a:t>
                </a:r>
                <a:r>
                  <a:rPr lang="en-US" sz="3600" b="1" i="1" dirty="0"/>
                  <a:t>L</a:t>
                </a:r>
                <a:r>
                  <a:rPr lang="en-US" sz="3600" dirty="0"/>
                  <a:t> </a:t>
                </a:r>
                <a:r>
                  <a:rPr lang="en-US" sz="3600" b="1" i="1" dirty="0" err="1"/>
                  <a:t>L</a:t>
                </a:r>
                <a:r>
                  <a:rPr lang="en-US" sz="3600" b="1" i="1" dirty="0"/>
                  <a:t> </a:t>
                </a:r>
                <a:r>
                  <a:rPr lang="en-US" sz="3600" dirty="0"/>
                  <a:t>| &lt;#&gt; | </a:t>
                </a:r>
                <a:r>
                  <a:rPr lang="en-US" sz="3600" b="1" i="1" dirty="0"/>
                  <a:t>L</a:t>
                </a:r>
                <a:r>
                  <a:rPr lang="en-US" sz="3600" dirty="0"/>
                  <a:t> </a:t>
                </a:r>
                <a:r>
                  <a:rPr lang="en-US" sz="3600" b="1" dirty="0">
                    <a:solidFill>
                      <a:prstClr val="black">
                        <a:lumMod val="85000"/>
                        <a:lumOff val="15000"/>
                      </a:prstClr>
                    </a:solidFill>
                    <a:latin typeface="Consolas" panose="020B0609020204030204" pitchFamily="49" charset="0"/>
                  </a:rPr>
                  <a:t>+</a:t>
                </a:r>
                <a:r>
                  <a:rPr lang="en-US" sz="3600" dirty="0"/>
                  <a:t> </a:t>
                </a:r>
                <a:r>
                  <a:rPr lang="en-US" sz="3600" b="1" i="1" dirty="0"/>
                  <a:t>L</a:t>
                </a:r>
                <a:endParaRPr lang="en-US" sz="3600" dirty="0"/>
              </a:p>
              <a:p>
                <a:pPr marL="0" indent="0">
                  <a:buNone/>
                </a:pPr>
                <a:r>
                  <a:rPr lang="en-US" sz="3600" dirty="0"/>
                  <a:t>    </a:t>
                </a:r>
                <a:r>
                  <a:rPr kumimoji="0" lang="en-US" sz="36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3200" b="0" i="0" u="none" strike="noStrike" kern="1200" cap="none" spc="0" normalizeH="0" baseline="0" noProof="0" dirty="0" err="1">
                    <a:ln>
                      <a:noFill/>
                    </a:ln>
                    <a:solidFill>
                      <a:prstClr val="black">
                        <a:lumMod val="85000"/>
                        <a:lumOff val="15000"/>
                      </a:prstClr>
                    </a:solidFill>
                    <a:effectLst/>
                    <a:uLnTx/>
                    <a:uFillTx/>
                    <a:latin typeface="Consolas" panose="020B0609020204030204" pitchFamily="49" charset="0"/>
                    <a:ea typeface="+mn-ea"/>
                    <a:cs typeface="+mn-cs"/>
                  </a:rPr>
                  <a:t>ifzero</a:t>
                </a:r>
                <a:r>
                  <a:rPr kumimoji="0" lang="en-US" sz="36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3600" b="1" i="1"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L</a:t>
                </a:r>
                <a:r>
                  <a:rPr kumimoji="0" lang="en-US" sz="36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3200" b="0" i="0" u="none" strike="noStrike" kern="1200" cap="none" spc="0" normalizeH="0" baseline="0" noProof="0" dirty="0">
                    <a:ln>
                      <a:noFill/>
                    </a:ln>
                    <a:solidFill>
                      <a:prstClr val="black">
                        <a:lumMod val="85000"/>
                        <a:lumOff val="15000"/>
                      </a:prstClr>
                    </a:solidFill>
                    <a:effectLst/>
                    <a:uLnTx/>
                    <a:uFillTx/>
                    <a:latin typeface="Consolas" panose="020B0609020204030204" pitchFamily="49" charset="0"/>
                    <a:ea typeface="+mn-ea"/>
                    <a:cs typeface="+mn-cs"/>
                  </a:rPr>
                  <a:t>then</a:t>
                </a:r>
                <a:r>
                  <a:rPr kumimoji="0" lang="en-US" sz="36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3600" b="1" i="1"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L</a:t>
                </a:r>
                <a:r>
                  <a:rPr kumimoji="0" lang="en-US" sz="36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3200" b="0" i="0" u="none" strike="noStrike" kern="1200" cap="none" spc="0" normalizeH="0" baseline="0" noProof="0" dirty="0">
                    <a:ln>
                      <a:noFill/>
                    </a:ln>
                    <a:solidFill>
                      <a:prstClr val="black">
                        <a:lumMod val="85000"/>
                        <a:lumOff val="15000"/>
                      </a:prstClr>
                    </a:solidFill>
                    <a:effectLst/>
                    <a:uLnTx/>
                    <a:uFillTx/>
                    <a:latin typeface="Consolas" panose="020B0609020204030204" pitchFamily="49" charset="0"/>
                    <a:ea typeface="+mn-ea"/>
                    <a:cs typeface="+mn-cs"/>
                  </a:rPr>
                  <a:t>else</a:t>
                </a:r>
                <a:r>
                  <a:rPr kumimoji="0" lang="en-US" sz="36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3600" b="1" i="1"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L </a:t>
                </a:r>
                <a:r>
                  <a:rPr kumimoji="0" lang="en-US" sz="36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a:t>
                </a:r>
                <a:r>
                  <a:rPr kumimoji="0" lang="en-US" sz="3600" b="1" i="1"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3200" b="0" i="0" u="none" strike="noStrike" kern="1200" cap="none" spc="0" normalizeH="0" baseline="0" noProof="0" dirty="0">
                    <a:ln>
                      <a:noFill/>
                    </a:ln>
                    <a:solidFill>
                      <a:prstClr val="black">
                        <a:lumMod val="85000"/>
                        <a:lumOff val="15000"/>
                      </a:prstClr>
                    </a:solidFill>
                    <a:effectLst/>
                    <a:uLnTx/>
                    <a:uFillTx/>
                    <a:latin typeface="Consolas" panose="020B0609020204030204" pitchFamily="49" charset="0"/>
                    <a:ea typeface="+mn-ea"/>
                    <a:cs typeface="+mn-cs"/>
                  </a:rPr>
                  <a:t>let rec</a:t>
                </a:r>
                <a:r>
                  <a:rPr kumimoji="0" lang="en-US" sz="36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&lt;ident&gt; : </a:t>
                </a:r>
                <a:r>
                  <a:rPr kumimoji="0" lang="en-US" sz="3600" b="1" i="1"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T</a:t>
                </a:r>
                <a:r>
                  <a:rPr kumimoji="0" lang="en-US" sz="36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3600" b="0" i="0" u="none" strike="noStrike" kern="1200" cap="none" spc="0" normalizeH="0" baseline="0" noProof="0" dirty="0">
                    <a:ln>
                      <a:noFill/>
                    </a:ln>
                    <a:solidFill>
                      <a:prstClr val="black">
                        <a:lumMod val="85000"/>
                        <a:lumOff val="15000"/>
                      </a:prstClr>
                    </a:solidFill>
                    <a:effectLst/>
                    <a:uLnTx/>
                    <a:uFillTx/>
                    <a:latin typeface="Consolas" panose="020B0609020204030204" pitchFamily="49" charset="0"/>
                    <a:ea typeface="+mn-ea"/>
                    <a:cs typeface="+mn-cs"/>
                  </a:rPr>
                  <a:t>=</a:t>
                </a:r>
                <a:r>
                  <a:rPr kumimoji="0" lang="en-US" sz="3600" b="0" i="0"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a:t>
                </a:r>
                <a:r>
                  <a:rPr kumimoji="0" lang="en-US" sz="3600" b="1" i="1"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L </a:t>
                </a:r>
                <a:r>
                  <a:rPr kumimoji="0" lang="en-US" sz="3200" b="0" i="0" u="none" strike="noStrike" kern="1200" cap="none" spc="0" normalizeH="0" baseline="0" noProof="0" dirty="0">
                    <a:ln>
                      <a:noFill/>
                    </a:ln>
                    <a:solidFill>
                      <a:prstClr val="black">
                        <a:lumMod val="85000"/>
                        <a:lumOff val="15000"/>
                      </a:prstClr>
                    </a:solidFill>
                    <a:effectLst/>
                    <a:uLnTx/>
                    <a:uFillTx/>
                    <a:latin typeface="Consolas" panose="020B0609020204030204" pitchFamily="49" charset="0"/>
                    <a:ea typeface="+mn-ea"/>
                    <a:cs typeface="+mn-cs"/>
                  </a:rPr>
                  <a:t>in</a:t>
                </a:r>
                <a:r>
                  <a:rPr kumimoji="0" lang="en-US" sz="3600" b="1" i="1" u="none" strike="noStrike" kern="1200" cap="none" spc="0" normalizeH="0" baseline="0" noProof="0" dirty="0">
                    <a:ln>
                      <a:noFill/>
                    </a:ln>
                    <a:solidFill>
                      <a:prstClr val="black">
                        <a:lumMod val="85000"/>
                        <a:lumOff val="15000"/>
                      </a:prstClr>
                    </a:solidFill>
                    <a:effectLst/>
                    <a:uLnTx/>
                    <a:uFillTx/>
                    <a:latin typeface="Calibri Light" panose="020F0302020204030204"/>
                    <a:ea typeface="+mn-ea"/>
                    <a:cs typeface="+mn-cs"/>
                  </a:rPr>
                  <a:t> L </a:t>
                </a:r>
              </a:p>
              <a:p>
                <a:pPr marL="0" indent="0">
                  <a:buNone/>
                </a:pPr>
                <a:r>
                  <a:rPr lang="en-US" sz="3600" b="1" i="1" dirty="0"/>
                  <a:t>T</a:t>
                </a:r>
                <a:r>
                  <a:rPr lang="en-US" sz="3600" dirty="0"/>
                  <a:t> ::= int | </a:t>
                </a:r>
                <a:r>
                  <a:rPr lang="en-US" sz="3600" b="1" i="1" dirty="0"/>
                  <a:t>T</a:t>
                </a:r>
                <a:r>
                  <a:rPr lang="en-US" sz="3600" dirty="0"/>
                  <a:t> </a:t>
                </a:r>
                <a14:m>
                  <m:oMath xmlns:m="http://schemas.openxmlformats.org/officeDocument/2006/math">
                    <m:r>
                      <a:rPr lang="en-US" sz="3600" i="1">
                        <a:latin typeface="Cambria Math" panose="02040503050406030204" pitchFamily="18" charset="0"/>
                      </a:rPr>
                      <m:t>→</m:t>
                    </m:r>
                  </m:oMath>
                </a14:m>
                <a:r>
                  <a:rPr lang="en-US" sz="3600" dirty="0"/>
                  <a:t> </a:t>
                </a:r>
                <a:r>
                  <a:rPr lang="en-US" sz="3600" b="1" i="1" dirty="0"/>
                  <a:t>T</a:t>
                </a:r>
              </a:p>
              <a:p>
                <a:pPr marL="0" indent="0">
                  <a:buNone/>
                </a:pPr>
                <a:endParaRPr lang="en-US" sz="3600" dirty="0"/>
              </a:p>
              <a:p>
                <a:pPr marL="0" indent="0">
                  <a:buNone/>
                </a:pPr>
                <a:endParaRPr lang="en-US" sz="3600" dirty="0"/>
              </a:p>
            </p:txBody>
          </p:sp>
        </mc:Choice>
        <mc:Fallback xmlns="">
          <p:sp>
            <p:nvSpPr>
              <p:cNvPr id="3" name="Content Placeholder 2">
                <a:extLst>
                  <a:ext uri="{FF2B5EF4-FFF2-40B4-BE49-F238E27FC236}">
                    <a16:creationId xmlns:a16="http://schemas.microsoft.com/office/drawing/2014/main" id="{5F60649B-CF50-4204-8954-86C4421EBB2C}"/>
                  </a:ext>
                </a:extLst>
              </p:cNvPr>
              <p:cNvSpPr>
                <a:spLocks noGrp="1" noRot="1" noChangeAspect="1" noMove="1" noResize="1" noEditPoints="1" noAdjustHandles="1" noChangeArrowheads="1" noChangeShapeType="1" noTextEdit="1"/>
              </p:cNvSpPr>
              <p:nvPr>
                <p:ph idx="1"/>
              </p:nvPr>
            </p:nvSpPr>
            <p:spPr>
              <a:blipFill>
                <a:blip r:embed="rId2"/>
                <a:stretch>
                  <a:fillRect l="-1701" t="-3831" r="-1474"/>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639BB01A-08CA-46F7-B23C-81066BA74000}"/>
              </a:ext>
            </a:extLst>
          </p:cNvPr>
          <p:cNvSpPr>
            <a:spLocks noGrp="1"/>
          </p:cNvSpPr>
          <p:nvPr>
            <p:ph type="sldNum" sz="quarter" idx="12"/>
          </p:nvPr>
        </p:nvSpPr>
        <p:spPr/>
        <p:txBody>
          <a:bodyPr/>
          <a:lstStyle/>
          <a:p>
            <a:fld id="{1F1B8572-414E-4329-B0B0-F510B92A2987}" type="slidenum">
              <a:rPr lang="en-US" smtClean="0"/>
              <a:pPr/>
              <a:t>5</a:t>
            </a:fld>
            <a:endParaRPr lang="en-US" dirty="0"/>
          </a:p>
        </p:txBody>
      </p:sp>
    </p:spTree>
    <p:extLst>
      <p:ext uri="{BB962C8B-B14F-4D97-AF65-F5344CB8AC3E}">
        <p14:creationId xmlns:p14="http://schemas.microsoft.com/office/powerpoint/2010/main" val="1158997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505E2-FC17-4EEF-96F1-91E49ACC9781}"/>
              </a:ext>
            </a:extLst>
          </p:cNvPr>
          <p:cNvSpPr>
            <a:spLocks noGrp="1"/>
          </p:cNvSpPr>
          <p:nvPr>
            <p:ph type="title"/>
          </p:nvPr>
        </p:nvSpPr>
        <p:spPr/>
        <p:txBody>
          <a:bodyPr/>
          <a:lstStyle/>
          <a:p>
            <a:r>
              <a:rPr lang="en-US" dirty="0"/>
              <a:t>Simple OCaml: Tuples</a:t>
            </a:r>
          </a:p>
        </p:txBody>
      </p:sp>
      <p:sp>
        <p:nvSpPr>
          <p:cNvPr id="3" name="Content Placeholder 2">
            <a:extLst>
              <a:ext uri="{FF2B5EF4-FFF2-40B4-BE49-F238E27FC236}">
                <a16:creationId xmlns:a16="http://schemas.microsoft.com/office/drawing/2014/main" id="{5F60649B-CF50-4204-8954-86C4421EBB2C}"/>
              </a:ext>
            </a:extLst>
          </p:cNvPr>
          <p:cNvSpPr>
            <a:spLocks noGrp="1"/>
          </p:cNvSpPr>
          <p:nvPr>
            <p:ph idx="1"/>
          </p:nvPr>
        </p:nvSpPr>
        <p:spPr/>
        <p:txBody>
          <a:bodyPr>
            <a:normAutofit/>
          </a:bodyPr>
          <a:lstStyle/>
          <a:p>
            <a:pPr marL="0" indent="0">
              <a:buNone/>
            </a:pPr>
            <a:r>
              <a:rPr lang="en-US" sz="3600" b="1" i="1" dirty="0"/>
              <a:t>L</a:t>
            </a:r>
            <a:r>
              <a:rPr lang="en-US" sz="3600" dirty="0"/>
              <a:t> ::= … | </a:t>
            </a:r>
            <a:r>
              <a:rPr lang="en-US" sz="3600" dirty="0">
                <a:latin typeface="Consolas" panose="020B0609020204030204" pitchFamily="49" charset="0"/>
              </a:rPr>
              <a:t>(</a:t>
            </a:r>
            <a:r>
              <a:rPr lang="en-US" sz="3600" b="1" i="1" dirty="0"/>
              <a:t>L</a:t>
            </a:r>
            <a:r>
              <a:rPr lang="en-US" sz="3600" dirty="0">
                <a:latin typeface="Consolas" panose="020B0609020204030204" pitchFamily="49" charset="0"/>
              </a:rPr>
              <a:t>,</a:t>
            </a:r>
            <a:r>
              <a:rPr lang="en-US" sz="3600" dirty="0"/>
              <a:t> </a:t>
            </a:r>
            <a:r>
              <a:rPr lang="en-US" sz="3600" b="1" i="1" dirty="0"/>
              <a:t>L</a:t>
            </a:r>
            <a:r>
              <a:rPr lang="en-US" sz="3600" dirty="0">
                <a:latin typeface="Consolas" panose="020B0609020204030204" pitchFamily="49" charset="0"/>
              </a:rPr>
              <a:t>)</a:t>
            </a:r>
            <a:r>
              <a:rPr lang="en-US" sz="3600" dirty="0"/>
              <a:t> | </a:t>
            </a:r>
            <a:r>
              <a:rPr lang="en-US" sz="3600" dirty="0" err="1">
                <a:latin typeface="Consolas" panose="020B0609020204030204" pitchFamily="49" charset="0"/>
              </a:rPr>
              <a:t>fst</a:t>
            </a:r>
            <a:r>
              <a:rPr lang="en-US" sz="3600" dirty="0"/>
              <a:t> </a:t>
            </a:r>
            <a:r>
              <a:rPr lang="en-US" sz="3600" b="1" i="1" dirty="0"/>
              <a:t>L</a:t>
            </a:r>
            <a:r>
              <a:rPr lang="en-US" sz="3600" dirty="0"/>
              <a:t> | </a:t>
            </a:r>
            <a:r>
              <a:rPr lang="en-US" sz="3600" dirty="0" err="1">
                <a:latin typeface="Consolas" panose="020B0609020204030204" pitchFamily="49" charset="0"/>
              </a:rPr>
              <a:t>snd</a:t>
            </a:r>
            <a:r>
              <a:rPr lang="en-US" sz="3600" dirty="0"/>
              <a:t> </a:t>
            </a:r>
            <a:r>
              <a:rPr lang="en-US" sz="3600" b="1" i="1" dirty="0"/>
              <a:t>L</a:t>
            </a:r>
          </a:p>
          <a:p>
            <a:pPr marL="0" indent="0">
              <a:buNone/>
            </a:pPr>
            <a:r>
              <a:rPr lang="en-US" sz="3600" b="1" i="1" dirty="0"/>
              <a:t>T </a:t>
            </a:r>
            <a:r>
              <a:rPr lang="en-US" sz="3600" dirty="0"/>
              <a:t>::= … | </a:t>
            </a:r>
            <a:r>
              <a:rPr lang="en-US" sz="3600" b="1" i="1" dirty="0"/>
              <a:t>T </a:t>
            </a:r>
            <a:r>
              <a:rPr lang="en-US" sz="3600" dirty="0">
                <a:latin typeface="+mj-lt"/>
              </a:rPr>
              <a:t>*</a:t>
            </a:r>
            <a:r>
              <a:rPr lang="en-US" sz="3600" b="1" i="1" dirty="0"/>
              <a:t> T</a:t>
            </a:r>
          </a:p>
        </p:txBody>
      </p:sp>
      <p:sp>
        <p:nvSpPr>
          <p:cNvPr id="4" name="Slide Number Placeholder 3">
            <a:extLst>
              <a:ext uri="{FF2B5EF4-FFF2-40B4-BE49-F238E27FC236}">
                <a16:creationId xmlns:a16="http://schemas.microsoft.com/office/drawing/2014/main" id="{639BB01A-08CA-46F7-B23C-81066BA74000}"/>
              </a:ext>
            </a:extLst>
          </p:cNvPr>
          <p:cNvSpPr>
            <a:spLocks noGrp="1"/>
          </p:cNvSpPr>
          <p:nvPr>
            <p:ph type="sldNum" sz="quarter" idx="12"/>
          </p:nvPr>
        </p:nvSpPr>
        <p:spPr/>
        <p:txBody>
          <a:bodyPr/>
          <a:lstStyle/>
          <a:p>
            <a:fld id="{1F1B8572-414E-4329-B0B0-F510B92A2987}" type="slidenum">
              <a:rPr lang="en-US" smtClean="0"/>
              <a:pPr/>
              <a:t>6</a:t>
            </a:fld>
            <a:endParaRPr lang="en-US" dirty="0"/>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4AE077DA-1855-4FE4-A494-5A9EA745D931}"/>
                  </a:ext>
                </a:extLst>
              </p:cNvPr>
              <p:cNvSpPr txBox="1"/>
              <p:nvPr/>
            </p:nvSpPr>
            <p:spPr>
              <a:xfrm>
                <a:off x="1075593" y="3475958"/>
                <a:ext cx="3984552" cy="102233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r>
                            <m:rPr>
                              <m:sty m:val="p"/>
                            </m:rPr>
                            <a:rPr lang="en-US" sz="3200" b="0" i="0" smtClean="0">
                              <a:latin typeface="Cambria Math" panose="02040503050406030204" pitchFamily="18" charset="0"/>
                            </a:rPr>
                            <m:t>Γ</m:t>
                          </m:r>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    </m:t>
                          </m:r>
                          <m:r>
                            <m:rPr>
                              <m:sty m:val="p"/>
                            </m:rPr>
                            <a:rPr lang="en-US" sz="3200" b="0" i="0" smtClean="0">
                              <a:latin typeface="Cambria Math" panose="02040503050406030204" pitchFamily="18" charset="0"/>
                            </a:rPr>
                            <m:t>Γ</m:t>
                          </m:r>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2</m:t>
                              </m:r>
                            </m:sub>
                          </m:sSub>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2</m:t>
                              </m:r>
                            </m:sub>
                          </m:sSub>
                        </m:num>
                        <m:den>
                          <m:r>
                            <m:rPr>
                              <m:sty m:val="p"/>
                            </m:rPr>
                            <a:rPr lang="en-US" sz="3200" b="0" i="0" smtClean="0">
                              <a:latin typeface="Cambria Math" panose="02040503050406030204" pitchFamily="18" charset="0"/>
                            </a:rPr>
                            <m:t>Γ</m:t>
                          </m:r>
                          <m:r>
                            <a:rPr lang="en-US" sz="3200" b="0" i="1" smtClean="0">
                              <a:latin typeface="Cambria Math" panose="02040503050406030204" pitchFamily="18" charset="0"/>
                            </a:rPr>
                            <m:t>⊢</m:t>
                          </m:r>
                          <m:d>
                            <m:dPr>
                              <m:ctrlPr>
                                <a:rPr lang="en-US" sz="3200" b="0" i="1" smtClean="0">
                                  <a:latin typeface="Cambria Math" panose="02040503050406030204" pitchFamily="18" charset="0"/>
                                </a:rPr>
                              </m:ctrlPr>
                            </m:dPr>
                            <m:e>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2</m:t>
                                  </m:r>
                                </m:sub>
                              </m:sSub>
                            </m:e>
                          </m:d>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2</m:t>
                              </m:r>
                            </m:sub>
                          </m:sSub>
                        </m:den>
                      </m:f>
                    </m:oMath>
                  </m:oMathPara>
                </a14:m>
                <a:endParaRPr lang="en-US" sz="3200" dirty="0"/>
              </a:p>
            </p:txBody>
          </p:sp>
        </mc:Choice>
        <mc:Fallback xmlns="">
          <p:sp>
            <p:nvSpPr>
              <p:cNvPr id="5" name="TextBox 4">
                <a:extLst>
                  <a:ext uri="{FF2B5EF4-FFF2-40B4-BE49-F238E27FC236}">
                    <a16:creationId xmlns:a16="http://schemas.microsoft.com/office/drawing/2014/main" id="{4AE077DA-1855-4FE4-A494-5A9EA745D931}"/>
                  </a:ext>
                </a:extLst>
              </p:cNvPr>
              <p:cNvSpPr txBox="1">
                <a:spLocks noRot="1" noChangeAspect="1" noMove="1" noResize="1" noEditPoints="1" noAdjustHandles="1" noChangeArrowheads="1" noChangeShapeType="1" noTextEdit="1"/>
              </p:cNvSpPr>
              <p:nvPr/>
            </p:nvSpPr>
            <p:spPr>
              <a:xfrm>
                <a:off x="1075593" y="3475958"/>
                <a:ext cx="3984552" cy="1022331"/>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91FC20AE-F8FF-4099-9839-E78A5640AB04}"/>
                  </a:ext>
                </a:extLst>
              </p:cNvPr>
              <p:cNvSpPr txBox="1"/>
              <p:nvPr/>
            </p:nvSpPr>
            <p:spPr>
              <a:xfrm>
                <a:off x="6592473" y="3475958"/>
                <a:ext cx="2440925" cy="101553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r>
                            <m:rPr>
                              <m:sty m:val="p"/>
                            </m:rPr>
                            <a:rPr lang="en-US" sz="3200" b="0" i="0" smtClean="0">
                              <a:latin typeface="Cambria Math" panose="02040503050406030204" pitchFamily="18" charset="0"/>
                            </a:rPr>
                            <m:t>Γ</m:t>
                          </m:r>
                          <m:r>
                            <a:rPr lang="en-US" sz="3200" b="0" i="1" smtClean="0">
                              <a:latin typeface="Cambria Math" panose="02040503050406030204" pitchFamily="18" charset="0"/>
                            </a:rPr>
                            <m:t>⊢</m:t>
                          </m:r>
                          <m:r>
                            <a:rPr lang="en-US" sz="3200" b="0" i="1" smtClean="0">
                              <a:latin typeface="Cambria Math" panose="02040503050406030204" pitchFamily="18" charset="0"/>
                            </a:rPr>
                            <m:t>𝑙</m:t>
                          </m:r>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2</m:t>
                              </m:r>
                            </m:sub>
                          </m:sSub>
                        </m:num>
                        <m:den>
                          <m:r>
                            <m:rPr>
                              <m:sty m:val="p"/>
                            </m:rPr>
                            <a:rPr lang="en-US" sz="3200" b="0" i="0" smtClean="0">
                              <a:latin typeface="Cambria Math" panose="02040503050406030204" pitchFamily="18" charset="0"/>
                            </a:rPr>
                            <m:t>Γ</m:t>
                          </m:r>
                          <m:r>
                            <a:rPr lang="en-US" sz="3200" b="0" i="1" smtClean="0">
                              <a:latin typeface="Cambria Math" panose="02040503050406030204" pitchFamily="18" charset="0"/>
                            </a:rPr>
                            <m:t>⊢</m:t>
                          </m:r>
                          <m:r>
                            <m:rPr>
                              <m:nor/>
                            </m:rPr>
                            <a:rPr lang="en-US" sz="3200" b="0" i="0" smtClean="0">
                              <a:latin typeface="Consolas" panose="020B0609020204030204" pitchFamily="49" charset="0"/>
                            </a:rPr>
                            <m:t>fst</m:t>
                          </m:r>
                          <m:r>
                            <a:rPr lang="en-US" sz="3200" b="0" i="1" smtClean="0">
                              <a:latin typeface="Cambria Math" panose="02040503050406030204" pitchFamily="18" charset="0"/>
                            </a:rPr>
                            <m:t> </m:t>
                          </m:r>
                          <m:r>
                            <a:rPr lang="en-US" sz="3200" b="0" i="1" smtClean="0">
                              <a:latin typeface="Cambria Math" panose="02040503050406030204" pitchFamily="18" charset="0"/>
                            </a:rPr>
                            <m:t>𝑙</m:t>
                          </m:r>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1</m:t>
                              </m:r>
                            </m:sub>
                          </m:sSub>
                        </m:den>
                      </m:f>
                    </m:oMath>
                  </m:oMathPara>
                </a14:m>
                <a:endParaRPr lang="en-US" sz="3200" dirty="0"/>
              </a:p>
            </p:txBody>
          </p:sp>
        </mc:Choice>
        <mc:Fallback xmlns="">
          <p:sp>
            <p:nvSpPr>
              <p:cNvPr id="6" name="TextBox 5">
                <a:extLst>
                  <a:ext uri="{FF2B5EF4-FFF2-40B4-BE49-F238E27FC236}">
                    <a16:creationId xmlns:a16="http://schemas.microsoft.com/office/drawing/2014/main" id="{91FC20AE-F8FF-4099-9839-E78A5640AB04}"/>
                  </a:ext>
                </a:extLst>
              </p:cNvPr>
              <p:cNvSpPr txBox="1">
                <a:spLocks noRot="1" noChangeAspect="1" noMove="1" noResize="1" noEditPoints="1" noAdjustHandles="1" noChangeArrowheads="1" noChangeShapeType="1" noTextEdit="1"/>
              </p:cNvSpPr>
              <p:nvPr/>
            </p:nvSpPr>
            <p:spPr>
              <a:xfrm>
                <a:off x="6592473" y="3475958"/>
                <a:ext cx="2440925" cy="1015534"/>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BABA72D9-210D-456A-9003-B1D9A85FA742}"/>
                  </a:ext>
                </a:extLst>
              </p:cNvPr>
              <p:cNvSpPr txBox="1"/>
              <p:nvPr/>
            </p:nvSpPr>
            <p:spPr>
              <a:xfrm>
                <a:off x="6592473" y="5010118"/>
                <a:ext cx="2440925" cy="101553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r>
                            <m:rPr>
                              <m:sty m:val="p"/>
                            </m:rPr>
                            <a:rPr lang="en-US" sz="3200" b="0" i="0" smtClean="0">
                              <a:latin typeface="Cambria Math" panose="02040503050406030204" pitchFamily="18" charset="0"/>
                            </a:rPr>
                            <m:t>Γ</m:t>
                          </m:r>
                          <m:r>
                            <a:rPr lang="en-US" sz="3200" b="0" i="1" smtClean="0">
                              <a:latin typeface="Cambria Math" panose="02040503050406030204" pitchFamily="18" charset="0"/>
                            </a:rPr>
                            <m:t>⊢</m:t>
                          </m:r>
                          <m:r>
                            <a:rPr lang="en-US" sz="3200" b="0" i="1" smtClean="0">
                              <a:latin typeface="Cambria Math" panose="02040503050406030204" pitchFamily="18" charset="0"/>
                            </a:rPr>
                            <m:t>𝑙</m:t>
                          </m:r>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2</m:t>
                              </m:r>
                            </m:sub>
                          </m:sSub>
                        </m:num>
                        <m:den>
                          <m:r>
                            <m:rPr>
                              <m:sty m:val="p"/>
                            </m:rPr>
                            <a:rPr lang="en-US" sz="3200" b="0" i="0" smtClean="0">
                              <a:latin typeface="Cambria Math" panose="02040503050406030204" pitchFamily="18" charset="0"/>
                            </a:rPr>
                            <m:t>Γ</m:t>
                          </m:r>
                          <m:r>
                            <a:rPr lang="en-US" sz="3200" b="0" i="1" smtClean="0">
                              <a:latin typeface="Cambria Math" panose="02040503050406030204" pitchFamily="18" charset="0"/>
                            </a:rPr>
                            <m:t>⊢</m:t>
                          </m:r>
                          <m:r>
                            <m:rPr>
                              <m:nor/>
                            </m:rPr>
                            <a:rPr lang="en-US" sz="3200" b="0" i="0" smtClean="0">
                              <a:latin typeface="Consolas" panose="020B0609020204030204" pitchFamily="49" charset="0"/>
                            </a:rPr>
                            <m:t>snd</m:t>
                          </m:r>
                          <m:r>
                            <a:rPr lang="en-US" sz="3200" b="0" i="1" smtClean="0">
                              <a:latin typeface="Cambria Math" panose="02040503050406030204" pitchFamily="18" charset="0"/>
                            </a:rPr>
                            <m:t> </m:t>
                          </m:r>
                          <m:r>
                            <a:rPr lang="en-US" sz="3200" b="0" i="1" smtClean="0">
                              <a:latin typeface="Cambria Math" panose="02040503050406030204" pitchFamily="18" charset="0"/>
                            </a:rPr>
                            <m:t>𝑙</m:t>
                          </m:r>
                          <m:r>
                            <a:rPr lang="en-US" sz="3200" b="0" i="1" smtClean="0">
                              <a:latin typeface="Cambria Math" panose="02040503050406030204" pitchFamily="18" charset="0"/>
                            </a:rPr>
                            <m:t>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𝜏</m:t>
                              </m:r>
                            </m:e>
                            <m:sub>
                              <m:r>
                                <a:rPr lang="en-US" sz="3200" b="0" i="1" smtClean="0">
                                  <a:latin typeface="Cambria Math" panose="02040503050406030204" pitchFamily="18" charset="0"/>
                                </a:rPr>
                                <m:t>2</m:t>
                              </m:r>
                            </m:sub>
                          </m:sSub>
                        </m:den>
                      </m:f>
                    </m:oMath>
                  </m:oMathPara>
                </a14:m>
                <a:endParaRPr lang="en-US" sz="3200" dirty="0"/>
              </a:p>
            </p:txBody>
          </p:sp>
        </mc:Choice>
        <mc:Fallback xmlns="">
          <p:sp>
            <p:nvSpPr>
              <p:cNvPr id="7" name="TextBox 6">
                <a:extLst>
                  <a:ext uri="{FF2B5EF4-FFF2-40B4-BE49-F238E27FC236}">
                    <a16:creationId xmlns:a16="http://schemas.microsoft.com/office/drawing/2014/main" id="{BABA72D9-210D-456A-9003-B1D9A85FA742}"/>
                  </a:ext>
                </a:extLst>
              </p:cNvPr>
              <p:cNvSpPr txBox="1">
                <a:spLocks noRot="1" noChangeAspect="1" noMove="1" noResize="1" noEditPoints="1" noAdjustHandles="1" noChangeArrowheads="1" noChangeShapeType="1" noTextEdit="1"/>
              </p:cNvSpPr>
              <p:nvPr/>
            </p:nvSpPr>
            <p:spPr>
              <a:xfrm>
                <a:off x="6592473" y="5010118"/>
                <a:ext cx="2440925" cy="1015534"/>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206235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505E2-FC17-4EEF-96F1-91E49ACC9781}"/>
              </a:ext>
            </a:extLst>
          </p:cNvPr>
          <p:cNvSpPr>
            <a:spLocks noGrp="1"/>
          </p:cNvSpPr>
          <p:nvPr>
            <p:ph type="title"/>
          </p:nvPr>
        </p:nvSpPr>
        <p:spPr/>
        <p:txBody>
          <a:bodyPr/>
          <a:lstStyle/>
          <a:p>
            <a:r>
              <a:rPr lang="en-US" dirty="0"/>
              <a:t>Simple OCaml: Tuples</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5F60649B-CF50-4204-8954-86C4421EBB2C}"/>
                  </a:ext>
                </a:extLst>
              </p:cNvPr>
              <p:cNvSpPr>
                <a:spLocks noGrp="1"/>
              </p:cNvSpPr>
              <p:nvPr>
                <p:ph idx="1"/>
              </p:nvPr>
            </p:nvSpPr>
            <p:spPr/>
            <p:txBody>
              <a:bodyPr>
                <a:normAutofit/>
              </a:bodyPr>
              <a:lstStyle/>
              <a:p>
                <a:pPr marL="0" indent="0">
                  <a:buNone/>
                </a:pPr>
                <a:r>
                  <a:rPr lang="en-US" sz="3600" b="1" i="1" dirty="0"/>
                  <a:t>L</a:t>
                </a:r>
                <a:r>
                  <a:rPr lang="en-US" sz="3600" dirty="0"/>
                  <a:t> ::= … | </a:t>
                </a:r>
                <a:r>
                  <a:rPr lang="en-US" sz="3600" dirty="0">
                    <a:latin typeface="Consolas" panose="020B0609020204030204" pitchFamily="49" charset="0"/>
                  </a:rPr>
                  <a:t>(</a:t>
                </a:r>
                <a:r>
                  <a:rPr lang="en-US" sz="3600" b="1" i="1" dirty="0"/>
                  <a:t>L</a:t>
                </a:r>
                <a:r>
                  <a:rPr lang="en-US" sz="3600" dirty="0">
                    <a:latin typeface="Consolas" panose="020B0609020204030204" pitchFamily="49" charset="0"/>
                  </a:rPr>
                  <a:t>,</a:t>
                </a:r>
                <a:r>
                  <a:rPr lang="en-US" sz="3600" dirty="0"/>
                  <a:t> </a:t>
                </a:r>
                <a:r>
                  <a:rPr lang="en-US" sz="3600" b="1" i="1" dirty="0"/>
                  <a:t>L</a:t>
                </a:r>
                <a:r>
                  <a:rPr lang="en-US" sz="3600" dirty="0">
                    <a:latin typeface="Consolas" panose="020B0609020204030204" pitchFamily="49" charset="0"/>
                  </a:rPr>
                  <a:t>)</a:t>
                </a:r>
                <a:r>
                  <a:rPr lang="en-US" sz="3600" dirty="0"/>
                  <a:t> | </a:t>
                </a:r>
                <a:r>
                  <a:rPr lang="en-US" sz="3600" dirty="0" err="1">
                    <a:latin typeface="Consolas" panose="020B0609020204030204" pitchFamily="49" charset="0"/>
                  </a:rPr>
                  <a:t>fst</a:t>
                </a:r>
                <a:r>
                  <a:rPr lang="en-US" sz="3600" dirty="0"/>
                  <a:t> </a:t>
                </a:r>
                <a:r>
                  <a:rPr lang="en-US" sz="3600" b="1" i="1" dirty="0"/>
                  <a:t>L</a:t>
                </a:r>
                <a:r>
                  <a:rPr lang="en-US" sz="3600" dirty="0"/>
                  <a:t> | </a:t>
                </a:r>
                <a:r>
                  <a:rPr lang="en-US" sz="3600" dirty="0" err="1">
                    <a:latin typeface="Consolas" panose="020B0609020204030204" pitchFamily="49" charset="0"/>
                  </a:rPr>
                  <a:t>snd</a:t>
                </a:r>
                <a:r>
                  <a:rPr lang="en-US" sz="3600" dirty="0"/>
                  <a:t> </a:t>
                </a:r>
                <a:r>
                  <a:rPr lang="en-US" sz="3600" b="1" i="1" dirty="0"/>
                  <a:t>L</a:t>
                </a:r>
              </a:p>
              <a:p>
                <a:pPr marL="0" indent="0">
                  <a:buNone/>
                </a:pPr>
                <a:r>
                  <a:rPr lang="en-US" sz="3600" b="1" i="1" dirty="0"/>
                  <a:t>T </a:t>
                </a:r>
                <a:r>
                  <a:rPr lang="en-US" sz="3600" dirty="0"/>
                  <a:t>::= … | </a:t>
                </a:r>
                <a:r>
                  <a:rPr lang="en-US" sz="3600" b="1" i="1" dirty="0"/>
                  <a:t>T </a:t>
                </a:r>
                <a:r>
                  <a:rPr lang="en-US" sz="3600" dirty="0"/>
                  <a:t>*</a:t>
                </a:r>
                <a:r>
                  <a:rPr lang="en-US" sz="3600" b="1" i="1" dirty="0"/>
                  <a:t> T			</a:t>
                </a:r>
              </a:p>
              <a:p>
                <a:pPr marL="0" indent="0">
                  <a:buNone/>
                </a:pPr>
                <a14:m>
                  <m:oMath xmlns:m="http://schemas.openxmlformats.org/officeDocument/2006/math">
                    <m:r>
                      <a:rPr lang="en-US" sz="3600" i="1" dirty="0" smtClean="0">
                        <a:latin typeface="Cambria Math" panose="02040503050406030204" pitchFamily="18" charset="0"/>
                      </a:rPr>
                      <m:t>(</m:t>
                    </m:r>
                    <m:sSub>
                      <m:sSubPr>
                        <m:ctrlPr>
                          <a:rPr lang="en-US" sz="3600" b="0" i="1" dirty="0" smtClean="0">
                            <a:latin typeface="Cambria Math" panose="02040503050406030204" pitchFamily="18" charset="0"/>
                          </a:rPr>
                        </m:ctrlPr>
                      </m:sSubPr>
                      <m:e>
                        <m:r>
                          <a:rPr lang="en-US" sz="3600" i="1" dirty="0" smtClean="0">
                            <a:latin typeface="Cambria Math" panose="02040503050406030204" pitchFamily="18" charset="0"/>
                          </a:rPr>
                          <m:t>𝑣</m:t>
                        </m:r>
                      </m:e>
                      <m:sub>
                        <m:r>
                          <a:rPr lang="en-US" sz="3600" b="0" i="1" dirty="0" smtClean="0">
                            <a:latin typeface="Cambria Math" panose="02040503050406030204" pitchFamily="18" charset="0"/>
                          </a:rPr>
                          <m:t>1</m:t>
                        </m:r>
                      </m:sub>
                    </m:sSub>
                    <m:r>
                      <a:rPr lang="en-US" sz="3600" i="1" dirty="0" smtClean="0">
                        <a:latin typeface="Cambria Math" panose="02040503050406030204" pitchFamily="18" charset="0"/>
                      </a:rPr>
                      <m:t>, </m:t>
                    </m:r>
                    <m:sSub>
                      <m:sSubPr>
                        <m:ctrlPr>
                          <a:rPr lang="en-US" sz="3600" b="0" i="1" dirty="0" smtClean="0">
                            <a:latin typeface="Cambria Math" panose="02040503050406030204" pitchFamily="18" charset="0"/>
                          </a:rPr>
                        </m:ctrlPr>
                      </m:sSubPr>
                      <m:e>
                        <m:r>
                          <a:rPr lang="en-US" sz="3600" i="1" dirty="0" smtClean="0">
                            <a:latin typeface="Cambria Math" panose="02040503050406030204" pitchFamily="18" charset="0"/>
                          </a:rPr>
                          <m:t>𝑣</m:t>
                        </m:r>
                      </m:e>
                      <m:sub>
                        <m:r>
                          <a:rPr lang="en-US" sz="3600" b="0" i="1" dirty="0" smtClean="0">
                            <a:latin typeface="Cambria Math" panose="02040503050406030204" pitchFamily="18" charset="0"/>
                          </a:rPr>
                          <m:t>2</m:t>
                        </m:r>
                      </m:sub>
                    </m:sSub>
                    <m:r>
                      <a:rPr lang="en-US" sz="3600" i="1" dirty="0" smtClean="0">
                        <a:latin typeface="Cambria Math" panose="02040503050406030204" pitchFamily="18" charset="0"/>
                      </a:rPr>
                      <m:t>)</m:t>
                    </m:r>
                  </m:oMath>
                </a14:m>
                <a:r>
                  <a:rPr lang="en-US" sz="3600" dirty="0"/>
                  <a:t> is a value		</a:t>
                </a:r>
              </a:p>
              <a:p>
                <a:pPr marL="0" indent="0">
                  <a:buNone/>
                </a:pPr>
                <a:endParaRPr lang="en-US" sz="3600" dirty="0"/>
              </a:p>
            </p:txBody>
          </p:sp>
        </mc:Choice>
        <mc:Fallback>
          <p:sp>
            <p:nvSpPr>
              <p:cNvPr id="3" name="Content Placeholder 2">
                <a:extLst>
                  <a:ext uri="{FF2B5EF4-FFF2-40B4-BE49-F238E27FC236}">
                    <a16:creationId xmlns:a16="http://schemas.microsoft.com/office/drawing/2014/main" id="{5F60649B-CF50-4204-8954-86C4421EBB2C}"/>
                  </a:ext>
                </a:extLst>
              </p:cNvPr>
              <p:cNvSpPr>
                <a:spLocks noGrp="1" noRot="1" noChangeAspect="1" noMove="1" noResize="1" noEditPoints="1" noAdjustHandles="1" noChangeArrowheads="1" noChangeShapeType="1" noTextEdit="1"/>
              </p:cNvSpPr>
              <p:nvPr>
                <p:ph idx="1"/>
              </p:nvPr>
            </p:nvSpPr>
            <p:spPr>
              <a:blipFill>
                <a:blip r:embed="rId3"/>
                <a:stretch>
                  <a:fillRect l="-1701" t="-3831"/>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639BB01A-08CA-46F7-B23C-81066BA74000}"/>
              </a:ext>
            </a:extLst>
          </p:cNvPr>
          <p:cNvSpPr>
            <a:spLocks noGrp="1"/>
          </p:cNvSpPr>
          <p:nvPr>
            <p:ph type="sldNum" sz="quarter" idx="12"/>
          </p:nvPr>
        </p:nvSpPr>
        <p:spPr/>
        <p:txBody>
          <a:bodyPr/>
          <a:lstStyle/>
          <a:p>
            <a:fld id="{1F1B8572-414E-4329-B0B0-F510B92A2987}" type="slidenum">
              <a:rPr lang="en-US" smtClean="0"/>
              <a:pPr/>
              <a:t>7</a:t>
            </a:fld>
            <a:endParaRPr lang="en-US" dirty="0"/>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BFE05CF7-94A5-4F29-8330-53DB87E6178B}"/>
                  </a:ext>
                </a:extLst>
              </p:cNvPr>
              <p:cNvSpPr txBox="1"/>
              <p:nvPr/>
            </p:nvSpPr>
            <p:spPr>
              <a:xfrm>
                <a:off x="1543679" y="3682786"/>
                <a:ext cx="2946769" cy="106234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Sup>
                            <m:sSubSupPr>
                              <m:ctrlPr>
                                <a:rPr lang="en-US" sz="3200" b="0" i="1" smtClean="0">
                                  <a:latin typeface="Cambria Math" panose="02040503050406030204" pitchFamily="18" charset="0"/>
                                </a:rPr>
                              </m:ctrlPr>
                            </m:sSubSupPr>
                            <m:e>
                              <m:r>
                                <a:rPr lang="en-US" sz="3200" b="0" i="1" smtClean="0">
                                  <a:latin typeface="Cambria Math" panose="02040503050406030204" pitchFamily="18" charset="0"/>
                                </a:rPr>
                                <m:t>𝑙</m:t>
                              </m:r>
                            </m:e>
                            <m:sub>
                              <m:r>
                                <a:rPr lang="en-US" sz="3200" b="0" i="1" smtClean="0">
                                  <a:latin typeface="Cambria Math" panose="02040503050406030204" pitchFamily="18" charset="0"/>
                                </a:rPr>
                                <m:t>1</m:t>
                              </m:r>
                            </m:sub>
                            <m:sup>
                              <m:r>
                                <a:rPr lang="en-US" sz="3200" b="0" i="1" smtClean="0">
                                  <a:latin typeface="Cambria Math" panose="02040503050406030204" pitchFamily="18" charset="0"/>
                                </a:rPr>
                                <m:t>′</m:t>
                              </m:r>
                            </m:sup>
                          </m:sSubSup>
                        </m:num>
                        <m:den>
                          <m:d>
                            <m:dPr>
                              <m:ctrlPr>
                                <a:rPr lang="en-US" sz="3200" b="0" i="1" smtClean="0">
                                  <a:latin typeface="Cambria Math" panose="02040503050406030204" pitchFamily="18" charset="0"/>
                                </a:rPr>
                              </m:ctrlPr>
                            </m:dPr>
                            <m:e>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2</m:t>
                                  </m:r>
                                </m:sub>
                              </m:sSub>
                            </m:e>
                          </m:d>
                          <m:r>
                            <a:rPr lang="en-US" sz="3200" b="0" i="1" smtClean="0">
                              <a:latin typeface="Cambria Math" panose="02040503050406030204" pitchFamily="18" charset="0"/>
                            </a:rPr>
                            <m:t>→(</m:t>
                          </m:r>
                          <m:sSubSup>
                            <m:sSubSupPr>
                              <m:ctrlPr>
                                <a:rPr lang="en-US" sz="3200" b="0" i="1" smtClean="0">
                                  <a:latin typeface="Cambria Math" panose="02040503050406030204" pitchFamily="18" charset="0"/>
                                </a:rPr>
                              </m:ctrlPr>
                            </m:sSubSupPr>
                            <m:e>
                              <m:r>
                                <a:rPr lang="en-US" sz="3200" b="0" i="1" smtClean="0">
                                  <a:latin typeface="Cambria Math" panose="02040503050406030204" pitchFamily="18" charset="0"/>
                                </a:rPr>
                                <m:t>𝑙</m:t>
                              </m:r>
                            </m:e>
                            <m:sub>
                              <m:r>
                                <a:rPr lang="en-US" sz="3200" b="0" i="1" smtClean="0">
                                  <a:latin typeface="Cambria Math" panose="02040503050406030204" pitchFamily="18" charset="0"/>
                                </a:rPr>
                                <m:t>1</m:t>
                              </m:r>
                            </m:sub>
                            <m:sup>
                              <m:r>
                                <a:rPr lang="en-US" sz="3200" b="0" i="1" smtClean="0">
                                  <a:latin typeface="Cambria Math" panose="02040503050406030204" pitchFamily="18" charset="0"/>
                                </a:rPr>
                                <m:t>′</m:t>
                              </m:r>
                            </m:sup>
                          </m:sSubSup>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2</m:t>
                              </m:r>
                            </m:sub>
                          </m:sSub>
                          <m:r>
                            <a:rPr lang="en-US" sz="3200" b="0" i="1" smtClean="0">
                              <a:latin typeface="Cambria Math" panose="02040503050406030204" pitchFamily="18" charset="0"/>
                            </a:rPr>
                            <m:t>)</m:t>
                          </m:r>
                        </m:den>
                      </m:f>
                    </m:oMath>
                  </m:oMathPara>
                </a14:m>
                <a:endParaRPr lang="en-US" sz="3200" dirty="0"/>
              </a:p>
            </p:txBody>
          </p:sp>
        </mc:Choice>
        <mc:Fallback xmlns="">
          <p:sp>
            <p:nvSpPr>
              <p:cNvPr id="8" name="TextBox 7">
                <a:extLst>
                  <a:ext uri="{FF2B5EF4-FFF2-40B4-BE49-F238E27FC236}">
                    <a16:creationId xmlns:a16="http://schemas.microsoft.com/office/drawing/2014/main" id="{BFE05CF7-94A5-4F29-8330-53DB87E6178B}"/>
                  </a:ext>
                </a:extLst>
              </p:cNvPr>
              <p:cNvSpPr txBox="1">
                <a:spLocks noRot="1" noChangeAspect="1" noMove="1" noResize="1" noEditPoints="1" noAdjustHandles="1" noChangeArrowheads="1" noChangeShapeType="1" noTextEdit="1"/>
              </p:cNvSpPr>
              <p:nvPr/>
            </p:nvSpPr>
            <p:spPr>
              <a:xfrm>
                <a:off x="1543679" y="3682786"/>
                <a:ext cx="2946769" cy="1062342"/>
              </a:xfrm>
              <a:prstGeom prst="rect">
                <a:avLst/>
              </a:prstGeom>
              <a:blipFill>
                <a:blip r:embed="rId4"/>
                <a:stretch>
                  <a:fillRect b="-57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6A4E9F24-2186-4B51-B6F3-FF5942B83701}"/>
                  </a:ext>
                </a:extLst>
              </p:cNvPr>
              <p:cNvSpPr txBox="1"/>
              <p:nvPr/>
            </p:nvSpPr>
            <p:spPr>
              <a:xfrm>
                <a:off x="5930616" y="3682788"/>
                <a:ext cx="2913938" cy="106336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2</m:t>
                              </m:r>
                            </m:sub>
                          </m:sSub>
                          <m:r>
                            <a:rPr lang="en-US" sz="3200" b="0" i="1" smtClean="0">
                              <a:latin typeface="Cambria Math" panose="02040503050406030204" pitchFamily="18" charset="0"/>
                            </a:rPr>
                            <m:t>→</m:t>
                          </m:r>
                          <m:sSubSup>
                            <m:sSubSupPr>
                              <m:ctrlPr>
                                <a:rPr lang="en-US" sz="3200" b="0" i="1" smtClean="0">
                                  <a:latin typeface="Cambria Math" panose="02040503050406030204" pitchFamily="18" charset="0"/>
                                </a:rPr>
                              </m:ctrlPr>
                            </m:sSubSupPr>
                            <m:e>
                              <m:r>
                                <a:rPr lang="en-US" sz="3200" b="0" i="1" smtClean="0">
                                  <a:latin typeface="Cambria Math" panose="02040503050406030204" pitchFamily="18" charset="0"/>
                                </a:rPr>
                                <m:t>𝑙</m:t>
                              </m:r>
                            </m:e>
                            <m:sub>
                              <m:r>
                                <a:rPr lang="en-US" sz="3200" b="0" i="1" smtClean="0">
                                  <a:latin typeface="Cambria Math" panose="02040503050406030204" pitchFamily="18" charset="0"/>
                                </a:rPr>
                                <m:t>2</m:t>
                              </m:r>
                            </m:sub>
                            <m:sup>
                              <m:r>
                                <a:rPr lang="en-US" sz="3200" b="0" i="1" smtClean="0">
                                  <a:latin typeface="Cambria Math" panose="02040503050406030204" pitchFamily="18" charset="0"/>
                                </a:rPr>
                                <m:t>′</m:t>
                              </m:r>
                            </m:sup>
                          </m:sSubSup>
                        </m:num>
                        <m:den>
                          <m:d>
                            <m:dPr>
                              <m:ctrlPr>
                                <a:rPr lang="en-US" sz="3200" b="0" i="1" smtClean="0">
                                  <a:latin typeface="Cambria Math" panose="02040503050406030204" pitchFamily="18" charset="0"/>
                                </a:rPr>
                              </m:ctrlPr>
                            </m:dPr>
                            <m:e>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2</m:t>
                                  </m:r>
                                </m:sub>
                              </m:sSub>
                            </m:e>
                          </m:d>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𝑙</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Sup>
                            <m:sSubSupPr>
                              <m:ctrlPr>
                                <a:rPr lang="en-US" sz="3200" b="0" i="1" smtClean="0">
                                  <a:latin typeface="Cambria Math" panose="02040503050406030204" pitchFamily="18" charset="0"/>
                                </a:rPr>
                              </m:ctrlPr>
                            </m:sSubSupPr>
                            <m:e>
                              <m:r>
                                <a:rPr lang="en-US" sz="3200" b="0" i="1" smtClean="0">
                                  <a:latin typeface="Cambria Math" panose="02040503050406030204" pitchFamily="18" charset="0"/>
                                </a:rPr>
                                <m:t>𝑙</m:t>
                              </m:r>
                            </m:e>
                            <m:sub>
                              <m:r>
                                <a:rPr lang="en-US" sz="3200" b="0" i="1" smtClean="0">
                                  <a:latin typeface="Cambria Math" panose="02040503050406030204" pitchFamily="18" charset="0"/>
                                </a:rPr>
                                <m:t>2</m:t>
                              </m:r>
                            </m:sub>
                            <m:sup>
                              <m:r>
                                <a:rPr lang="en-US" sz="3200" b="0" i="1" smtClean="0">
                                  <a:latin typeface="Cambria Math" panose="02040503050406030204" pitchFamily="18" charset="0"/>
                                </a:rPr>
                                <m:t>′</m:t>
                              </m:r>
                            </m:sup>
                          </m:sSubSup>
                          <m:r>
                            <a:rPr lang="en-US" sz="3200" b="0" i="1" smtClean="0">
                              <a:latin typeface="Cambria Math" panose="02040503050406030204" pitchFamily="18" charset="0"/>
                            </a:rPr>
                            <m:t>)</m:t>
                          </m:r>
                        </m:den>
                      </m:f>
                    </m:oMath>
                  </m:oMathPara>
                </a14:m>
                <a:endParaRPr lang="en-US" sz="3200" dirty="0"/>
              </a:p>
            </p:txBody>
          </p:sp>
        </mc:Choice>
        <mc:Fallback xmlns="">
          <p:sp>
            <p:nvSpPr>
              <p:cNvPr id="9" name="TextBox 8">
                <a:extLst>
                  <a:ext uri="{FF2B5EF4-FFF2-40B4-BE49-F238E27FC236}">
                    <a16:creationId xmlns:a16="http://schemas.microsoft.com/office/drawing/2014/main" id="{6A4E9F24-2186-4B51-B6F3-FF5942B83701}"/>
                  </a:ext>
                </a:extLst>
              </p:cNvPr>
              <p:cNvSpPr txBox="1">
                <a:spLocks noRot="1" noChangeAspect="1" noMove="1" noResize="1" noEditPoints="1" noAdjustHandles="1" noChangeArrowheads="1" noChangeShapeType="1" noTextEdit="1"/>
              </p:cNvSpPr>
              <p:nvPr/>
            </p:nvSpPr>
            <p:spPr>
              <a:xfrm>
                <a:off x="5930616" y="3682788"/>
                <a:ext cx="2913938" cy="1063368"/>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CE3C0008-6DE5-4407-994B-0940ED81F0A4}"/>
                  </a:ext>
                </a:extLst>
              </p:cNvPr>
              <p:cNvSpPr txBox="1"/>
              <p:nvPr/>
            </p:nvSpPr>
            <p:spPr>
              <a:xfrm>
                <a:off x="1543681" y="4891098"/>
                <a:ext cx="3135538" cy="104817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den>
                          <m:r>
                            <m:rPr>
                              <m:nor/>
                            </m:rPr>
                            <a:rPr lang="en-US" sz="3200" b="0" i="0" smtClean="0">
                              <a:latin typeface="Consolas" panose="020B0609020204030204" pitchFamily="49" charset="0"/>
                            </a:rPr>
                            <m:t>fst</m:t>
                          </m:r>
                          <m:r>
                            <a:rPr lang="en-US" sz="3200" b="0" i="1" smtClean="0">
                              <a:latin typeface="Cambria Math" panose="02040503050406030204" pitchFamily="18" charset="0"/>
                            </a:rPr>
                            <m:t> </m:t>
                          </m:r>
                          <m:d>
                            <m:dPr>
                              <m:ctrlPr>
                                <a:rPr lang="en-US" sz="3200" b="0" i="1" smtClean="0">
                                  <a:latin typeface="Cambria Math" panose="02040503050406030204" pitchFamily="18" charset="0"/>
                                </a:rPr>
                              </m:ctrlPr>
                            </m:dPr>
                            <m:e>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𝑣</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𝑣</m:t>
                                  </m:r>
                                </m:e>
                                <m:sub>
                                  <m:r>
                                    <a:rPr lang="en-US" sz="3200" b="0" i="1" smtClean="0">
                                      <a:latin typeface="Cambria Math" panose="02040503050406030204" pitchFamily="18" charset="0"/>
                                    </a:rPr>
                                    <m:t>2</m:t>
                                  </m:r>
                                </m:sub>
                              </m:sSub>
                            </m:e>
                          </m:d>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𝑣</m:t>
                              </m:r>
                            </m:e>
                            <m:sub>
                              <m:r>
                                <a:rPr lang="en-US" sz="3200" b="0" i="1" smtClean="0">
                                  <a:latin typeface="Cambria Math" panose="02040503050406030204" pitchFamily="18" charset="0"/>
                                </a:rPr>
                                <m:t>1</m:t>
                              </m:r>
                            </m:sub>
                          </m:sSub>
                        </m:den>
                      </m:f>
                    </m:oMath>
                  </m:oMathPara>
                </a14:m>
                <a:endParaRPr lang="en-US" sz="3200" dirty="0"/>
              </a:p>
            </p:txBody>
          </p:sp>
        </mc:Choice>
        <mc:Fallback xmlns="">
          <p:sp>
            <p:nvSpPr>
              <p:cNvPr id="10" name="TextBox 9">
                <a:extLst>
                  <a:ext uri="{FF2B5EF4-FFF2-40B4-BE49-F238E27FC236}">
                    <a16:creationId xmlns:a16="http://schemas.microsoft.com/office/drawing/2014/main" id="{CE3C0008-6DE5-4407-994B-0940ED81F0A4}"/>
                  </a:ext>
                </a:extLst>
              </p:cNvPr>
              <p:cNvSpPr txBox="1">
                <a:spLocks noRot="1" noChangeAspect="1" noMove="1" noResize="1" noEditPoints="1" noAdjustHandles="1" noChangeArrowheads="1" noChangeShapeType="1" noTextEdit="1"/>
              </p:cNvSpPr>
              <p:nvPr/>
            </p:nvSpPr>
            <p:spPr>
              <a:xfrm>
                <a:off x="1543681" y="4891098"/>
                <a:ext cx="3135538" cy="1048172"/>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A325565F-97CE-4966-A2C3-6EF94A9B4C3C}"/>
                  </a:ext>
                </a:extLst>
              </p:cNvPr>
              <p:cNvSpPr txBox="1"/>
              <p:nvPr/>
            </p:nvSpPr>
            <p:spPr>
              <a:xfrm>
                <a:off x="5930618" y="4891100"/>
                <a:ext cx="3145028" cy="104817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latin typeface="Cambria Math" panose="02040503050406030204" pitchFamily="18" charset="0"/>
                            </a:rPr>
                          </m:ctrlPr>
                        </m:fPr>
                        <m:num/>
                        <m:den>
                          <m:r>
                            <m:rPr>
                              <m:nor/>
                            </m:rPr>
                            <a:rPr lang="en-US" sz="3200" b="0" i="0" smtClean="0">
                              <a:latin typeface="Consolas" panose="020B0609020204030204" pitchFamily="49" charset="0"/>
                            </a:rPr>
                            <m:t>snd</m:t>
                          </m:r>
                          <m:r>
                            <a:rPr lang="en-US" sz="3200" b="0" i="1" smtClean="0">
                              <a:latin typeface="Cambria Math" panose="02040503050406030204" pitchFamily="18" charset="0"/>
                            </a:rPr>
                            <m:t> </m:t>
                          </m:r>
                          <m:d>
                            <m:dPr>
                              <m:ctrlPr>
                                <a:rPr lang="en-US" sz="3200" b="0" i="1" smtClean="0">
                                  <a:latin typeface="Cambria Math" panose="02040503050406030204" pitchFamily="18" charset="0"/>
                                </a:rPr>
                              </m:ctrlPr>
                            </m:dPr>
                            <m:e>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𝑣</m:t>
                                  </m:r>
                                </m:e>
                                <m:sub>
                                  <m:r>
                                    <a:rPr lang="en-US" sz="3200" b="0" i="1" smtClean="0">
                                      <a:latin typeface="Cambria Math" panose="02040503050406030204" pitchFamily="18" charset="0"/>
                                    </a:rPr>
                                    <m:t>1</m:t>
                                  </m:r>
                                </m:sub>
                              </m:sSub>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𝑣</m:t>
                                  </m:r>
                                </m:e>
                                <m:sub>
                                  <m:r>
                                    <a:rPr lang="en-US" sz="3200" b="0" i="1" smtClean="0">
                                      <a:latin typeface="Cambria Math" panose="02040503050406030204" pitchFamily="18" charset="0"/>
                                    </a:rPr>
                                    <m:t>2</m:t>
                                  </m:r>
                                </m:sub>
                              </m:sSub>
                            </m:e>
                          </m:d>
                          <m:r>
                            <a:rPr lang="en-US" sz="3200" b="0" i="1" smtClean="0">
                              <a:latin typeface="Cambria Math" panose="02040503050406030204" pitchFamily="18" charset="0"/>
                            </a:rPr>
                            <m:t>→</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𝑣</m:t>
                              </m:r>
                            </m:e>
                            <m:sub>
                              <m:r>
                                <a:rPr lang="en-US" sz="3200" b="0" i="1" smtClean="0">
                                  <a:latin typeface="Cambria Math" panose="02040503050406030204" pitchFamily="18" charset="0"/>
                                </a:rPr>
                                <m:t>2</m:t>
                              </m:r>
                            </m:sub>
                          </m:sSub>
                        </m:den>
                      </m:f>
                    </m:oMath>
                  </m:oMathPara>
                </a14:m>
                <a:endParaRPr lang="en-US" sz="3200" dirty="0"/>
              </a:p>
            </p:txBody>
          </p:sp>
        </mc:Choice>
        <mc:Fallback xmlns="">
          <p:sp>
            <p:nvSpPr>
              <p:cNvPr id="11" name="TextBox 10">
                <a:extLst>
                  <a:ext uri="{FF2B5EF4-FFF2-40B4-BE49-F238E27FC236}">
                    <a16:creationId xmlns:a16="http://schemas.microsoft.com/office/drawing/2014/main" id="{A325565F-97CE-4966-A2C3-6EF94A9B4C3C}"/>
                  </a:ext>
                </a:extLst>
              </p:cNvPr>
              <p:cNvSpPr txBox="1">
                <a:spLocks noRot="1" noChangeAspect="1" noMove="1" noResize="1" noEditPoints="1" noAdjustHandles="1" noChangeArrowheads="1" noChangeShapeType="1" noTextEdit="1"/>
              </p:cNvSpPr>
              <p:nvPr/>
            </p:nvSpPr>
            <p:spPr>
              <a:xfrm>
                <a:off x="5930618" y="4891100"/>
                <a:ext cx="3145028" cy="1048172"/>
              </a:xfrm>
              <a:prstGeom prst="rect">
                <a:avLst/>
              </a:prstGeom>
              <a:blipFill>
                <a:blip r:embed="rId7"/>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974309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FAEADAF-CEF5-46BB-7EC2-03CA36A2E92B}"/>
              </a:ext>
            </a:extLst>
          </p:cNvPr>
          <p:cNvSpPr>
            <a:spLocks noGrp="1"/>
          </p:cNvSpPr>
          <p:nvPr>
            <p:ph type="sldNum" sz="quarter" idx="12"/>
          </p:nvPr>
        </p:nvSpPr>
        <p:spPr/>
        <p:txBody>
          <a:bodyPr/>
          <a:lstStyle/>
          <a:p>
            <a:fld id="{1F1B8572-414E-4329-B0B0-F510B92A2987}" type="slidenum">
              <a:rPr lang="en-US" smtClean="0"/>
              <a:t>8</a:t>
            </a:fld>
            <a:endParaRPr lang="en-US"/>
          </a:p>
        </p:txBody>
      </p:sp>
      <p:pic>
        <p:nvPicPr>
          <p:cNvPr id="4" name="Picture 3">
            <a:extLst>
              <a:ext uri="{FF2B5EF4-FFF2-40B4-BE49-F238E27FC236}">
                <a16:creationId xmlns:a16="http://schemas.microsoft.com/office/drawing/2014/main" id="{CA95BD32-F610-03FC-E411-ACB462C9A6B9}"/>
              </a:ext>
            </a:extLst>
          </p:cNvPr>
          <p:cNvPicPr>
            <a:picLocks/>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190500" y="190500"/>
            <a:ext cx="11811000" cy="6477000"/>
          </a:xfrm>
          <a:prstGeom prst="rect">
            <a:avLst/>
          </a:prstGeom>
        </p:spPr>
      </p:pic>
    </p:spTree>
    <p:extLst>
      <p:ext uri="{BB962C8B-B14F-4D97-AF65-F5344CB8AC3E}">
        <p14:creationId xmlns:p14="http://schemas.microsoft.com/office/powerpoint/2010/main" val="299995440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_PE_POLL_EMBED_ID" val="7a4e23c1-c810-45fc-ae28-0193006fafc1"/>
</p:tagLst>
</file>

<file path=ppt/tags/tag2.xml><?xml version="1.0" encoding="utf-8"?>
<p:tagLst xmlns:a="http://schemas.openxmlformats.org/drawingml/2006/main" xmlns:r="http://schemas.openxmlformats.org/officeDocument/2006/relationships" xmlns:p="http://schemas.openxmlformats.org/presentationml/2006/main">
  <p:tag name="__PE_POLL_EMBED_ID" val="f16a8dfe-b567-4a05-947e-1ca4e2603b32"/>
</p:tagLst>
</file>

<file path=ppt/tags/tag3.xml><?xml version="1.0" encoding="utf-8"?>
<p:tagLst xmlns:a="http://schemas.openxmlformats.org/drawingml/2006/main" xmlns:r="http://schemas.openxmlformats.org/officeDocument/2006/relationships" xmlns:p="http://schemas.openxmlformats.org/presentationml/2006/main">
  <p:tag name="__PE_POLL_EMBED_ID" val="b7b674bd-4700-4544-bba4-119a977dcae1"/>
</p:tagLst>
</file>

<file path=ppt/tags/tag4.xml><?xml version="1.0" encoding="utf-8"?>
<p:tagLst xmlns:a="http://schemas.openxmlformats.org/drawingml/2006/main" xmlns:r="http://schemas.openxmlformats.org/officeDocument/2006/relationships" xmlns:p="http://schemas.openxmlformats.org/presentationml/2006/main">
  <p:tag name="__PE_POLL_EMBED_ID" val="b967abf5-f2e4-44d3-8460-1aa27c334b19"/>
</p:tagLst>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TM03457491[[fn=Metropolitan]]</Template>
  <TotalTime>51660</TotalTime>
  <Words>978</Words>
  <Application>Microsoft Office PowerPoint</Application>
  <PresentationFormat>Widescreen</PresentationFormat>
  <Paragraphs>159</Paragraphs>
  <Slides>23</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Calibri Light</vt:lpstr>
      <vt:lpstr>Cambria Math</vt:lpstr>
      <vt:lpstr>Consolas</vt:lpstr>
      <vt:lpstr>Wingdings</vt:lpstr>
      <vt:lpstr>Metropolitan</vt:lpstr>
      <vt:lpstr>CS 476 – Programming Language Design</vt:lpstr>
      <vt:lpstr>PowerPoint Presentation</vt:lpstr>
      <vt:lpstr>Typed Lambda Calculus with Recursion</vt:lpstr>
      <vt:lpstr>From Typed Lambda Calculus to OCaml</vt:lpstr>
      <vt:lpstr>Typed Lambda Calculus with Recursion</vt:lpstr>
      <vt:lpstr>Simple OCaml</vt:lpstr>
      <vt:lpstr>Simple OCaml: Tuples</vt:lpstr>
      <vt:lpstr>Simple OCaml: Tuples</vt:lpstr>
      <vt:lpstr>PowerPoint Presentation</vt:lpstr>
      <vt:lpstr>Simple OCaml: Records</vt:lpstr>
      <vt:lpstr>Simple OCaml: Records</vt:lpstr>
      <vt:lpstr>Simple OCaml: Records</vt:lpstr>
      <vt:lpstr>PowerPoint Presentation</vt:lpstr>
      <vt:lpstr>From Typed Lambda Calculus to OCaml</vt:lpstr>
      <vt:lpstr>OCaml*: Sum Types</vt:lpstr>
      <vt:lpstr>OCaml*: Sum Types</vt:lpstr>
      <vt:lpstr>OCaml*: Sum Types</vt:lpstr>
      <vt:lpstr>OCaml*: Sum Types</vt:lpstr>
      <vt:lpstr>OCaml*: Sum Types</vt:lpstr>
      <vt:lpstr>OCaml*: Sum Types</vt:lpstr>
      <vt:lpstr>OCaml*: Sum Types</vt:lpstr>
      <vt:lpstr>PowerPoint Presentation</vt:lpstr>
      <vt:lpstr>HW6 Overview</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476 – Programming Language Design</dc:title>
  <dc:creator>Susannah Mansky</dc:creator>
  <cp:lastModifiedBy>Mansky, William</cp:lastModifiedBy>
  <cp:revision>353</cp:revision>
  <dcterms:created xsi:type="dcterms:W3CDTF">2018-08-06T16:06:24Z</dcterms:created>
  <dcterms:modified xsi:type="dcterms:W3CDTF">2023-11-03T16:10:22Z</dcterms:modified>
</cp:coreProperties>
</file>