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2.xml" ContentType="application/vnd.openxmlformats-officedocument.presentationml.tag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tags/tag4.xml" ContentType="application/vnd.openxmlformats-officedocument.presentationml.tags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tags/tag5.xml" ContentType="application/vnd.openxmlformats-officedocument.presentationml.tags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tags/tag6.xml" ContentType="application/vnd.openxmlformats-officedocument.presentationml.tags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tags/tag7.xml" ContentType="application/vnd.openxmlformats-officedocument.presentationml.tags+xml"/>
  <Override PartName="/ppt/notesSlides/notesSlide38.xml" ContentType="application/vnd.openxmlformats-officedocument.presentationml.notesSlide+xml"/>
  <Override PartName="/ppt/tags/tag8.xml" ContentType="application/vnd.openxmlformats-officedocument.presentationml.tags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1" r:id="rId1"/>
  </p:sldMasterIdLst>
  <p:notesMasterIdLst>
    <p:notesMasterId r:id="rId56"/>
  </p:notesMasterIdLst>
  <p:sldIdLst>
    <p:sldId id="256" r:id="rId2"/>
    <p:sldId id="476" r:id="rId3"/>
    <p:sldId id="270" r:id="rId4"/>
    <p:sldId id="391" r:id="rId5"/>
    <p:sldId id="458" r:id="rId6"/>
    <p:sldId id="459" r:id="rId7"/>
    <p:sldId id="460" r:id="rId8"/>
    <p:sldId id="461" r:id="rId9"/>
    <p:sldId id="462" r:id="rId10"/>
    <p:sldId id="463" r:id="rId11"/>
    <p:sldId id="464" r:id="rId12"/>
    <p:sldId id="465" r:id="rId13"/>
    <p:sldId id="477" r:id="rId14"/>
    <p:sldId id="467" r:id="rId15"/>
    <p:sldId id="468" r:id="rId16"/>
    <p:sldId id="469" r:id="rId17"/>
    <p:sldId id="478" r:id="rId18"/>
    <p:sldId id="383" r:id="rId19"/>
    <p:sldId id="429" r:id="rId20"/>
    <p:sldId id="384" r:id="rId21"/>
    <p:sldId id="354" r:id="rId22"/>
    <p:sldId id="370" r:id="rId23"/>
    <p:sldId id="385" r:id="rId24"/>
    <p:sldId id="425" r:id="rId25"/>
    <p:sldId id="426" r:id="rId26"/>
    <p:sldId id="427" r:id="rId27"/>
    <p:sldId id="428" r:id="rId28"/>
    <p:sldId id="479" r:id="rId29"/>
    <p:sldId id="473" r:id="rId30"/>
    <p:sldId id="474" r:id="rId31"/>
    <p:sldId id="475" r:id="rId32"/>
    <p:sldId id="424" r:id="rId33"/>
    <p:sldId id="431" r:id="rId34"/>
    <p:sldId id="432" r:id="rId35"/>
    <p:sldId id="433" r:id="rId36"/>
    <p:sldId id="401" r:id="rId37"/>
    <p:sldId id="481" r:id="rId38"/>
    <p:sldId id="372" r:id="rId39"/>
    <p:sldId id="407" r:id="rId40"/>
    <p:sldId id="377" r:id="rId41"/>
    <p:sldId id="435" r:id="rId42"/>
    <p:sldId id="380" r:id="rId43"/>
    <p:sldId id="379" r:id="rId44"/>
    <p:sldId id="381" r:id="rId45"/>
    <p:sldId id="452" r:id="rId46"/>
    <p:sldId id="455" r:id="rId47"/>
    <p:sldId id="472" r:id="rId48"/>
    <p:sldId id="387" r:id="rId49"/>
    <p:sldId id="388" r:id="rId50"/>
    <p:sldId id="408" r:id="rId51"/>
    <p:sldId id="389" r:id="rId52"/>
    <p:sldId id="482" r:id="rId53"/>
    <p:sldId id="257" r:id="rId54"/>
    <p:sldId id="483" r:id="rId5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33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6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BD58A-BD1B-40F7-9E00-84F297F086BE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F113A-3271-48F5-857E-76D4FE82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2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30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are the pieces of a function definition?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727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are the pieces of a function definition?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905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are the pieces of a function definition?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3662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we made a bar chart, the results would be pretty close to 50-50!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506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we made a bar chart, the results would be pretty close to 50-50!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6616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we made a bar chart, the results would be pretty close to 50-50!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5928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a function call type-correct? What do we need to check?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9581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a function call type-correct? What do we need to check?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8999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Should function calls be expressions or commands?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9745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93040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8914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95358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do we need to do to run a function call?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48766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5790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could also make a separate environment for functions.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77139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could also make a separate environment for functions.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07503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could also make a separate environment for functions.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8779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88085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But now we don’t know what the old environment was!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46160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this works fine, as long as every function always executes a return statement.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15714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this works fine, as long as every function always executes a return statement.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50086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Does this mean we can write an interpreter without a call stack?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20606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Where is the old state stored in the interpreter? In the stack frame for </a:t>
            </a:r>
            <a:r>
              <a:rPr lang="en-US" dirty="0" err="1"/>
              <a:t>eval_cmd</a:t>
            </a:r>
            <a:r>
              <a:rPr lang="en-US" dirty="0"/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03125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Where is the old state stored in the interpreter? In the stack frame for </a:t>
            </a:r>
            <a:r>
              <a:rPr lang="en-US" dirty="0" err="1"/>
              <a:t>eval_cmd</a:t>
            </a:r>
            <a:r>
              <a:rPr lang="en-US" dirty="0"/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57596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51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53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7068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are the pieces of a function definition?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42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are the pieces of a function definition?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240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are the pieces of a function definition?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0186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are the pieces of a function definition?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1398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are the pieces of a function definition?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027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43963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20128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48C6787-AA23-4CCF-A4E5-B581B7F8C8BA}" type="datetime1">
              <a:rPr lang="en-US" smtClean="0"/>
              <a:t>10/2/2023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111E-5611-4ADA-A1B0-6EF235452256}" type="datetime1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8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CA1C-7FCE-4A47-839A-B256412617F7}" type="datetime1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2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/>
          <a:lstStyle>
            <a:lvl1pPr marL="225425" indent="-225425">
              <a:buFont typeface="Arial" panose="020B0604020202020204" pitchFamily="34" charset="0"/>
              <a:buChar char="•"/>
              <a:defRPr sz="3200"/>
            </a:lvl1pPr>
            <a:lvl2pPr marL="914400" indent="-450850">
              <a:buFont typeface="Calibri Light" panose="020F0302020204030204" pitchFamily="34" charset="0"/>
              <a:buChar char="―"/>
              <a:defRPr sz="2800"/>
            </a:lvl2pPr>
            <a:lvl3pPr marL="1206500" indent="-290513">
              <a:buFont typeface="Calibri Light" panose="020F0302020204030204" pitchFamily="34" charset="0"/>
              <a:buChar char="»"/>
              <a:defRPr sz="2400" i="0"/>
            </a:lvl3pPr>
            <a:lvl4pPr marL="285750" indent="-285750">
              <a:buFont typeface="Arial" panose="020B0604020202020204" pitchFamily="34" charset="0"/>
              <a:buChar char="•"/>
              <a:defRPr/>
            </a:lvl4pPr>
            <a:lvl5pPr marL="285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1007-A3F4-42DF-A5DC-E03BDA3E9E2C}" type="datetime1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147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D767-4E24-4311-A18C-7579D0CC683C}" type="datetime1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939601C-9D96-4CE5-BAEC-1CE1F3C6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52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3532" y="1639915"/>
            <a:ext cx="544779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637031"/>
            <a:ext cx="561713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43C89-380D-4DA8-AD85-C2CE1EC6D610}" type="datetime1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7A9CB52-3E71-4665-8DC5-81BF94778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869B466-AC30-4A54-8A57-58953EFFA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1125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608B-0EDC-4D88-AA28-46F4ACBC96A9}" type="datetime1">
              <a:rPr lang="en-US" smtClean="0"/>
              <a:t>10/2/2023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6552-A0CD-490C-9CEA-E009CA405FB0}" type="datetime1">
              <a:rPr lang="en-US" smtClean="0"/>
              <a:t>10/2/2023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3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1E18-D083-4E62-B90B-F5DC4F432D91}" type="datetime1">
              <a:rPr lang="en-US" smtClean="0"/>
              <a:t>10/2/2023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3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53E8F-B4C5-4ADA-845F-A5D3966C7FD9}" type="datetime1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5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A11815F-3C10-4129-B3A5-759540782D9C}" type="datetime1">
              <a:rPr lang="en-US" smtClean="0"/>
              <a:t>10/2/2023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87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21B6115-706D-4273-8F9C-8EB6476DC8C3}" type="datetime1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7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0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png"/><Relationship Id="rId4" Type="http://schemas.openxmlformats.org/officeDocument/2006/relationships/image" Target="../media/image39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4" Type="http://schemas.openxmlformats.org/officeDocument/2006/relationships/image" Target="../media/image1.pn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4" Type="http://schemas.openxmlformats.org/officeDocument/2006/relationships/image" Target="../media/image1.png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 476 – Programming Language Design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William Mansky</a:t>
            </a:r>
          </a:p>
        </p:txBody>
      </p:sp>
    </p:spTree>
    <p:extLst>
      <p:ext uri="{BB962C8B-B14F-4D97-AF65-F5344CB8AC3E}">
        <p14:creationId xmlns:p14="http://schemas.microsoft.com/office/powerpoint/2010/main" val="889470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E4331B1-16C0-4472-A17B-396A49E733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37078" y="1639915"/>
            <a:ext cx="6908528" cy="469924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…	   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…</a:t>
            </a: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::= …</a:t>
            </a:r>
          </a:p>
          <a:p>
            <a:pPr marL="0" lvl="0" indent="0">
              <a:buNone/>
            </a:pP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F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::=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&lt;id&gt;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(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sz="40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&lt;id&gt;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,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…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,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sz="40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&lt;id&gt;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)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b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</a:b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	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{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D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;</a:t>
            </a:r>
            <a:r>
              <a:rPr lang="en-US" sz="40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}</a:t>
            </a:r>
            <a:b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</a:rPr>
            </a:br>
            <a:endParaRPr lang="en-US" sz="4000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F30F64E-950A-4CCE-9DF2-C9BCEF71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6572745E-7929-4A8A-834E-FEFE25F0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Syntax of 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6E199-0D3B-0E28-0E14-01BD148D70B7}"/>
              </a:ext>
            </a:extLst>
          </p:cNvPr>
          <p:cNvSpPr txBox="1">
            <a:spLocks/>
          </p:cNvSpPr>
          <p:nvPr/>
        </p:nvSpPr>
        <p:spPr>
          <a:xfrm>
            <a:off x="546908" y="1344814"/>
            <a:ext cx="5447798" cy="46302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int add(int x, int y){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int r;			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 := x + y;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return r	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endParaRPr lang="en-US" sz="2600">
              <a:latin typeface="Consolas" panose="020B0609020204030204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int main(){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int x; int z;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x := add(1, 2);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return x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}</a:t>
            </a:r>
            <a:endParaRPr lang="en-US" sz="26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1994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E4331B1-16C0-4472-A17B-396A49E733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37078" y="1639915"/>
            <a:ext cx="6908528" cy="469924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…	   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…</a:t>
            </a: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::= …</a:t>
            </a: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D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::=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&lt;id&gt;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…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&lt;id&gt;</a:t>
            </a: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F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::=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&lt;id&gt;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(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sz="40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&lt;id&gt;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,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…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,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sz="40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&lt;id&gt;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)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b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</a:b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	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{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D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;</a:t>
            </a:r>
            <a:r>
              <a:rPr lang="en-US" sz="40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}</a:t>
            </a:r>
            <a:b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</a:rPr>
            </a:br>
            <a:endParaRPr lang="en-US" sz="4000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F30F64E-950A-4CCE-9DF2-C9BCEF71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6572745E-7929-4A8A-834E-FEFE25F0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Syntax of 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6E199-0D3B-0E28-0E14-01BD148D70B7}"/>
              </a:ext>
            </a:extLst>
          </p:cNvPr>
          <p:cNvSpPr txBox="1">
            <a:spLocks/>
          </p:cNvSpPr>
          <p:nvPr/>
        </p:nvSpPr>
        <p:spPr>
          <a:xfrm>
            <a:off x="546908" y="1344814"/>
            <a:ext cx="5447798" cy="46302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int add(int x, int y){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int r;			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 := x + y;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return r	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endParaRPr lang="en-US" sz="2600">
              <a:latin typeface="Consolas" panose="020B0609020204030204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int main(){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int x; int z;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x := add(1, 2);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return x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}</a:t>
            </a:r>
            <a:endParaRPr lang="en-US" sz="26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23582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E4331B1-16C0-4472-A17B-396A49E733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37078" y="1639915"/>
            <a:ext cx="6908528" cy="469924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…	   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…</a:t>
            </a: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::= …</a:t>
            </a: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D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::=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&lt;id&gt;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…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&lt;id&gt;</a:t>
            </a: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F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::=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&lt;id&gt;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(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sz="40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&lt;id&gt;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,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…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,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sz="40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&lt;id&gt;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)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b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</a:b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	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{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D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;</a:t>
            </a:r>
            <a:r>
              <a:rPr lang="en-US" sz="40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}</a:t>
            </a: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  <a:latin typeface="+mj-lt"/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</a:rPr>
              <a:t>P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</a:rPr>
              <a:t> ::=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</a:rPr>
              <a:t>F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</a:rPr>
              <a:t> …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</a:rPr>
              <a:t>F</a:t>
            </a:r>
            <a:b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</a:rPr>
            </a:br>
            <a:endParaRPr lang="en-US" sz="4000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F30F64E-950A-4CCE-9DF2-C9BCEF71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6572745E-7929-4A8A-834E-FEFE25F0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Syntax of 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6E199-0D3B-0E28-0E14-01BD148D70B7}"/>
              </a:ext>
            </a:extLst>
          </p:cNvPr>
          <p:cNvSpPr txBox="1">
            <a:spLocks/>
          </p:cNvSpPr>
          <p:nvPr/>
        </p:nvSpPr>
        <p:spPr>
          <a:xfrm>
            <a:off x="546908" y="1344814"/>
            <a:ext cx="5447798" cy="46302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int add(int x, int y){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int r;			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 := x + y;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return r	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endParaRPr lang="en-US" sz="2600">
              <a:latin typeface="Consolas" panose="020B0609020204030204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int main(){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int x; int z;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x := add(1, 2);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return x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}</a:t>
            </a:r>
            <a:endParaRPr lang="en-US" sz="26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8422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12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130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E4331B1-16C0-4472-A17B-396A49E733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37078" y="1639915"/>
            <a:ext cx="6908528" cy="469924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…	   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… 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return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::= …</a:t>
            </a: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D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::=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&lt;id&gt;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…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&lt;id&gt;</a:t>
            </a: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F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::=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&lt;id&gt;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(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sz="40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&lt;id&gt;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,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…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,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sz="40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&lt;id&gt;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)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b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</a:b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	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{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D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;</a:t>
            </a:r>
            <a:r>
              <a:rPr lang="en-US" sz="40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}</a:t>
            </a: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  <a:latin typeface="+mj-lt"/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</a:rPr>
              <a:t>P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</a:rPr>
              <a:t> ::=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</a:rPr>
              <a:t>F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</a:rPr>
              <a:t> …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</a:rPr>
              <a:t>F</a:t>
            </a:r>
            <a:b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</a:rPr>
            </a:br>
            <a:endParaRPr lang="en-US" sz="3200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2800" dirty="0">
                <a:solidFill>
                  <a:prstClr val="black">
                    <a:lumMod val="85000"/>
                    <a:lumOff val="15000"/>
                  </a:prstClr>
                </a:solidFill>
              </a:rPr>
              <a:t>Exercise: should function calls be commands or expressions?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F30F64E-950A-4CCE-9DF2-C9BCEF71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6572745E-7929-4A8A-834E-FEFE25F0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Syntax of Calls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6E199-0D3B-0E28-0E14-01BD148D70B7}"/>
              </a:ext>
            </a:extLst>
          </p:cNvPr>
          <p:cNvSpPr txBox="1">
            <a:spLocks/>
          </p:cNvSpPr>
          <p:nvPr/>
        </p:nvSpPr>
        <p:spPr>
          <a:xfrm>
            <a:off x="546908" y="1344814"/>
            <a:ext cx="5447798" cy="46302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int add(int x, int y){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int r;			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 := x + y;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return r	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endParaRPr lang="en-US" sz="2600">
              <a:latin typeface="Consolas" panose="020B0609020204030204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int main(){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int x; int z;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x := add(1, 2);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return x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}</a:t>
            </a:r>
            <a:endParaRPr lang="en-US" sz="26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29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E4331B1-16C0-4472-A17B-396A49E733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37078" y="1639915"/>
            <a:ext cx="6908528" cy="469924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…	   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… 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return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</a:p>
          <a:p>
            <a:pPr marL="0" lvl="0" indent="0">
              <a:buNone/>
            </a:pP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&lt;id&gt;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(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, …,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)</a:t>
            </a: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D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::=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&lt;id&gt;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…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&lt;id&gt;</a:t>
            </a: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F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::=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&lt;id&gt;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(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sz="40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&lt;id&gt;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,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…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,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sz="40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&lt;id&gt;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)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b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</a:b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	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{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D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;</a:t>
            </a:r>
            <a:r>
              <a:rPr lang="en-US" sz="40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}</a:t>
            </a: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  <a:latin typeface="+mj-lt"/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</a:rPr>
              <a:t>P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</a:rPr>
              <a:t> ::=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</a:rPr>
              <a:t>F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</a:rPr>
              <a:t> …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</a:rPr>
              <a:t>F</a:t>
            </a:r>
            <a:b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</a:rPr>
            </a:br>
            <a:endParaRPr lang="en-US" sz="3200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2800" dirty="0">
                <a:solidFill>
                  <a:prstClr val="black">
                    <a:lumMod val="85000"/>
                    <a:lumOff val="15000"/>
                  </a:prstClr>
                </a:solidFill>
              </a:rPr>
              <a:t>Exercise: should function calls be commands or expressions?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F30F64E-950A-4CCE-9DF2-C9BCEF71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6572745E-7929-4A8A-834E-FEFE25F0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Syntax of Calls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6E199-0D3B-0E28-0E14-01BD148D70B7}"/>
              </a:ext>
            </a:extLst>
          </p:cNvPr>
          <p:cNvSpPr txBox="1">
            <a:spLocks/>
          </p:cNvSpPr>
          <p:nvPr/>
        </p:nvSpPr>
        <p:spPr>
          <a:xfrm>
            <a:off x="546908" y="1344814"/>
            <a:ext cx="5447798" cy="46302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int add(int x, int y){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int r;			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 := x + y;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return r	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endParaRPr lang="en-US" sz="2600">
              <a:latin typeface="Consolas" panose="020B0609020204030204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int main(){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int x; int z;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x := add(1, 2);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return x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}</a:t>
            </a:r>
            <a:endParaRPr lang="en-US" sz="26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185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E4331B1-16C0-4472-A17B-396A49E733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37078" y="1639915"/>
            <a:ext cx="6908528" cy="469924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…	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… 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return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</a:p>
          <a:p>
            <a:pPr marL="0" lvl="0" indent="0">
              <a:buNone/>
            </a:pP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		| &lt;id&gt; := &lt;id&gt;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(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, …,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)</a:t>
            </a: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D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::=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&lt;id&gt;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…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&lt;id&gt;</a:t>
            </a: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F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::=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&lt;id&gt;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(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sz="40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&lt;id&gt;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,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…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,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sz="40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&lt;id&gt;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)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b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</a:b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	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{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D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;</a:t>
            </a:r>
            <a:r>
              <a:rPr lang="en-US" sz="40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}</a:t>
            </a: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  <a:latin typeface="+mj-lt"/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</a:rPr>
              <a:t>P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</a:rPr>
              <a:t> ::=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</a:rPr>
              <a:t>F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</a:rPr>
              <a:t> …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</a:rPr>
              <a:t>F</a:t>
            </a:r>
            <a:b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</a:rPr>
            </a:br>
            <a:endParaRPr lang="en-US" sz="3200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2800" dirty="0">
                <a:solidFill>
                  <a:prstClr val="black">
                    <a:lumMod val="85000"/>
                    <a:lumOff val="15000"/>
                  </a:prstClr>
                </a:solidFill>
              </a:rPr>
              <a:t>Exercise: should function calls be commands or expressions?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F30F64E-950A-4CCE-9DF2-C9BCEF71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6572745E-7929-4A8A-834E-FEFE25F0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Syntax of Calls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6E199-0D3B-0E28-0E14-01BD148D70B7}"/>
              </a:ext>
            </a:extLst>
          </p:cNvPr>
          <p:cNvSpPr txBox="1">
            <a:spLocks/>
          </p:cNvSpPr>
          <p:nvPr/>
        </p:nvSpPr>
        <p:spPr>
          <a:xfrm>
            <a:off x="546908" y="1344814"/>
            <a:ext cx="5447798" cy="46302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int add(int x, int y){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int r;			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 := x + y;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return r	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endParaRPr lang="en-US" sz="2600">
              <a:latin typeface="Consolas" panose="020B0609020204030204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int main(){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int x; int z;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x := add(1, 2);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return x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}</a:t>
            </a:r>
            <a:endParaRPr lang="en-US" sz="26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4825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16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931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6572745E-7929-4A8A-834E-FEFE25F0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Types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6BBC0E7-7DED-46AE-8CC1-A235B1A192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trike="sngStrike" dirty="0"/>
              <a:t>Exercise: What do we need to check to make sure a function call is type-correct?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F30F64E-950A-4CCE-9DF2-C9BCEF71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01908A8D-33B5-47C0-914D-07AAE73F16F1}"/>
                  </a:ext>
                </a:extLst>
              </p:cNvPr>
              <p:cNvSpPr/>
              <p:nvPr/>
            </p:nvSpPr>
            <p:spPr>
              <a:xfrm>
                <a:off x="3478347" y="1667013"/>
                <a:ext cx="5797733" cy="11462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?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:=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01908A8D-33B5-47C0-914D-07AAE73F16F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8347" y="1667013"/>
                <a:ext cx="5797733" cy="11462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61555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6572745E-7929-4A8A-834E-FEFE25F0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Types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>
                <a:extLst>
                  <a:ext uri="{FF2B5EF4-FFF2-40B4-BE49-F238E27FC236}">
                    <a16:creationId xmlns:a16="http://schemas.microsoft.com/office/drawing/2014/main" id="{F6BBC0E7-7DED-46AE-8CC1-A235B1A192F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is a declared function</a:t>
                </a:r>
              </a:p>
              <a:p>
                <a:r>
                  <a:rPr lang="en-US" dirty="0"/>
                  <a:t>Each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,…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has the right type</a:t>
                </a:r>
              </a:p>
              <a:p>
                <a:r>
                  <a:rPr lang="en-US" dirty="0"/>
                  <a:t>The return type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matches the type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We can store information about function signatures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Γ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7" name="Content Placeholder 6">
                <a:extLst>
                  <a:ext uri="{FF2B5EF4-FFF2-40B4-BE49-F238E27FC236}">
                    <a16:creationId xmlns:a16="http://schemas.microsoft.com/office/drawing/2014/main" id="{F6BBC0E7-7DED-46AE-8CC1-A235B1A192F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F30F64E-950A-4CCE-9DF2-C9BCEF71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18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34E9440-4480-7786-0AE4-D75B6FD6A33C}"/>
                  </a:ext>
                </a:extLst>
              </p:cNvPr>
              <p:cNvSpPr/>
              <p:nvPr/>
            </p:nvSpPr>
            <p:spPr>
              <a:xfrm>
                <a:off x="3478347" y="1667013"/>
                <a:ext cx="5797733" cy="11462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?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:=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C34E9440-4480-7786-0AE4-D75B6FD6A33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8347" y="1667013"/>
                <a:ext cx="5797733" cy="114627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5885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9949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6572745E-7929-4A8A-834E-FEFE25F0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Types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>
                <a:extLst>
                  <a:ext uri="{FF2B5EF4-FFF2-40B4-BE49-F238E27FC236}">
                    <a16:creationId xmlns:a16="http://schemas.microsoft.com/office/drawing/2014/main" id="{F6BBC0E7-7DED-46AE-8CC1-A235B1A192F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We can store this information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Γ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7" name="Content Placeholder 6">
                <a:extLst>
                  <a:ext uri="{FF2B5EF4-FFF2-40B4-BE49-F238E27FC236}">
                    <a16:creationId xmlns:a16="http://schemas.microsoft.com/office/drawing/2014/main" id="{F6BBC0E7-7DED-46AE-8CC1-A235B1A192F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F30F64E-950A-4CCE-9DF2-C9BCEF71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1908A8D-33B5-47C0-914D-07AAE73F16F1}"/>
              </a:ext>
            </a:extLst>
          </p:cNvPr>
          <p:cNvSpPr/>
          <p:nvPr/>
        </p:nvSpPr>
        <p:spPr>
          <a:xfrm>
            <a:off x="761619" y="1497328"/>
            <a:ext cx="1128398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Consolas" panose="020B0609020204030204" pitchFamily="49" charset="0"/>
              </a:rPr>
              <a:t>int f(int x, int y){ return x + y }</a:t>
            </a:r>
          </a:p>
          <a:p>
            <a:endParaRPr lang="en-US" sz="3200" dirty="0"/>
          </a:p>
          <a:p>
            <a:r>
              <a:rPr lang="en-US" sz="3200" dirty="0">
                <a:latin typeface="Consolas" panose="020B0609020204030204" pitchFamily="49" charset="0"/>
              </a:rPr>
              <a:t>f</a:t>
            </a:r>
            <a:r>
              <a:rPr lang="en-US" sz="3200" dirty="0"/>
              <a:t> is a function with return type </a:t>
            </a:r>
            <a:r>
              <a:rPr lang="en-US" sz="3200" dirty="0">
                <a:latin typeface="Consolas" panose="020B0609020204030204" pitchFamily="49" charset="0"/>
              </a:rPr>
              <a:t>int</a:t>
            </a:r>
            <a:r>
              <a:rPr lang="en-US" sz="3200" dirty="0"/>
              <a:t>, arguments </a:t>
            </a:r>
            <a:r>
              <a:rPr lang="en-US" sz="3200" dirty="0">
                <a:latin typeface="Consolas" panose="020B0609020204030204" pitchFamily="49" charset="0"/>
              </a:rPr>
              <a:t>int x</a:t>
            </a:r>
            <a:r>
              <a:rPr lang="en-US" sz="3200" dirty="0"/>
              <a:t> and </a:t>
            </a:r>
            <a:r>
              <a:rPr lang="en-US" sz="3200" dirty="0">
                <a:latin typeface="Consolas" panose="020B0609020204030204" pitchFamily="49" charset="0"/>
              </a:rPr>
              <a:t>int 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58A23D85-6DBB-427C-A3EE-687C4F8FDF62}"/>
                  </a:ext>
                </a:extLst>
              </p:cNvPr>
              <p:cNvSpPr/>
              <p:nvPr/>
            </p:nvSpPr>
            <p:spPr>
              <a:xfrm>
                <a:off x="714658" y="3168983"/>
                <a:ext cx="340253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 :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int</m:t>
                      </m:r>
                      <m:d>
                        <m:d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y</m:t>
                          </m:r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58A23D85-6DBB-427C-A3EE-687C4F8FDF6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658" y="3168983"/>
                <a:ext cx="3402535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9284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6">
                <a:extLst>
                  <a:ext uri="{FF2B5EF4-FFF2-40B4-BE49-F238E27FC236}">
                    <a16:creationId xmlns:a16="http://schemas.microsoft.com/office/drawing/2014/main" id="{19652F6E-686C-41A8-9BB7-4CC9B488A24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29056" y="1789431"/>
                <a:ext cx="10753725" cy="477541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5425" indent="-225425" algn="l" defTabSz="914400" rtl="0" eaLnBrk="1" latinLnBrk="0" hangingPunct="1">
                  <a:lnSpc>
                    <a:spcPct val="85000"/>
                  </a:lnSpc>
                  <a:spcBef>
                    <a:spcPts val="13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914400" indent="-450850" algn="l" defTabSz="914400" rtl="0" eaLnBrk="1" latinLnBrk="0" hangingPunct="1">
                  <a:lnSpc>
                    <a:spcPct val="85000"/>
                  </a:lnSpc>
                  <a:spcBef>
                    <a:spcPts val="600"/>
                  </a:spcBef>
                  <a:buFont typeface="Calibri Light" panose="020F0302020204030204" pitchFamily="34" charset="0"/>
                  <a:buChar char="―"/>
                  <a:defRPr sz="2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206500" indent="-290513" algn="l" defTabSz="914400" rtl="0" eaLnBrk="1" latinLnBrk="0" hangingPunct="1">
                  <a:lnSpc>
                    <a:spcPct val="85000"/>
                  </a:lnSpc>
                  <a:spcBef>
                    <a:spcPts val="600"/>
                  </a:spcBef>
                  <a:buFont typeface="Calibri Light" panose="020F0302020204030204" pitchFamily="34" charset="0"/>
                  <a:buChar char="»"/>
                  <a:defRPr sz="2400" i="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285750" indent="-285750" algn="l" defTabSz="914400" rtl="0" eaLnBrk="1" latinLnBrk="0" hangingPunct="1">
                  <a:lnSpc>
                    <a:spcPct val="85000"/>
                  </a:lnSpc>
                  <a:spcBef>
                    <a:spcPts val="6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85750" indent="-285750" algn="l" defTabSz="914400" rtl="0" eaLnBrk="1" latinLnBrk="0" hangingPunct="1">
                  <a:lnSpc>
                    <a:spcPct val="85000"/>
                  </a:lnSpc>
                  <a:spcBef>
                    <a:spcPts val="6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200000" indent="-228600" algn="l" defTabSz="914400" rtl="0" eaLnBrk="1" latinLnBrk="0" hangingPunct="1">
                  <a:lnSpc>
                    <a:spcPct val="85000"/>
                  </a:lnSpc>
                  <a:spcBef>
                    <a:spcPts val="600"/>
                  </a:spcBef>
                  <a:buFont typeface="Arial" pitchFamily="34" charset="0"/>
                  <a:buChar char=" 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1400000" indent="-228600" algn="l" defTabSz="914400" rtl="0" eaLnBrk="1" latinLnBrk="0" hangingPunct="1">
                  <a:lnSpc>
                    <a:spcPct val="85000"/>
                  </a:lnSpc>
                  <a:spcBef>
                    <a:spcPts val="600"/>
                  </a:spcBef>
                  <a:buFont typeface="Arial" pitchFamily="34" charset="0"/>
                  <a:buChar char=" 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1600000" indent="-228600" algn="l" defTabSz="914400" rtl="0" eaLnBrk="1" latinLnBrk="0" hangingPunct="1">
                  <a:lnSpc>
                    <a:spcPct val="85000"/>
                  </a:lnSpc>
                  <a:spcBef>
                    <a:spcPts val="600"/>
                  </a:spcBef>
                  <a:buFont typeface="Arial" pitchFamily="34" charset="0"/>
                  <a:buChar char=" 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1800000" indent="-228600" algn="l" defTabSz="914400" rtl="0" eaLnBrk="1" latinLnBrk="0" hangingPunct="1">
                  <a:lnSpc>
                    <a:spcPct val="85000"/>
                  </a:lnSpc>
                  <a:spcBef>
                    <a:spcPts val="600"/>
                  </a:spcBef>
                  <a:buFont typeface="Arial" pitchFamily="34" charset="0"/>
                  <a:buChar char=" 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is a declared function</a:t>
                </a:r>
              </a:p>
              <a:p>
                <a:r>
                  <a:rPr lang="en-US" dirty="0"/>
                  <a:t>Each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,…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has the right type</a:t>
                </a:r>
              </a:p>
              <a:p>
                <a:r>
                  <a:rPr lang="en-US" dirty="0"/>
                  <a:t>The return type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matches the type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0" name="Content Placeholder 6">
                <a:extLst>
                  <a:ext uri="{FF2B5EF4-FFF2-40B4-BE49-F238E27FC236}">
                    <a16:creationId xmlns:a16="http://schemas.microsoft.com/office/drawing/2014/main" id="{19652F6E-686C-41A8-9BB7-4CC9B488A2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056" y="1789431"/>
                <a:ext cx="10753725" cy="4775415"/>
              </a:xfrm>
              <a:prstGeom prst="rect">
                <a:avLst/>
              </a:prstGeom>
              <a:blipFill>
                <a:blip r:embed="rId2"/>
                <a:stretch>
                  <a:fillRect l="-13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itle 5">
            <a:extLst>
              <a:ext uri="{FF2B5EF4-FFF2-40B4-BE49-F238E27FC236}">
                <a16:creationId xmlns:a16="http://schemas.microsoft.com/office/drawing/2014/main" id="{3841D7B6-FA0A-465A-A3DE-BF8F8E683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Types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C799E73-BC31-4508-A429-6A60720894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AA0721-DCA5-4A6E-B0E4-2CCD6EF52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20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EEBBFA8-BFD8-41B6-8C52-E3483B00B7E6}"/>
                  </a:ext>
                </a:extLst>
              </p:cNvPr>
              <p:cNvSpPr/>
              <p:nvPr/>
            </p:nvSpPr>
            <p:spPr>
              <a:xfrm>
                <a:off x="755467" y="1860053"/>
                <a:ext cx="5797733" cy="11462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…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:=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EEBBFA8-BFD8-41B6-8C52-E3483B00B7E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467" y="1860053"/>
                <a:ext cx="5797733" cy="1146276"/>
              </a:xfrm>
              <a:prstGeom prst="rect">
                <a:avLst/>
              </a:prstGeom>
              <a:blipFill>
                <a:blip r:embed="rId3"/>
                <a:stretch>
                  <a:fillRect r="-878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649D0718-660D-453E-BB6F-1140C566D815}"/>
              </a:ext>
            </a:extLst>
          </p:cNvPr>
          <p:cNvSpPr/>
          <p:nvPr/>
        </p:nvSpPr>
        <p:spPr>
          <a:xfrm>
            <a:off x="5301465" y="1787703"/>
            <a:ext cx="4561726" cy="5753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1C5E9E6-C2D4-4975-8934-68556153681A}"/>
              </a:ext>
            </a:extLst>
          </p:cNvPr>
          <p:cNvSpPr/>
          <p:nvPr/>
        </p:nvSpPr>
        <p:spPr>
          <a:xfrm>
            <a:off x="10015601" y="1744897"/>
            <a:ext cx="1707212" cy="6387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390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841D7B6-FA0A-465A-A3DE-BF8F8E683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Processing Function Declarations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AA0721-DCA5-4A6E-B0E4-2CCD6EF52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21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BC223C7-98DC-4E6E-BA09-63D48443C2B9}"/>
                  </a:ext>
                </a:extLst>
              </p:cNvPr>
              <p:cNvSpPr/>
              <p:nvPr/>
            </p:nvSpPr>
            <p:spPr>
              <a:xfrm>
                <a:off x="1182187" y="2815093"/>
                <a:ext cx="5797733" cy="11485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?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{"/>
                              <m:endChr m:val="}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BC223C7-98DC-4E6E-BA09-63D48443C2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2187" y="2815093"/>
                <a:ext cx="5797733" cy="1148520"/>
              </a:xfrm>
              <a:prstGeom prst="rect">
                <a:avLst/>
              </a:prstGeom>
              <a:blipFill>
                <a:blip r:embed="rId2"/>
                <a:stretch>
                  <a:fillRect r="-626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ight Brace 7">
            <a:extLst>
              <a:ext uri="{FF2B5EF4-FFF2-40B4-BE49-F238E27FC236}">
                <a16:creationId xmlns:a16="http://schemas.microsoft.com/office/drawing/2014/main" id="{AD59247A-D1E9-4C83-B9C4-D2D861D8ADD5}"/>
              </a:ext>
            </a:extLst>
          </p:cNvPr>
          <p:cNvSpPr/>
          <p:nvPr/>
        </p:nvSpPr>
        <p:spPr>
          <a:xfrm rot="5400000">
            <a:off x="3810000" y="1976120"/>
            <a:ext cx="431800" cy="411988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93A057-FED4-412A-8B26-F09CD1945A9D}"/>
              </a:ext>
            </a:extLst>
          </p:cNvPr>
          <p:cNvSpPr txBox="1"/>
          <p:nvPr/>
        </p:nvSpPr>
        <p:spPr>
          <a:xfrm>
            <a:off x="2534920" y="4175760"/>
            <a:ext cx="4617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function declaration</a:t>
            </a:r>
          </a:p>
        </p:txBody>
      </p:sp>
      <p:sp>
        <p:nvSpPr>
          <p:cNvPr id="10" name="Right Brace 9">
            <a:extLst>
              <a:ext uri="{FF2B5EF4-FFF2-40B4-BE49-F238E27FC236}">
                <a16:creationId xmlns:a16="http://schemas.microsoft.com/office/drawing/2014/main" id="{2049E702-62D0-4605-B700-C2BCBDC9AC7C}"/>
              </a:ext>
            </a:extLst>
          </p:cNvPr>
          <p:cNvSpPr/>
          <p:nvPr/>
        </p:nvSpPr>
        <p:spPr>
          <a:xfrm rot="5400000">
            <a:off x="8280400" y="1854200"/>
            <a:ext cx="431800" cy="436372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636AA3F-501B-46D1-9CF1-AD3C7453BB4F}"/>
              </a:ext>
            </a:extLst>
          </p:cNvPr>
          <p:cNvSpPr txBox="1"/>
          <p:nvPr/>
        </p:nvSpPr>
        <p:spPr>
          <a:xfrm>
            <a:off x="7462520" y="4175760"/>
            <a:ext cx="4765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new context</a:t>
            </a:r>
          </a:p>
        </p:txBody>
      </p:sp>
      <p:sp>
        <p:nvSpPr>
          <p:cNvPr id="12" name="Right Brace 11">
            <a:extLst>
              <a:ext uri="{FF2B5EF4-FFF2-40B4-BE49-F238E27FC236}">
                <a16:creationId xmlns:a16="http://schemas.microsoft.com/office/drawing/2014/main" id="{9E585116-F715-49BD-A4E5-51538BA40B01}"/>
              </a:ext>
            </a:extLst>
          </p:cNvPr>
          <p:cNvSpPr/>
          <p:nvPr/>
        </p:nvSpPr>
        <p:spPr>
          <a:xfrm rot="5400000">
            <a:off x="1173480" y="3921761"/>
            <a:ext cx="431800" cy="24891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545298C-AF60-4AB7-9000-5B1AA149F71B}"/>
              </a:ext>
            </a:extLst>
          </p:cNvPr>
          <p:cNvSpPr txBox="1"/>
          <p:nvPr/>
        </p:nvSpPr>
        <p:spPr>
          <a:xfrm>
            <a:off x="416560" y="4185920"/>
            <a:ext cx="2702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old context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6">
                <a:extLst>
                  <a:ext uri="{FF2B5EF4-FFF2-40B4-BE49-F238E27FC236}">
                    <a16:creationId xmlns:a16="http://schemas.microsoft.com/office/drawing/2014/main" id="{ECDCBB38-6406-44CA-811C-43B395B0E9B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35252" y="1637031"/>
                <a:ext cx="11285958" cy="511572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int f(int x, int y){ return x + y }</a:t>
                </a:r>
              </a:p>
              <a:p>
                <a:pPr marL="0" indent="0">
                  <a:buNone/>
                </a:pPr>
                <a:r>
                  <a:rPr lang="en-US" dirty="0"/>
                  <a:t>add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</a:rPr>
                      <m:t>f</m:t>
                    </m:r>
                    <m:r>
                      <a:rPr lang="en-US" sz="3200" b="0" i="0" smtClean="0">
                        <a:latin typeface="Cambria Math" panose="02040503050406030204" pitchFamily="18" charset="0"/>
                      </a:rPr>
                      <m:t> :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</a:rPr>
                      <m:t>int</m:t>
                    </m:r>
                    <m:d>
                      <m:d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 sz="32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3200" b="0" i="0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</a:rPr>
                          <m:t>int</m:t>
                        </m:r>
                        <m:r>
                          <a:rPr lang="en-US" sz="32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</a:rPr>
                          <m:t>y</m:t>
                        </m:r>
                      </m:e>
                    </m:d>
                  </m:oMath>
                </a14:m>
                <a:r>
                  <a:rPr lang="en-US" sz="3200" dirty="0"/>
                  <a:t> to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Γ</m:t>
                    </m:r>
                  </m:oMath>
                </a14:m>
                <a:endParaRPr lang="en-US" sz="3200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5" name="Content Placeholder 6">
                <a:extLst>
                  <a:ext uri="{FF2B5EF4-FFF2-40B4-BE49-F238E27FC236}">
                    <a16:creationId xmlns:a16="http://schemas.microsoft.com/office/drawing/2014/main" id="{ECDCBB38-6406-44CA-811C-43B395B0E9B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5252" y="1637031"/>
                <a:ext cx="11285958" cy="5115720"/>
              </a:xfrm>
              <a:blipFill>
                <a:blip r:embed="rId3"/>
                <a:stretch>
                  <a:fillRect l="-1405" t="-29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0775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 animBg="1"/>
      <p:bldP spid="11" grpId="0"/>
      <p:bldP spid="12" grpId="0" animBg="1"/>
      <p:bldP spid="1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841D7B6-FA0A-465A-A3DE-BF8F8E683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Processing Function Declarations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C799E73-BC31-4508-A429-6A6072089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252" y="1637031"/>
            <a:ext cx="11285958" cy="5115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int f(int x, int y){ return x + y 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function’s parameters should be available in the function body</a:t>
            </a:r>
          </a:p>
          <a:p>
            <a:r>
              <a:rPr lang="en-US" dirty="0"/>
              <a:t>And so should previously declared functions and global variables</a:t>
            </a:r>
          </a:p>
          <a:p>
            <a:r>
              <a:rPr lang="en-US" dirty="0"/>
              <a:t>(Mutually recursive functions would require an extra step)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AA0721-DCA5-4A6E-B0E4-2CCD6EF52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22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BC223C7-98DC-4E6E-BA09-63D48443C2B9}"/>
                  </a:ext>
                </a:extLst>
              </p:cNvPr>
              <p:cNvSpPr/>
              <p:nvPr/>
            </p:nvSpPr>
            <p:spPr>
              <a:xfrm>
                <a:off x="1182187" y="2815093"/>
                <a:ext cx="5797733" cy="11485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 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{"/>
                              <m:endChr m:val="}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BC223C7-98DC-4E6E-BA09-63D48443C2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2187" y="2815093"/>
                <a:ext cx="5797733" cy="1148520"/>
              </a:xfrm>
              <a:prstGeom prst="rect">
                <a:avLst/>
              </a:prstGeom>
              <a:blipFill>
                <a:blip r:embed="rId2"/>
                <a:stretch>
                  <a:fillRect r="-626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7973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841D7B6-FA0A-465A-A3DE-BF8F8E683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Return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C799E73-BC31-4508-A429-6A6072089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252" y="1637031"/>
            <a:ext cx="11285958" cy="5115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int f(int x, int y){ return x + y 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AA0721-DCA5-4A6E-B0E4-2CCD6EF52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23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BC223C7-98DC-4E6E-BA09-63D48443C2B9}"/>
                  </a:ext>
                </a:extLst>
              </p:cNvPr>
              <p:cNvSpPr/>
              <p:nvPr/>
            </p:nvSpPr>
            <p:spPr>
              <a:xfrm>
                <a:off x="1182187" y="2815093"/>
                <a:ext cx="5797733" cy="11485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 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{"/>
                              <m:endChr m:val="}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BC223C7-98DC-4E6E-BA09-63D48443C2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2187" y="2815093"/>
                <a:ext cx="5797733" cy="1148520"/>
              </a:xfrm>
              <a:prstGeom prst="rect">
                <a:avLst/>
              </a:prstGeom>
              <a:blipFill>
                <a:blip r:embed="rId2"/>
                <a:stretch>
                  <a:fillRect r="-626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512E73C-A157-45E2-A487-4580DDBFFFCA}"/>
                  </a:ext>
                </a:extLst>
              </p:cNvPr>
              <p:cNvSpPr/>
              <p:nvPr/>
            </p:nvSpPr>
            <p:spPr>
              <a:xfrm>
                <a:off x="379547" y="4620188"/>
                <a:ext cx="5908237" cy="104483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current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return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type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return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512E73C-A157-45E2-A487-4580DDBFFFC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547" y="4620188"/>
                <a:ext cx="5908237" cy="1044838"/>
              </a:xfrm>
              <a:prstGeom prst="rect">
                <a:avLst/>
              </a:prstGeom>
              <a:blipFill>
                <a:blip r:embed="rId3"/>
                <a:stretch>
                  <a:fillRect r="-8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47598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841D7B6-FA0A-465A-A3DE-BF8F8E683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Return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C799E73-BC31-4508-A429-6A6072089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252" y="1637031"/>
            <a:ext cx="11285958" cy="5115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int f(int x, int y){ return x + y 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AA0721-DCA5-4A6E-B0E4-2CCD6EF52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24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BC223C7-98DC-4E6E-BA09-63D48443C2B9}"/>
                  </a:ext>
                </a:extLst>
              </p:cNvPr>
              <p:cNvSpPr/>
              <p:nvPr/>
            </p:nvSpPr>
            <p:spPr>
              <a:xfrm>
                <a:off x="1182187" y="2815093"/>
                <a:ext cx="5797733" cy="11485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{"/>
                              <m:endChr m:val="}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BC223C7-98DC-4E6E-BA09-63D48443C2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2187" y="2815093"/>
                <a:ext cx="5797733" cy="1148520"/>
              </a:xfrm>
              <a:prstGeom prst="rect">
                <a:avLst/>
              </a:prstGeom>
              <a:blipFill>
                <a:blip r:embed="rId2"/>
                <a:stretch>
                  <a:fillRect r="-626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512E73C-A157-45E2-A487-4580DDBFFFCA}"/>
                  </a:ext>
                </a:extLst>
              </p:cNvPr>
              <p:cNvSpPr/>
              <p:nvPr/>
            </p:nvSpPr>
            <p:spPr>
              <a:xfrm>
                <a:off x="379547" y="4620188"/>
                <a:ext cx="5908237" cy="104483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current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return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type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return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512E73C-A157-45E2-A487-4580DDBFFFC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547" y="4620188"/>
                <a:ext cx="5908237" cy="1044838"/>
              </a:xfrm>
              <a:prstGeom prst="rect">
                <a:avLst/>
              </a:prstGeom>
              <a:blipFill>
                <a:blip r:embed="rId3"/>
                <a:stretch>
                  <a:fillRect r="-8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42764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841D7B6-FA0A-465A-A3DE-BF8F8E683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Return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C799E73-BC31-4508-A429-6A6072089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252" y="1637031"/>
            <a:ext cx="11285958" cy="5115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int f(int x, int y){ return x + y 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Remember which function we’re in, so we know the return type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AA0721-DCA5-4A6E-B0E4-2CCD6EF52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25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BC223C7-98DC-4E6E-BA09-63D48443C2B9}"/>
                  </a:ext>
                </a:extLst>
              </p:cNvPr>
              <p:cNvSpPr/>
              <p:nvPr/>
            </p:nvSpPr>
            <p:spPr>
              <a:xfrm>
                <a:off x="1182187" y="2815093"/>
                <a:ext cx="5797733" cy="11485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{"/>
                              <m:endChr m:val="}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BC223C7-98DC-4E6E-BA09-63D48443C2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2187" y="2815093"/>
                <a:ext cx="5797733" cy="1148520"/>
              </a:xfrm>
              <a:prstGeom prst="rect">
                <a:avLst/>
              </a:prstGeom>
              <a:blipFill>
                <a:blip r:embed="rId2"/>
                <a:stretch>
                  <a:fillRect r="-626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512E73C-A157-45E2-A487-4580DDBFFFCA}"/>
                  </a:ext>
                </a:extLst>
              </p:cNvPr>
              <p:cNvSpPr/>
              <p:nvPr/>
            </p:nvSpPr>
            <p:spPr>
              <a:xfrm>
                <a:off x="379547" y="4424982"/>
                <a:ext cx="5908237" cy="11343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(…)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return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512E73C-A157-45E2-A487-4580DDBFFFC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547" y="4424982"/>
                <a:ext cx="5908237" cy="113434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82227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841D7B6-FA0A-465A-A3DE-BF8F8E683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Return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C799E73-BC31-4508-A429-6A6072089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252" y="1637031"/>
            <a:ext cx="11285958" cy="5115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int f(int x, int y){ return x + y 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Use a fake variable to remember the return type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AA0721-DCA5-4A6E-B0E4-2CCD6EF52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26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BC223C7-98DC-4E6E-BA09-63D48443C2B9}"/>
                  </a:ext>
                </a:extLst>
              </p:cNvPr>
              <p:cNvSpPr/>
              <p:nvPr/>
            </p:nvSpPr>
            <p:spPr>
              <a:xfrm>
                <a:off x="1182187" y="2815093"/>
                <a:ext cx="5797733" cy="11375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__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ret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{"/>
                              <m:endChr m:val="}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BC223C7-98DC-4E6E-BA09-63D48443C2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2187" y="2815093"/>
                <a:ext cx="5797733" cy="1137556"/>
              </a:xfrm>
              <a:prstGeom prst="rect">
                <a:avLst/>
              </a:prstGeom>
              <a:blipFill>
                <a:blip r:embed="rId2"/>
                <a:stretch>
                  <a:fillRect r="-626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512E73C-A157-45E2-A487-4580DDBFFFCA}"/>
                  </a:ext>
                </a:extLst>
              </p:cNvPr>
              <p:cNvSpPr/>
              <p:nvPr/>
            </p:nvSpPr>
            <p:spPr>
              <a:xfrm>
                <a:off x="379547" y="4424982"/>
                <a:ext cx="5908237" cy="10480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__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ret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return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ok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512E73C-A157-45E2-A487-4580DDBFFFC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547" y="4424982"/>
                <a:ext cx="5908237" cy="104804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833202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27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5069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E4331B1-16C0-4472-A17B-396A49E733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37078" y="1639915"/>
            <a:ext cx="6908528" cy="469924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…	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… 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return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</a:p>
          <a:p>
            <a:pPr marL="0" lvl="0" indent="0">
              <a:buNone/>
            </a:pP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		| &lt;id&gt; := &lt;id&gt;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(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, …,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)</a:t>
            </a: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D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::=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&lt;id&gt;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…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&lt;id&gt;</a:t>
            </a: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F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::=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&lt;id&gt;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(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sz="40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&lt;id&gt;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,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…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,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sz="40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&lt;id&gt;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)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b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</a:b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	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{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D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;</a:t>
            </a:r>
            <a:r>
              <a:rPr lang="en-US" sz="40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}</a:t>
            </a: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  <a:latin typeface="+mj-lt"/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</a:rPr>
              <a:t>P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</a:rPr>
              <a:t> ::=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</a:rPr>
              <a:t>F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</a:rPr>
              <a:t> …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  <a:latin typeface="+mj-lt"/>
              </a:rPr>
              <a:t>F</a:t>
            </a:r>
            <a:b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</a:rPr>
            </a:br>
            <a:endParaRPr lang="en-US" sz="3200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endParaRPr lang="en-US" sz="2800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F30F64E-950A-4CCE-9DF2-C9BCEF71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6572745E-7929-4A8A-834E-FEFE25F0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Syntax of Calls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6E199-0D3B-0E28-0E14-01BD148D70B7}"/>
              </a:ext>
            </a:extLst>
          </p:cNvPr>
          <p:cNvSpPr txBox="1">
            <a:spLocks/>
          </p:cNvSpPr>
          <p:nvPr/>
        </p:nvSpPr>
        <p:spPr>
          <a:xfrm>
            <a:off x="546908" y="1344814"/>
            <a:ext cx="5447798" cy="46302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int add(int x, int y){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int r;			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 := x + y;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return r	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endParaRPr lang="en-US" sz="2600">
              <a:latin typeface="Consolas" panose="020B0609020204030204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int main(){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int x; int z;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x := add(1, 2);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return x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}</a:t>
            </a:r>
            <a:endParaRPr lang="en-US" sz="26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002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E59B7-D8E6-46A3-BA59-DD5CD064F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Adding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F0D8A-F2CB-4683-9686-3A7B3FC60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 variables, assignment, declarations, and control flow, we have a simple imperative language</a:t>
            </a:r>
          </a:p>
          <a:p>
            <a:endParaRPr lang="en-US" dirty="0"/>
          </a:p>
          <a:p>
            <a:r>
              <a:rPr lang="en-US" dirty="0"/>
              <a:t>Last major feature of almost every imperative language: functions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64B723-0943-4123-9232-1D5C6B57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9637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11">
                <a:extLst>
                  <a:ext uri="{FF2B5EF4-FFF2-40B4-BE49-F238E27FC236}">
                    <a16:creationId xmlns:a16="http://schemas.microsoft.com/office/drawing/2014/main" id="{FE4331B1-16C0-4472-A17B-396A49E7337F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5137077" y="1639915"/>
                <a:ext cx="7005099" cy="4699240"/>
              </a:xfrm>
            </p:spPr>
            <p:txBody>
              <a:bodyPr>
                <a:noAutofit/>
              </a:bodyPr>
              <a:lstStyle/>
              <a:p>
                <a:pPr marL="0" lvl="0" indent="0">
                  <a:buNone/>
                </a:pPr>
                <a:r>
                  <a:rPr lang="en-US" sz="40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+mj-lt"/>
                  </a:rPr>
                  <a:t>P</a:t>
                </a:r>
                <a:r>
                  <a:rPr lang="en-US" sz="4000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+mj-lt"/>
                  </a:rPr>
                  <a:t> ::= </a:t>
                </a:r>
                <a:r>
                  <a:rPr lang="en-US" sz="40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+mj-lt"/>
                  </a:rPr>
                  <a:t>F</a:t>
                </a:r>
                <a:r>
                  <a:rPr lang="en-US" sz="4000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+mj-lt"/>
                  </a:rPr>
                  <a:t> … </a:t>
                </a:r>
                <a:r>
                  <a:rPr lang="en-US" sz="40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+mj-lt"/>
                  </a:rPr>
                  <a:t>F</a:t>
                </a:r>
                <a:endParaRPr lang="en-US" sz="3200" dirty="0">
                  <a:solidFill>
                    <a:prstClr val="black">
                      <a:lumMod val="85000"/>
                      <a:lumOff val="15000"/>
                    </a:prstClr>
                  </a:solidFill>
                </a:endParaRP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sz="32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How do we start running a program </a:t>
                </a:r>
                <a:r>
                  <a:rPr lang="en-US" sz="3200" b="1" i="1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P</a:t>
                </a:r>
                <a:r>
                  <a:rPr lang="en-US" sz="32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?</a:t>
                </a:r>
              </a:p>
              <a:p>
                <a:pPr marL="0" lvl="0" indent="0">
                  <a:buNone/>
                </a:pPr>
                <a:endParaRPr lang="en-US" sz="3200" dirty="0">
                  <a:solidFill>
                    <a:prstClr val="black">
                      <a:lumMod val="85000"/>
                      <a:lumOff val="15000"/>
                    </a:prstClr>
                  </a:solidFill>
                </a:endParaRP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sz="32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Initial configuration of a program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𝑝𝑎𝑟𝑎𝑚</m:t>
                        </m:r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prstClr val="black">
                                    <a:lumMod val="85000"/>
                                    <a:lumOff val="1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prstClr val="black">
                                    <a:lumMod val="85000"/>
                                    <a:lumOff val="1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prstClr val="black">
                                    <a:lumMod val="85000"/>
                                    <a:lumOff val="1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𝑏𝑜𝑑</m:t>
                        </m:r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prstClr val="black">
                                    <a:lumMod val="85000"/>
                                    <a:lumOff val="1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prstClr val="black">
                                    <a:lumMod val="85000"/>
                                    <a:lumOff val="1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prstClr val="black">
                                    <a:lumMod val="85000"/>
                                    <a:lumOff val="1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</m:oMath>
                </a14:m>
                <a:endParaRPr lang="en-US" sz="3200" b="0" dirty="0">
                  <a:solidFill>
                    <a:prstClr val="black">
                      <a:lumMod val="85000"/>
                      <a:lumOff val="15000"/>
                    </a:prstClr>
                  </a:solidFill>
                </a:endParaRPr>
              </a:p>
              <a:p>
                <a:pPr marL="0" lvl="0" indent="0">
                  <a:buNone/>
                </a:pPr>
                <a:r>
                  <a:rPr lang="en-US" sz="32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…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solidFill>
                                <a:prstClr val="black">
                                  <a:lumMod val="85000"/>
                                  <a:lumOff val="1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prstClr val="black">
                                  <a:lumMod val="85000"/>
                                  <a:lumOff val="1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prstClr val="black">
                                  <a:lumMod val="85000"/>
                                  <a:lumOff val="1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d>
                        <m:dPr>
                          <m:ctrlPr>
                            <a:rPr lang="en-US" sz="3200" b="0" i="1" smtClean="0">
                              <a:solidFill>
                                <a:prstClr val="black">
                                  <a:lumMod val="85000"/>
                                  <a:lumOff val="1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solidFill>
                                <a:prstClr val="black">
                                  <a:lumMod val="85000"/>
                                  <a:lumOff val="1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𝑝𝑎𝑟𝑎𝑚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solidFill>
                                    <a:prstClr val="black">
                                      <a:lumMod val="85000"/>
                                      <a:lumOff val="1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solidFill>
                                    <a:prstClr val="black">
                                      <a:lumMod val="85000"/>
                                      <a:lumOff val="1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prstClr val="black">
                                      <a:lumMod val="85000"/>
                                      <a:lumOff val="1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d>
                        <m:dPr>
                          <m:begChr m:val="{"/>
                          <m:endChr m:val="}"/>
                          <m:ctrlPr>
                            <a:rPr lang="en-US" sz="3200" b="0" i="1" smtClean="0">
                              <a:solidFill>
                                <a:prstClr val="black">
                                  <a:lumMod val="85000"/>
                                  <a:lumOff val="1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solidFill>
                                <a:prstClr val="black">
                                  <a:lumMod val="85000"/>
                                  <a:lumOff val="1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solidFill>
                                <a:prstClr val="black">
                                  <a:lumMod val="85000"/>
                                  <a:lumOff val="1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𝑏𝑜𝑑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solidFill>
                                    <a:prstClr val="black">
                                      <a:lumMod val="85000"/>
                                      <a:lumOff val="1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solidFill>
                                    <a:prstClr val="black">
                                      <a:lumMod val="85000"/>
                                      <a:lumOff val="1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prstClr val="black">
                                      <a:lumMod val="85000"/>
                                      <a:lumOff val="1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solidFill>
                                <a:prstClr val="black">
                                  <a:lumMod val="85000"/>
                                  <a:lumOff val="1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US" sz="3200" b="0" dirty="0">
                  <a:solidFill>
                    <a:prstClr val="black">
                      <a:lumMod val="85000"/>
                      <a:lumOff val="15000"/>
                    </a:prstClr>
                  </a:solidFill>
                </a:endParaRPr>
              </a:p>
              <a:p>
                <a:pPr marL="0" lvl="0" indent="0">
                  <a:buNone/>
                </a:pPr>
                <a:r>
                  <a:rPr lang="en-US" sz="3200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ambria Math" panose="02040503050406030204" pitchFamily="18" charset="0"/>
                  </a:rPr>
                  <a:t>is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en-US" sz="3200" b="0" i="0" smtClean="0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onsolas" panose="020B0609020204030204" pitchFamily="49" charset="0"/>
                      </a:rPr>
                      <m:t>main</m:t>
                    </m:r>
                    <m:r>
                      <m:rPr>
                        <m:nor/>
                      </m:rPr>
                      <a:rPr lang="en-US" sz="3200" b="0" i="0" smtClean="0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onsolas" panose="020B0609020204030204" pitchFamily="49" charset="0"/>
                      </a:rPr>
                      <m:t>()</m:t>
                    </m:r>
                    <m:r>
                      <a:rPr lang="en-US" sz="3200" b="0" i="1" smtClean="0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, [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3200" b="0" i="1" smtClean="0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↦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𝑝𝑎𝑟𝑎𝑚</m:t>
                        </m:r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prstClr val="black">
                                    <a:lumMod val="85000"/>
                                    <a:lumOff val="1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prstClr val="black">
                                    <a:lumMod val="85000"/>
                                    <a:lumOff val="1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prstClr val="black">
                                    <a:lumMod val="85000"/>
                                    <a:lumOff val="1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𝑏𝑜𝑑</m:t>
                        </m:r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prstClr val="black">
                                    <a:lumMod val="85000"/>
                                    <a:lumOff val="1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prstClr val="black">
                                    <a:lumMod val="85000"/>
                                    <a:lumOff val="1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prstClr val="black">
                                    <a:lumMod val="85000"/>
                                    <a:lumOff val="1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sz="3200" b="0" i="1" smtClean="0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])</m:t>
                    </m:r>
                  </m:oMath>
                </a14:m>
                <a:endParaRPr lang="en-US" sz="3200" dirty="0">
                  <a:solidFill>
                    <a:prstClr val="black">
                      <a:lumMod val="85000"/>
                      <a:lumOff val="15000"/>
                    </a:prstClr>
                  </a:solidFill>
                </a:endParaRPr>
              </a:p>
              <a:p>
                <a:pPr marL="0" lvl="0" indent="0">
                  <a:buNone/>
                </a:pPr>
                <a:endParaRPr lang="en-US" sz="2800" dirty="0">
                  <a:solidFill>
                    <a:prstClr val="black">
                      <a:lumMod val="85000"/>
                      <a:lumOff val="15000"/>
                    </a:prstClr>
                  </a:solidFill>
                </a:endParaRPr>
              </a:p>
            </p:txBody>
          </p:sp>
        </mc:Choice>
        <mc:Fallback xmlns="">
          <p:sp>
            <p:nvSpPr>
              <p:cNvPr id="12" name="Content Placeholder 11">
                <a:extLst>
                  <a:ext uri="{FF2B5EF4-FFF2-40B4-BE49-F238E27FC236}">
                    <a16:creationId xmlns:a16="http://schemas.microsoft.com/office/drawing/2014/main" id="{FE4331B1-16C0-4472-A17B-396A49E733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5137077" y="1639915"/>
                <a:ext cx="7005099" cy="4699240"/>
              </a:xfrm>
              <a:blipFill>
                <a:blip r:embed="rId3"/>
                <a:stretch>
                  <a:fillRect l="-3133" t="-41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F30F64E-950A-4CCE-9DF2-C9BCEF71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6572745E-7929-4A8A-834E-FEFE25F0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Initial Program 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6E199-0D3B-0E28-0E14-01BD148D70B7}"/>
              </a:ext>
            </a:extLst>
          </p:cNvPr>
          <p:cNvSpPr txBox="1">
            <a:spLocks/>
          </p:cNvSpPr>
          <p:nvPr/>
        </p:nvSpPr>
        <p:spPr>
          <a:xfrm>
            <a:off x="546908" y="1344814"/>
            <a:ext cx="5447798" cy="46302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int add(int x, int y){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int r;			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 := x + y;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return r	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endParaRPr lang="en-US" sz="2600">
              <a:latin typeface="Consolas" panose="020B0609020204030204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int main(){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int x; int z;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x := add(1, 2);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return x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}</a:t>
            </a:r>
            <a:endParaRPr lang="en-US" sz="26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2266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11">
                <a:extLst>
                  <a:ext uri="{FF2B5EF4-FFF2-40B4-BE49-F238E27FC236}">
                    <a16:creationId xmlns:a16="http://schemas.microsoft.com/office/drawing/2014/main" id="{FE4331B1-16C0-4472-A17B-396A49E7337F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5137078" y="1639915"/>
                <a:ext cx="6908528" cy="4699240"/>
              </a:xfrm>
            </p:spPr>
            <p:txBody>
              <a:bodyPr>
                <a:noAutofit/>
              </a:bodyPr>
              <a:lstStyle/>
              <a:p>
                <a:pPr lvl="0">
                  <a:buFont typeface="Arial" panose="020B0604020202020204" pitchFamily="34" charset="0"/>
                  <a:buChar char="•"/>
                </a:pPr>
                <a:r>
                  <a:rPr lang="en-US" sz="32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 Initial configuration of a program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𝑝𝑎𝑟𝑎𝑚</m:t>
                        </m:r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prstClr val="black">
                                    <a:lumMod val="85000"/>
                                    <a:lumOff val="1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prstClr val="black">
                                    <a:lumMod val="85000"/>
                                    <a:lumOff val="1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prstClr val="black">
                                    <a:lumMod val="85000"/>
                                    <a:lumOff val="1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d>
                      <m:dPr>
                        <m:begChr m:val="{"/>
                        <m:endChr m:val="}"/>
                        <m:ctrlP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𝑏𝑜𝑑</m:t>
                        </m:r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prstClr val="black">
                                    <a:lumMod val="85000"/>
                                    <a:lumOff val="1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prstClr val="black">
                                    <a:lumMod val="85000"/>
                                    <a:lumOff val="1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prstClr val="black">
                                    <a:lumMod val="85000"/>
                                    <a:lumOff val="1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</m:oMath>
                </a14:m>
                <a:endParaRPr lang="en-US" sz="3200" b="0" dirty="0">
                  <a:solidFill>
                    <a:prstClr val="black">
                      <a:lumMod val="85000"/>
                      <a:lumOff val="15000"/>
                    </a:prstClr>
                  </a:solidFill>
                </a:endParaRPr>
              </a:p>
              <a:p>
                <a:pPr marL="0" lvl="0" indent="0">
                  <a:buNone/>
                </a:pPr>
                <a:r>
                  <a:rPr lang="en-US" sz="32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…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0" i="1" smtClean="0">
                              <a:solidFill>
                                <a:prstClr val="black">
                                  <a:lumMod val="85000"/>
                                  <a:lumOff val="1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prstClr val="black">
                                  <a:lumMod val="85000"/>
                                  <a:lumOff val="1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prstClr val="black">
                                  <a:lumMod val="85000"/>
                                  <a:lumOff val="1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d>
                        <m:dPr>
                          <m:ctrlPr>
                            <a:rPr lang="en-US" sz="3200" b="0" i="1" smtClean="0">
                              <a:solidFill>
                                <a:prstClr val="black">
                                  <a:lumMod val="85000"/>
                                  <a:lumOff val="1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solidFill>
                                <a:prstClr val="black">
                                  <a:lumMod val="85000"/>
                                  <a:lumOff val="1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𝑝𝑎𝑟𝑎𝑚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solidFill>
                                    <a:prstClr val="black">
                                      <a:lumMod val="85000"/>
                                      <a:lumOff val="1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solidFill>
                                    <a:prstClr val="black">
                                      <a:lumMod val="85000"/>
                                      <a:lumOff val="1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prstClr val="black">
                                      <a:lumMod val="85000"/>
                                      <a:lumOff val="1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d>
                        <m:dPr>
                          <m:begChr m:val="{"/>
                          <m:endChr m:val="}"/>
                          <m:ctrlPr>
                            <a:rPr lang="en-US" sz="3200" b="0" i="1" smtClean="0">
                              <a:solidFill>
                                <a:prstClr val="black">
                                  <a:lumMod val="85000"/>
                                  <a:lumOff val="1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solidFill>
                                <a:prstClr val="black">
                                  <a:lumMod val="85000"/>
                                  <a:lumOff val="1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solidFill>
                                <a:prstClr val="black">
                                  <a:lumMod val="85000"/>
                                  <a:lumOff val="1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𝑏𝑜𝑑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solidFill>
                                    <a:prstClr val="black">
                                      <a:lumMod val="85000"/>
                                      <a:lumOff val="1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solidFill>
                                    <a:prstClr val="black">
                                      <a:lumMod val="85000"/>
                                      <a:lumOff val="1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prstClr val="black">
                                      <a:lumMod val="85000"/>
                                      <a:lumOff val="15000"/>
                                    </a:prstClr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solidFill>
                                <a:prstClr val="black">
                                  <a:lumMod val="85000"/>
                                  <a:lumOff val="1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US" sz="3200" b="0" dirty="0">
                  <a:solidFill>
                    <a:prstClr val="black">
                      <a:lumMod val="85000"/>
                      <a:lumOff val="15000"/>
                    </a:prstClr>
                  </a:solidFill>
                </a:endParaRPr>
              </a:p>
              <a:p>
                <a:pPr marL="0" lvl="0" indent="0">
                  <a:buNone/>
                </a:pPr>
                <a:r>
                  <a:rPr lang="en-US" sz="3200" dirty="0">
                    <a:solidFill>
                      <a:prstClr val="black">
                        <a:lumMod val="85000"/>
                        <a:lumOff val="15000"/>
                      </a:prstClr>
                    </a:solidFill>
                    <a:latin typeface="Cambria Math" panose="02040503050406030204" pitchFamily="18" charset="0"/>
                  </a:rPr>
                  <a:t>is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en-US" sz="3200" b="0" i="0" smtClean="0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onsolas" panose="020B0609020204030204" pitchFamily="49" charset="0"/>
                      </a:rPr>
                      <m:t>main</m:t>
                    </m:r>
                    <m:r>
                      <m:rPr>
                        <m:nor/>
                      </m:rPr>
                      <a:rPr lang="en-US" sz="3200" b="0" i="0" smtClean="0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onsolas" panose="020B0609020204030204" pitchFamily="49" charset="0"/>
                      </a:rPr>
                      <m:t>()</m:t>
                    </m:r>
                    <m:r>
                      <a:rPr lang="en-US" sz="3200" b="0" i="1" smtClean="0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, [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3200" b="0" i="1" smtClean="0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↦(</m:t>
                    </m:r>
                    <m:r>
                      <a:rPr lang="en-US" sz="3200" b="0" i="1" smtClean="0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𝑝𝑎𝑟𝑎𝑚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3200" b="0" i="1" smtClean="0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){ </m:t>
                    </m:r>
                    <m:r>
                      <a:rPr lang="en-US" sz="3200" b="0" i="1" smtClean="0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𝑏𝑜𝑑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prstClr val="black">
                                <a:lumMod val="85000"/>
                                <a:lumOff val="1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3200" b="0" i="1" smtClean="0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 })</m:t>
                    </m:r>
                  </m:oMath>
                </a14:m>
                <a:endParaRPr lang="en-US" sz="3200" dirty="0">
                  <a:solidFill>
                    <a:prstClr val="black">
                      <a:lumMod val="85000"/>
                      <a:lumOff val="15000"/>
                    </a:prstClr>
                  </a:solidFill>
                </a:endParaRPr>
              </a:p>
              <a:p>
                <a:pPr marL="0" lvl="0" indent="0">
                  <a:buNone/>
                </a:pPr>
                <a:endParaRPr lang="en-US" sz="2800" dirty="0">
                  <a:solidFill>
                    <a:prstClr val="black">
                      <a:lumMod val="85000"/>
                      <a:lumOff val="15000"/>
                    </a:prstClr>
                  </a:solidFill>
                </a:endParaRP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prstClr val="black">
                              <a:lumMod val="85000"/>
                              <a:lumOff val="15000"/>
                            </a:prstClr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nor/>
                        </m:rPr>
                        <a:rPr lang="en-US" sz="2800" b="0" i="0" smtClean="0">
                          <a:solidFill>
                            <a:prstClr val="black">
                              <a:lumMod val="85000"/>
                              <a:lumOff val="15000"/>
                            </a:prstClr>
                          </a:solidFill>
                          <a:latin typeface="Consolas" panose="020B0609020204030204" pitchFamily="49" charset="0"/>
                        </a:rPr>
                        <m:t>main</m:t>
                      </m:r>
                      <m:r>
                        <m:rPr>
                          <m:nor/>
                        </m:rPr>
                        <a:rPr lang="en-US" sz="2800" b="0" i="0" smtClean="0">
                          <a:solidFill>
                            <a:prstClr val="black">
                              <a:lumMod val="85000"/>
                              <a:lumOff val="15000"/>
                            </a:prstClr>
                          </a:solidFill>
                          <a:latin typeface="Consolas" panose="020B0609020204030204" pitchFamily="49" charset="0"/>
                        </a:rPr>
                        <m:t>()</m:t>
                      </m:r>
                      <m:r>
                        <a:rPr lang="en-US" sz="2800" b="0" i="1" smtClean="0">
                          <a:solidFill>
                            <a:prstClr val="black">
                              <a:lumMod val="85000"/>
                              <a:lumOff val="15000"/>
                            </a:prstClr>
                          </a:solidFill>
                          <a:latin typeface="Cambria Math" panose="02040503050406030204" pitchFamily="18" charset="0"/>
                        </a:rPr>
                        <m:t>, [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solidFill>
                            <a:prstClr val="black">
                              <a:lumMod val="85000"/>
                              <a:lumOff val="15000"/>
                            </a:prstClr>
                          </a:solidFill>
                          <a:latin typeface="Cambria Math" panose="02040503050406030204" pitchFamily="18" charset="0"/>
                        </a:rPr>
                        <m:t>add</m:t>
                      </m:r>
                      <m:r>
                        <a:rPr lang="en-US" sz="2800" b="0" i="1" smtClean="0">
                          <a:solidFill>
                            <a:prstClr val="black">
                              <a:lumMod val="85000"/>
                              <a:lumOff val="15000"/>
                            </a:prstClr>
                          </a:solidFill>
                          <a:latin typeface="Cambria Math" panose="02040503050406030204" pitchFamily="18" charset="0"/>
                        </a:rPr>
                        <m:t>↦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prstClr val="black">
                                  <a:lumMod val="85000"/>
                                  <a:lumOff val="1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prstClr val="black">
                                  <a:lumMod val="85000"/>
                                  <a:lumOff val="1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2800" b="0" i="0" smtClean="0">
                              <a:solidFill>
                                <a:prstClr val="black">
                                  <a:lumMod val="85000"/>
                                  <a:lumOff val="1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prstClr val="black">
                                  <a:lumMod val="85000"/>
                                  <a:lumOff val="1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y</m:t>
                          </m:r>
                        </m:e>
                      </m:d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solidFill>
                                <a:prstClr val="black">
                                  <a:lumMod val="85000"/>
                                  <a:lumOff val="1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0" smtClean="0">
                              <a:solidFill>
                                <a:prstClr val="black">
                                  <a:lumMod val="85000"/>
                                  <a:lumOff val="1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prstClr val="black">
                                  <a:lumMod val="85000"/>
                                  <a:lumOff val="1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2800" b="0" i="0" smtClean="0">
                              <a:solidFill>
                                <a:prstClr val="black">
                                  <a:lumMod val="85000"/>
                                  <a:lumOff val="1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prstClr val="black">
                                  <a:lumMod val="85000"/>
                                  <a:lumOff val="1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r</m:t>
                          </m:r>
                          <m:r>
                            <a:rPr lang="en-US" sz="2800" b="0" i="1" smtClean="0">
                              <a:solidFill>
                                <a:prstClr val="black">
                                  <a:lumMod val="85000"/>
                                  <a:lumOff val="15000"/>
                                </a:prstClr>
                              </a:solidFill>
                              <a:latin typeface="Cambria Math" panose="02040503050406030204" pitchFamily="18" charset="0"/>
                            </a:rPr>
                            <m:t>;… </m:t>
                          </m:r>
                        </m:e>
                      </m:d>
                      <m:r>
                        <a:rPr lang="en-US" sz="2800" b="0" i="1" smtClean="0">
                          <a:solidFill>
                            <a:prstClr val="black">
                              <a:lumMod val="85000"/>
                              <a:lumOff val="15000"/>
                            </a:prstClr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en-US" sz="2800" b="0" i="1" dirty="0">
                  <a:solidFill>
                    <a:prstClr val="black">
                      <a:lumMod val="85000"/>
                      <a:lumOff val="15000"/>
                    </a:prstClr>
                  </a:solidFill>
                  <a:latin typeface="Cambria Math" panose="02040503050406030204" pitchFamily="18" charset="0"/>
                </a:endParaRPr>
              </a:p>
              <a:p>
                <a:pPr marL="0" lvl="0" indent="0">
                  <a:buNone/>
                </a:pPr>
                <a:r>
                  <a:rPr lang="en-US" sz="2800" dirty="0">
                    <a:solidFill>
                      <a:prstClr val="black">
                        <a:lumMod val="85000"/>
                        <a:lumOff val="15000"/>
                      </a:prstClr>
                    </a:solidFill>
                  </a:rPr>
                  <a:t>	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main</m:t>
                    </m:r>
                    <m:r>
                      <a:rPr lang="en-US" sz="2800" b="0" i="1" smtClean="0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↦(){ 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 sz="2800" b="0" i="0" smtClean="0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sz="2800" b="0" i="1" smtClean="0">
                        <a:solidFill>
                          <a:prstClr val="black">
                            <a:lumMod val="85000"/>
                            <a:lumOff val="15000"/>
                          </a:prstClr>
                        </a:solidFill>
                        <a:latin typeface="Cambria Math" panose="02040503050406030204" pitchFamily="18" charset="0"/>
                      </a:rPr>
                      <m:t>;…}])</m:t>
                    </m:r>
                  </m:oMath>
                </a14:m>
                <a:endParaRPr lang="en-US" sz="2800" dirty="0">
                  <a:solidFill>
                    <a:prstClr val="black">
                      <a:lumMod val="85000"/>
                      <a:lumOff val="15000"/>
                    </a:prstClr>
                  </a:solidFill>
                </a:endParaRPr>
              </a:p>
            </p:txBody>
          </p:sp>
        </mc:Choice>
        <mc:Fallback xmlns="">
          <p:sp>
            <p:nvSpPr>
              <p:cNvPr id="12" name="Content Placeholder 11">
                <a:extLst>
                  <a:ext uri="{FF2B5EF4-FFF2-40B4-BE49-F238E27FC236}">
                    <a16:creationId xmlns:a16="http://schemas.microsoft.com/office/drawing/2014/main" id="{FE4331B1-16C0-4472-A17B-396A49E733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5137078" y="1639915"/>
                <a:ext cx="6908528" cy="4699240"/>
              </a:xfrm>
              <a:blipFill>
                <a:blip r:embed="rId3"/>
                <a:stretch>
                  <a:fillRect l="-2295" t="-31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F30F64E-950A-4CCE-9DF2-C9BCEF71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6572745E-7929-4A8A-834E-FEFE25F0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Initial Program 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6E199-0D3B-0E28-0E14-01BD148D70B7}"/>
              </a:ext>
            </a:extLst>
          </p:cNvPr>
          <p:cNvSpPr txBox="1">
            <a:spLocks/>
          </p:cNvSpPr>
          <p:nvPr/>
        </p:nvSpPr>
        <p:spPr>
          <a:xfrm>
            <a:off x="546908" y="1344814"/>
            <a:ext cx="5447798" cy="46302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int add(int x, int y){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int r;			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 := x + y;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return r	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endParaRPr lang="en-US" sz="2600">
              <a:latin typeface="Consolas" panose="020B0609020204030204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int main(){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int x; int z;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x := add(1, 2);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return x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}</a:t>
            </a:r>
            <a:endParaRPr lang="en-US" sz="26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6202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E0D36-E673-4544-9A37-B354D1959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Semantics of Calls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EE5AD56-E189-4458-8353-7E4E3BDC22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Evaluate the arguments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Look up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𝜌</m:t>
                    </m:r>
                  </m:oMath>
                </a14:m>
                <a:endParaRPr lang="en-US" dirty="0"/>
              </a:p>
              <a:p>
                <a:r>
                  <a:rPr lang="en-US" dirty="0"/>
                  <a:t>Execute the body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and produce a return value</a:t>
                </a:r>
              </a:p>
              <a:p>
                <a:r>
                  <a:rPr lang="en-US" dirty="0"/>
                  <a:t>Assign the return value to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EE5AD56-E189-4458-8353-7E4E3BDC22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CC7DA1-F133-410F-946D-60A7217A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31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2466A877-AF2C-409D-B554-130B02262442}"/>
                  </a:ext>
                </a:extLst>
              </p:cNvPr>
              <p:cNvSpPr/>
              <p:nvPr/>
            </p:nvSpPr>
            <p:spPr>
              <a:xfrm>
                <a:off x="3305627" y="2368053"/>
                <a:ext cx="5797733" cy="11462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:=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2466A877-AF2C-409D-B554-130B022624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5627" y="2368053"/>
                <a:ext cx="5797733" cy="114627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9710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EE5AD56-E189-4458-8353-7E4E3BDC22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Evaluate the arguments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Look up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𝜌</m:t>
                    </m:r>
                  </m:oMath>
                </a14:m>
                <a:endParaRPr lang="en-US" dirty="0"/>
              </a:p>
              <a:p>
                <a:r>
                  <a:rPr lang="en-US" dirty="0"/>
                  <a:t>Execute the body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and produce a return value</a:t>
                </a:r>
              </a:p>
              <a:p>
                <a:r>
                  <a:rPr lang="en-US" dirty="0"/>
                  <a:t>Assign the return value to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EE5AD56-E189-4458-8353-7E4E3BDC22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52008ABE-4622-439C-B2B0-C01804FCDCD7}"/>
                  </a:ext>
                </a:extLst>
              </p:cNvPr>
              <p:cNvSpPr/>
              <p:nvPr/>
            </p:nvSpPr>
            <p:spPr>
              <a:xfrm>
                <a:off x="1657855" y="1768613"/>
                <a:ext cx="5797733" cy="16303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… 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{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}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ret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:=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52008ABE-4622-439C-B2B0-C01804FCDC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7855" y="1768613"/>
                <a:ext cx="5797733" cy="1630318"/>
              </a:xfrm>
              <a:prstGeom prst="rect">
                <a:avLst/>
              </a:prstGeom>
              <a:blipFill>
                <a:blip r:embed="rId4"/>
                <a:stretch>
                  <a:fillRect r="-57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>
            <a:extLst>
              <a:ext uri="{FF2B5EF4-FFF2-40B4-BE49-F238E27FC236}">
                <a16:creationId xmlns:a16="http://schemas.microsoft.com/office/drawing/2014/main" id="{32BB0DBF-7AFA-45F8-9D25-EFF411F272C5}"/>
              </a:ext>
            </a:extLst>
          </p:cNvPr>
          <p:cNvSpPr/>
          <p:nvPr/>
        </p:nvSpPr>
        <p:spPr>
          <a:xfrm>
            <a:off x="2229490" y="2373326"/>
            <a:ext cx="8198780" cy="4520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EFA2F6F-596F-4CFC-98BB-ECFD1EAD571B}"/>
              </a:ext>
            </a:extLst>
          </p:cNvPr>
          <p:cNvSpPr/>
          <p:nvPr/>
        </p:nvSpPr>
        <p:spPr>
          <a:xfrm>
            <a:off x="6626822" y="1787703"/>
            <a:ext cx="4561726" cy="5753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CE0D36-E673-4544-9A37-B354D1959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Semantics of Calls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CC7DA1-F133-410F-946D-60A7217A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288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EE5AD56-E189-4458-8353-7E4E3BDC22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Evaluate the arguments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Look up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𝜌</m:t>
                    </m:r>
                  </m:oMath>
                </a14:m>
                <a:endParaRPr lang="en-US" dirty="0"/>
              </a:p>
              <a:p>
                <a:r>
                  <a:rPr lang="en-US" dirty="0">
                    <a:highlight>
                      <a:srgbClr val="FFFF00"/>
                    </a:highlight>
                  </a:rPr>
                  <a:t>Execute the body of </a:t>
                </a:r>
                <a14:m>
                  <m:oMath xmlns:m="http://schemas.openxmlformats.org/officeDocument/2006/math">
                    <m:r>
                      <a:rPr lang="en-US" i="1">
                        <a:highlight>
                          <a:srgbClr val="FFFF00"/>
                        </a:highlight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>
                    <a:highlight>
                      <a:srgbClr val="FFFF00"/>
                    </a:highlight>
                  </a:rPr>
                  <a:t> and produce a return value</a:t>
                </a:r>
              </a:p>
              <a:p>
                <a:r>
                  <a:rPr lang="en-US" dirty="0"/>
                  <a:t>Assign the return value to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EE5AD56-E189-4458-8353-7E4E3BDC22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52008ABE-4622-439C-B2B0-C01804FCDCD7}"/>
                  </a:ext>
                </a:extLst>
              </p:cNvPr>
              <p:cNvSpPr/>
              <p:nvPr/>
            </p:nvSpPr>
            <p:spPr>
              <a:xfrm>
                <a:off x="1657855" y="1768613"/>
                <a:ext cx="5797733" cy="16303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… 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(</m:t>
                              </m:r>
                              <m: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ret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:=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52008ABE-4622-439C-B2B0-C01804FCDC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7855" y="1768613"/>
                <a:ext cx="5797733" cy="1630318"/>
              </a:xfrm>
              <a:prstGeom prst="rect">
                <a:avLst/>
              </a:prstGeom>
              <a:blipFill>
                <a:blip r:embed="rId4"/>
                <a:stretch>
                  <a:fillRect r="-63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E6CE0D36-E673-4544-9A37-B354D1959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Semantics of Calls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CC7DA1-F133-410F-946D-60A7217A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19266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EE5AD56-E189-4458-8353-7E4E3BDC22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Evaluate the arguments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Look up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𝜌</m:t>
                    </m:r>
                  </m:oMath>
                </a14:m>
                <a:endParaRPr lang="en-US" dirty="0"/>
              </a:p>
              <a:p>
                <a:r>
                  <a:rPr lang="en-US" dirty="0">
                    <a:highlight>
                      <a:srgbClr val="FFFF00"/>
                    </a:highlight>
                  </a:rPr>
                  <a:t>Execute the body of </a:t>
                </a:r>
                <a14:m>
                  <m:oMath xmlns:m="http://schemas.openxmlformats.org/officeDocument/2006/math">
                    <m:r>
                      <a:rPr lang="en-US" i="1">
                        <a:highlight>
                          <a:srgbClr val="FFFF00"/>
                        </a:highlight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>
                    <a:highlight>
                      <a:srgbClr val="FFFF00"/>
                    </a:highlight>
                  </a:rPr>
                  <a:t> and produce a return value</a:t>
                </a:r>
              </a:p>
              <a:p>
                <a:pPr lvl="1"/>
                <a:r>
                  <a:rPr lang="en-US" dirty="0"/>
                  <a:t>with the arguments passed in for the parameters</a:t>
                </a:r>
              </a:p>
              <a:p>
                <a:r>
                  <a:rPr lang="en-US" dirty="0"/>
                  <a:t>Assign the return value to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EE5AD56-E189-4458-8353-7E4E3BDC22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04" b="-3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52008ABE-4622-439C-B2B0-C01804FCDCD7}"/>
                  </a:ext>
                </a:extLst>
              </p:cNvPr>
              <p:cNvSpPr/>
              <p:nvPr/>
            </p:nvSpPr>
            <p:spPr>
              <a:xfrm>
                <a:off x="1657855" y="1768613"/>
                <a:ext cx="5797733" cy="16303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… 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(</m:t>
                              </m:r>
                              <m: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[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]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ret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:=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52008ABE-4622-439C-B2B0-C01804FCDC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7855" y="1768613"/>
                <a:ext cx="5797733" cy="1630318"/>
              </a:xfrm>
              <a:prstGeom prst="rect">
                <a:avLst/>
              </a:prstGeom>
              <a:blipFill>
                <a:blip r:embed="rId4"/>
                <a:stretch>
                  <a:fillRect r="-63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E6CE0D36-E673-4544-9A37-B354D1959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Semantics of Calls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CC7DA1-F133-410F-946D-60A7217A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8860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E0D36-E673-4544-9A37-B354D1959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Semantics of Calls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5AD56-E189-4458-8353-7E4E3BDC2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CC7DA1-F133-410F-946D-60A7217A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35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F57C597-B9BF-48BA-A5A9-5E7B73B9D9F4}"/>
                  </a:ext>
                </a:extLst>
              </p:cNvPr>
              <p:cNvSpPr/>
              <p:nvPr/>
            </p:nvSpPr>
            <p:spPr>
              <a:xfrm>
                <a:off x="3408868" y="4555734"/>
                <a:ext cx="5797733" cy="11485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return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ret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F57C597-B9BF-48BA-A5A9-5E7B73B9D9F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8868" y="4555734"/>
                <a:ext cx="5797733" cy="11485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2D2FFA90-5B12-403A-9BB6-6ED596D930EA}"/>
                  </a:ext>
                </a:extLst>
              </p:cNvPr>
              <p:cNvSpPr/>
              <p:nvPr/>
            </p:nvSpPr>
            <p:spPr>
              <a:xfrm>
                <a:off x="1657855" y="1768613"/>
                <a:ext cx="5797733" cy="16303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… 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(</m:t>
                              </m:r>
                              <m: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[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]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ret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:=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2D2FFA90-5B12-403A-9BB6-6ED596D930E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7855" y="1768613"/>
                <a:ext cx="5797733" cy="1630318"/>
              </a:xfrm>
              <a:prstGeom prst="rect">
                <a:avLst/>
              </a:prstGeom>
              <a:blipFill>
                <a:blip r:embed="rId4"/>
                <a:stretch>
                  <a:fillRect r="-63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3562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36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87155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4B516-61CF-45BE-9579-F7FEC1783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Small-Step Semantics of Calls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F973A57-3BE1-4C0E-B9FE-36D27949A3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163819"/>
              </a:xfrm>
            </p:spPr>
            <p:txBody>
              <a:bodyPr>
                <a:normAutofit lnSpcReduction="10000"/>
              </a:bodyPr>
              <a:lstStyle/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Evaluate the arguments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Look up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𝜌</m:t>
                    </m:r>
                  </m:oMath>
                </a14:m>
                <a:endParaRPr lang="en-US" dirty="0"/>
              </a:p>
              <a:p>
                <a:r>
                  <a:rPr lang="en-US" dirty="0"/>
                  <a:t>Execute the body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and produce a return value</a:t>
                </a:r>
              </a:p>
              <a:p>
                <a:pPr lvl="1"/>
                <a:r>
                  <a:rPr lang="en-US" dirty="0"/>
                  <a:t>with the arguments passed in for the parameters</a:t>
                </a:r>
              </a:p>
              <a:p>
                <a:r>
                  <a:rPr lang="en-US" dirty="0"/>
                  <a:t>Assign the return value to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dirty="0"/>
              </a:p>
              <a:p>
                <a:r>
                  <a:rPr lang="en-US" dirty="0"/>
                  <a:t>Exercise: What’s the first step this function call should take?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F973A57-3BE1-4C0E-B9FE-36D27949A3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163819"/>
              </a:xfrm>
              <a:blipFill>
                <a:blip r:embed="rId2"/>
                <a:stretch>
                  <a:fillRect l="-1304" b="-30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EBD849-5626-42CF-AD45-2ACA59185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74B861D-245F-46FF-ADA3-D9B4A47AD9F9}"/>
                  </a:ext>
                </a:extLst>
              </p:cNvPr>
              <p:cNvSpPr/>
              <p:nvPr/>
            </p:nvSpPr>
            <p:spPr>
              <a:xfrm>
                <a:off x="3305627" y="2368053"/>
                <a:ext cx="5797733" cy="11462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:=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74B861D-245F-46FF-ADA3-D9B4A47AD9F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5627" y="2368053"/>
                <a:ext cx="5797733" cy="11462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652013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4B516-61CF-45BE-9579-F7FEC1783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Semantics of Calls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F973A57-3BE1-4C0E-B9FE-36D27949A3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220969"/>
              </a:xfrm>
            </p:spPr>
            <p:txBody>
              <a:bodyPr/>
              <a:lstStyle/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Evaluate the arguments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Look up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𝜌</m:t>
                    </m:r>
                  </m:oMath>
                </a14:m>
                <a:endParaRPr lang="en-US" dirty="0"/>
              </a:p>
              <a:p>
                <a:r>
                  <a:rPr lang="en-US" dirty="0"/>
                  <a:t>Execute the body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dirty="0"/>
                  <a:t> and produce a return value</a:t>
                </a:r>
              </a:p>
              <a:p>
                <a:r>
                  <a:rPr lang="en-US" dirty="0"/>
                  <a:t>Assign the return value to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F973A57-3BE1-4C0E-B9FE-36D27949A3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220969"/>
              </a:xfrm>
              <a:blipFill>
                <a:blip r:embed="rId3"/>
                <a:stretch>
                  <a:fillRect l="-13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EBD849-5626-42CF-AD45-2ACA59185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38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74B861D-245F-46FF-ADA3-D9B4A47AD9F9}"/>
                  </a:ext>
                </a:extLst>
              </p:cNvPr>
              <p:cNvSpPr/>
              <p:nvPr/>
            </p:nvSpPr>
            <p:spPr>
              <a:xfrm>
                <a:off x="1584609" y="1886237"/>
                <a:ext cx="5797733" cy="1628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… 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(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{"/>
                              <m:endChr m:val="}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:=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  <m:d>
                                    <m:d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,…,</m:t>
                                      </m:r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e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;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:=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?,</m:t>
                              </m:r>
                              <m: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])</m:t>
                              </m:r>
                            </m:e>
                          </m:eqAr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74B861D-245F-46FF-ADA3-D9B4A47AD9F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4609" y="1886237"/>
                <a:ext cx="5797733" cy="1628331"/>
              </a:xfrm>
              <a:prstGeom prst="rect">
                <a:avLst/>
              </a:prstGeom>
              <a:blipFill>
                <a:blip r:embed="rId4"/>
                <a:stretch>
                  <a:fillRect r="-63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8429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F0D8A-F2CB-4683-9686-3A7B3FC60B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6908" y="1344814"/>
            <a:ext cx="5447798" cy="46302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dirty="0">
                <a:latin typeface="Consolas" panose="020B0609020204030204" pitchFamily="49" charset="0"/>
              </a:rPr>
              <a:t>int add(int x, int y){</a:t>
            </a:r>
          </a:p>
          <a:p>
            <a:pPr marL="0" indent="0">
              <a:buNone/>
            </a:pPr>
            <a:r>
              <a:rPr lang="en-US" sz="2600" dirty="0">
                <a:latin typeface="Consolas" panose="020B0609020204030204" pitchFamily="49" charset="0"/>
              </a:rPr>
              <a:t>	int r;			</a:t>
            </a:r>
          </a:p>
          <a:p>
            <a:pPr marL="0" indent="0">
              <a:buNone/>
            </a:pPr>
            <a:r>
              <a:rPr lang="en-US" sz="2600" dirty="0">
                <a:latin typeface="Consolas" panose="020B0609020204030204" pitchFamily="49" charset="0"/>
              </a:rPr>
              <a:t>	r := x + y;</a:t>
            </a:r>
          </a:p>
          <a:p>
            <a:pPr marL="0" indent="0">
              <a:buNone/>
            </a:pPr>
            <a:r>
              <a:rPr lang="en-US" sz="2600" dirty="0">
                <a:latin typeface="Consolas" panose="020B0609020204030204" pitchFamily="49" charset="0"/>
              </a:rPr>
              <a:t>	return r	</a:t>
            </a:r>
          </a:p>
          <a:p>
            <a:pPr marL="0" indent="0">
              <a:buNone/>
            </a:pPr>
            <a:r>
              <a:rPr lang="en-US" sz="2600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sz="26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600" dirty="0">
                <a:latin typeface="Consolas" panose="020B0609020204030204" pitchFamily="49" charset="0"/>
              </a:rPr>
              <a:t>int main(){</a:t>
            </a:r>
          </a:p>
          <a:p>
            <a:pPr marL="0" indent="0">
              <a:buNone/>
            </a:pPr>
            <a:r>
              <a:rPr lang="en-US" sz="2600" dirty="0">
                <a:latin typeface="Consolas" panose="020B0609020204030204" pitchFamily="49" charset="0"/>
              </a:rPr>
              <a:t>	int x = 5; int z;</a:t>
            </a:r>
          </a:p>
          <a:p>
            <a:pPr marL="0" indent="0">
              <a:buNone/>
            </a:pPr>
            <a:r>
              <a:rPr lang="en-US" sz="2600" dirty="0">
                <a:latin typeface="Consolas" panose="020B0609020204030204" pitchFamily="49" charset="0"/>
              </a:rPr>
              <a:t>	z := add(1, 2);</a:t>
            </a:r>
          </a:p>
          <a:p>
            <a:pPr marL="0" indent="0">
              <a:buNone/>
            </a:pPr>
            <a:r>
              <a:rPr lang="en-US" sz="2600" dirty="0">
                <a:latin typeface="Consolas" panose="020B0609020204030204" pitchFamily="49" charset="0"/>
              </a:rPr>
              <a:t>	return x</a:t>
            </a:r>
          </a:p>
          <a:p>
            <a:pPr marL="0" indent="0">
              <a:buNone/>
            </a:pPr>
            <a:r>
              <a:rPr lang="en-US" sz="260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E3F430F-25DE-4017-8B8E-104C3264B8E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Declare function, then call it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Function declaration has argument and return types, </a:t>
            </a:r>
            <a:br>
              <a:rPr lang="en-US" sz="3200" dirty="0"/>
            </a:br>
            <a:r>
              <a:rPr lang="en-US" sz="3200" dirty="0"/>
              <a:t>can return a value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Can declare local variables inside function body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Can call functions inside function body (even recursively!)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64B723-0943-4123-9232-1D5C6B57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5E59B7-D8E6-46A3-BA59-DD5CD064F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Functions</a:t>
            </a:r>
          </a:p>
        </p:txBody>
      </p:sp>
    </p:spTree>
    <p:extLst>
      <p:ext uri="{BB962C8B-B14F-4D97-AF65-F5344CB8AC3E}">
        <p14:creationId xmlns:p14="http://schemas.microsoft.com/office/powerpoint/2010/main" val="4256505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4B516-61CF-45BE-9579-F7FEC1783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Semantics of Calls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F973A57-3BE1-4C0E-B9FE-36D27949A3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220969"/>
              </a:xfrm>
            </p:spPr>
            <p:txBody>
              <a:bodyPr>
                <a:normAutofit/>
              </a:bodyPr>
              <a:lstStyle/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Small-step relation is now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𝜌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→(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𝜌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, where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is a </a:t>
                </a:r>
                <a:r>
                  <a:rPr lang="en-US" i="1" dirty="0"/>
                  <a:t>stack </a:t>
                </a:r>
                <a:r>
                  <a:rPr lang="en-US" dirty="0"/>
                  <a:t>of environments</a:t>
                </a:r>
              </a:p>
              <a:p>
                <a:r>
                  <a:rPr lang="en-US" dirty="0"/>
                  <a:t>A stack is a list of </a:t>
                </a:r>
                <a:r>
                  <a:rPr lang="en-US" i="1" dirty="0"/>
                  <a:t>stack frames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, where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en-US" dirty="0"/>
                  <a:t> is the caller’s environment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is the variable that gets the return value</a:t>
                </a:r>
              </a:p>
              <a:p>
                <a:r>
                  <a:rPr lang="en-US" dirty="0"/>
                  <a:t>The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∷</m:t>
                    </m:r>
                  </m:oMath>
                </a14:m>
                <a:r>
                  <a:rPr lang="en-US" dirty="0"/>
                  <a:t> operator connects the top frame to </a:t>
                </a:r>
                <a:r>
                  <a:rPr lang="en-US"/>
                  <a:t>the rest of </a:t>
                </a:r>
                <a:r>
                  <a:rPr lang="en-US" dirty="0"/>
                  <a:t>the stack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F973A57-3BE1-4C0E-B9FE-36D27949A3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220969"/>
              </a:xfrm>
              <a:blipFill>
                <a:blip r:embed="rId2"/>
                <a:stretch>
                  <a:fillRect l="-13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EBD849-5626-42CF-AD45-2ACA59185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39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4F4F7C6A-3550-4695-8EC7-9072FAFE993A}"/>
                  </a:ext>
                </a:extLst>
              </p:cNvPr>
              <p:cNvSpPr/>
              <p:nvPr/>
            </p:nvSpPr>
            <p:spPr>
              <a:xfrm>
                <a:off x="1330742" y="1700316"/>
                <a:ext cx="5797733" cy="17057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… 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(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{"/>
                              <m:endChr m:val="}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:=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  <m:d>
                                    <m:d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,…, </m:t>
                                      </m:r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e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∷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  </m:t>
                              </m:r>
                              <m: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4F4F7C6A-3550-4695-8EC7-9072FAFE993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0742" y="1700316"/>
                <a:ext cx="5797733" cy="1705788"/>
              </a:xfrm>
              <a:prstGeom prst="rect">
                <a:avLst/>
              </a:prstGeom>
              <a:blipFill>
                <a:blip r:embed="rId3"/>
                <a:stretch>
                  <a:fillRect r="-63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153364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4B516-61CF-45BE-9579-F7FEC1783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Semantics of Calls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F973A57-3BE1-4C0E-B9FE-36D27949A3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220969"/>
              </a:xfrm>
            </p:spPr>
            <p:txBody>
              <a:bodyPr>
                <a:normAutofit/>
              </a:bodyPr>
              <a:lstStyle/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Small-step relation is now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𝜌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→(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𝜌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, where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is a </a:t>
                </a:r>
                <a:r>
                  <a:rPr lang="en-US" i="1" dirty="0"/>
                  <a:t>stack </a:t>
                </a:r>
                <a:r>
                  <a:rPr lang="en-US" dirty="0"/>
                  <a:t>of environments</a:t>
                </a:r>
                <a:endParaRPr lang="en-US" i="1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F973A57-3BE1-4C0E-B9FE-36D27949A3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220969"/>
              </a:xfrm>
              <a:blipFill>
                <a:blip r:embed="rId2"/>
                <a:stretch>
                  <a:fillRect l="-13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EBD849-5626-42CF-AD45-2ACA59185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40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4F4F7C6A-3550-4695-8EC7-9072FAFE993A}"/>
                  </a:ext>
                </a:extLst>
              </p:cNvPr>
              <p:cNvSpPr/>
              <p:nvPr/>
            </p:nvSpPr>
            <p:spPr>
              <a:xfrm>
                <a:off x="1330742" y="1700316"/>
                <a:ext cx="5797733" cy="17057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… 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(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{"/>
                              <m:endChr m:val="}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:=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  <m:d>
                                    <m:d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,…, </m:t>
                                      </m:r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e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∷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  </m:t>
                              </m:r>
                              <m: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4F4F7C6A-3550-4695-8EC7-9072FAFE993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0742" y="1700316"/>
                <a:ext cx="5797733" cy="1705788"/>
              </a:xfrm>
              <a:prstGeom prst="rect">
                <a:avLst/>
              </a:prstGeom>
              <a:blipFill>
                <a:blip r:embed="rId3"/>
                <a:stretch>
                  <a:fillRect r="-63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ACE466B-CAAD-49E4-B96C-050F921809B8}"/>
                  </a:ext>
                </a:extLst>
              </p:cNvPr>
              <p:cNvSpPr/>
              <p:nvPr/>
            </p:nvSpPr>
            <p:spPr>
              <a:xfrm>
                <a:off x="1588426" y="3756938"/>
                <a:ext cx="5797733" cy="11485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return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  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𝜌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∷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 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→(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skip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1ACE466B-CAAD-49E4-B96C-050F921809B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8426" y="3756938"/>
                <a:ext cx="5797733" cy="1148520"/>
              </a:xfrm>
              <a:prstGeom prst="rect">
                <a:avLst/>
              </a:prstGeom>
              <a:blipFill>
                <a:blip r:embed="rId4"/>
                <a:stretch>
                  <a:fillRect r="-560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586980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4B516-61CF-45BE-9579-F7FEC1783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Semantics of Calls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F973A57-3BE1-4C0E-B9FE-36D27949A3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220969"/>
              </a:xfrm>
            </p:spPr>
            <p:txBody>
              <a:bodyPr>
                <a:normAutofit/>
              </a:bodyPr>
              <a:lstStyle/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Small-step relation is now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𝜌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→(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𝜌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, where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is a </a:t>
                </a:r>
                <a:r>
                  <a:rPr lang="en-US" i="1" dirty="0"/>
                  <a:t>stack </a:t>
                </a:r>
                <a:r>
                  <a:rPr lang="en-US" dirty="0"/>
                  <a:t>of environments</a:t>
                </a:r>
                <a:endParaRPr lang="en-US" i="1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F973A57-3BE1-4C0E-B9FE-36D27949A3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220969"/>
              </a:xfrm>
              <a:blipFill>
                <a:blip r:embed="rId2"/>
                <a:stretch>
                  <a:fillRect l="-13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EBD849-5626-42CF-AD45-2ACA59185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41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4F4F7C6A-3550-4695-8EC7-9072FAFE993A}"/>
                  </a:ext>
                </a:extLst>
              </p:cNvPr>
              <p:cNvSpPr/>
              <p:nvPr/>
            </p:nvSpPr>
            <p:spPr>
              <a:xfrm>
                <a:off x="2986683" y="3463131"/>
                <a:ext cx="5797733" cy="11546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→(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;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→(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;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4F4F7C6A-3550-4695-8EC7-9072FAFE993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6683" y="3463131"/>
                <a:ext cx="5797733" cy="11546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0C90011F-B085-40ED-A11C-ABFB4AAD63DB}"/>
                  </a:ext>
                </a:extLst>
              </p:cNvPr>
              <p:cNvSpPr/>
              <p:nvPr/>
            </p:nvSpPr>
            <p:spPr>
              <a:xfrm>
                <a:off x="2988253" y="1598196"/>
                <a:ext cx="5797733" cy="11546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:=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→(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skip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0C90011F-B085-40ED-A11C-ABFB4AAD63D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8253" y="1598196"/>
                <a:ext cx="5797733" cy="11546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475686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4B516-61CF-45BE-9579-F7FEC1783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Semantics of Calls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F973A57-3BE1-4C0E-B9FE-36D27949A3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753725" cy="5220969"/>
              </a:xfrm>
            </p:spPr>
            <p:txBody>
              <a:bodyPr>
                <a:normAutofit/>
              </a:bodyPr>
              <a:lstStyle/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Small-step relation is now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𝜌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→(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𝜌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, where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is a </a:t>
                </a:r>
                <a:r>
                  <a:rPr lang="en-US" i="1" dirty="0"/>
                  <a:t>stack </a:t>
                </a:r>
                <a:r>
                  <a:rPr lang="en-US" dirty="0"/>
                  <a:t>of environments</a:t>
                </a:r>
                <a:endParaRPr lang="en-US" i="1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F973A57-3BE1-4C0E-B9FE-36D27949A3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753725" cy="5220969"/>
              </a:xfrm>
              <a:blipFill>
                <a:blip r:embed="rId2"/>
                <a:stretch>
                  <a:fillRect l="-13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EBD849-5626-42CF-AD45-2ACA59185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42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4F4F7C6A-3550-4695-8EC7-9072FAFE993A}"/>
                  </a:ext>
                </a:extLst>
              </p:cNvPr>
              <p:cNvSpPr/>
              <p:nvPr/>
            </p:nvSpPr>
            <p:spPr>
              <a:xfrm>
                <a:off x="2986683" y="3463131"/>
                <a:ext cx="5797733" cy="11546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→(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;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→(</m:t>
                          </m:r>
                          <m:sSubSup>
                            <m:sSub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;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4F4F7C6A-3550-4695-8EC7-9072FAFE993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6683" y="3463131"/>
                <a:ext cx="5797733" cy="11546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0C90011F-B085-40ED-A11C-ABFB4AAD63DB}"/>
                  </a:ext>
                </a:extLst>
              </p:cNvPr>
              <p:cNvSpPr/>
              <p:nvPr/>
            </p:nvSpPr>
            <p:spPr>
              <a:xfrm>
                <a:off x="2988253" y="1598196"/>
                <a:ext cx="5797733" cy="11546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:=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→(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skip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])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0C90011F-B085-40ED-A11C-ABFB4AAD63D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8253" y="1598196"/>
                <a:ext cx="5797733" cy="1154675"/>
              </a:xfrm>
              <a:prstGeom prst="rect">
                <a:avLst/>
              </a:prstGeom>
              <a:blipFill>
                <a:blip r:embed="rId4"/>
                <a:stretch>
                  <a:fillRect r="-63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686997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90E42-FCC5-4A5E-9DB1-6CA07639E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Semantics of Calls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3456DE2-FF18-477C-8001-4E6BAC05B45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i="0">
                            <a:latin typeface="Cambria Math" panose="02040503050406030204" pitchFamily="18" charset="0"/>
                          </a:rPr>
                          <m:t>ρ</m:t>
                        </m:r>
                      </m:e>
                      <m:sub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={</m:t>
                    </m:r>
                    <m:r>
                      <m:rPr>
                        <m:nor/>
                      </m:rPr>
                      <a:rPr lang="en-US" i="0">
                        <a:latin typeface="Consolas" panose="020B0609020204030204" pitchFamily="49" charset="0"/>
                      </a:rPr>
                      <m:t>f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>
                            <a:latin typeface="Consolas" panose="020B0609020204030204" pitchFamily="49" charset="0"/>
                          </a:rPr>
                          <m:t>x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Consolas" panose="020B0609020204030204" pitchFamily="49" charset="0"/>
                      </a:rPr>
                      <m:t>return</m:t>
                    </m:r>
                    <m:r>
                      <m:rPr>
                        <m:nor/>
                      </m:rPr>
                      <a:rPr lang="en-US">
                        <a:latin typeface="Consolas" panose="020B0609020204030204" pitchFamily="49" charset="0"/>
                      </a:rPr>
                      <m:t> </m:t>
                    </m:r>
                    <m:r>
                      <m:rPr>
                        <m:nor/>
                      </m:rPr>
                      <a:rPr lang="en-US">
                        <a:latin typeface="Consolas" panose="020B0609020204030204" pitchFamily="49" charset="0"/>
                      </a:rPr>
                      <m:t>x</m:t>
                    </m:r>
                    <m:r>
                      <m:rPr>
                        <m:nor/>
                      </m:rPr>
                      <a:rPr lang="en-US">
                        <a:latin typeface="Consolas" panose="020B0609020204030204" pitchFamily="49" charset="0"/>
                      </a:rPr>
                      <m:t>+1</m:t>
                    </m:r>
                    <m:r>
                      <a:rPr lang="en-US">
                        <a:latin typeface="Cambria Math" panose="02040503050406030204" pitchFamily="18" charset="0"/>
                      </a:rPr>
                      <m:t> }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>
                        <a:latin typeface="Consolas" panose="020B0609020204030204" pitchFamily="49" charset="0"/>
                      </a:rPr>
                      <m:t>x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  <m:r>
                      <a:rPr lang="en-US">
                        <a:latin typeface="Cambria Math" panose="02040503050406030204" pitchFamily="18" charset="0"/>
                      </a:rPr>
                      <m:t>3}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3456DE2-FF18-477C-8001-4E6BAC05B45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4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D655E9-35D1-47C2-90BD-821071B62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43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2ACCA46-D699-46D0-88D8-A2F0894BC7FA}"/>
                  </a:ext>
                </a:extLst>
              </p:cNvPr>
              <p:cNvSpPr/>
              <p:nvPr/>
            </p:nvSpPr>
            <p:spPr>
              <a:xfrm>
                <a:off x="1092664" y="1934007"/>
                <a:ext cx="8531759" cy="20621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sz="3200" i="0">
                            <a:latin typeface="Consolas" panose="020B0609020204030204" pitchFamily="49" charset="0"/>
                          </a:rPr>
                          <m:t>y</m:t>
                        </m:r>
                        <m:r>
                          <m:rPr>
                            <m:nor/>
                          </m:rPr>
                          <a:rPr lang="en-US" sz="3200" b="0" i="0" smtClean="0">
                            <a:latin typeface="Consolas" panose="020B0609020204030204" pitchFamily="49" charset="0"/>
                          </a:rPr>
                          <m:t>:=</m:t>
                        </m:r>
                        <m:r>
                          <m:rPr>
                            <m:nor/>
                          </m:rPr>
                          <a:rPr lang="en-US" sz="3200" i="0">
                            <a:latin typeface="Consolas" panose="020B0609020204030204" pitchFamily="49" charset="0"/>
                          </a:rPr>
                          <m:t>f</m:t>
                        </m:r>
                        <m:d>
                          <m:dPr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3200" i="0">
                                <a:latin typeface="Consolas" panose="020B0609020204030204" pitchFamily="49" charset="0"/>
                              </a:rPr>
                              <m:t>x</m:t>
                            </m:r>
                            <m:r>
                              <m:rPr>
                                <m:nor/>
                              </m:rPr>
                              <a:rPr lang="en-US" sz="3200" b="0" i="0" smtClean="0">
                                <a:latin typeface="Consolas" panose="020B0609020204030204" pitchFamily="49" charset="0"/>
                              </a:rPr>
                              <m:t>−1</m:t>
                            </m:r>
                          </m:e>
                        </m:d>
                        <m:r>
                          <m:rPr>
                            <m:nor/>
                          </m:rPr>
                          <a:rPr lang="en-US" sz="3200" b="0" i="0" smtClean="0">
                            <a:latin typeface="Consolas" panose="020B0609020204030204" pitchFamily="49" charset="0"/>
                          </a:rPr>
                          <m:t>; </m:t>
                        </m:r>
                        <m:r>
                          <m:rPr>
                            <m:nor/>
                          </m:rPr>
                          <a:rPr lang="en-US" sz="3200" b="0" i="0" smtClean="0">
                            <a:latin typeface="Consolas" panose="020B0609020204030204" pitchFamily="49" charset="0"/>
                          </a:rPr>
                          <m:t>z</m:t>
                        </m:r>
                        <m:r>
                          <m:rPr>
                            <m:nor/>
                          </m:rPr>
                          <a:rPr lang="en-US" sz="3200" b="0" i="0" smtClean="0">
                            <a:latin typeface="Consolas" panose="020B0609020204030204" pitchFamily="49" charset="0"/>
                          </a:rPr>
                          <m:t>:=</m:t>
                        </m:r>
                        <m:d>
                          <m:d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3200" b="0" i="0" smtClean="0">
                                <a:latin typeface="Consolas" panose="020B0609020204030204" pitchFamily="49" charset="0"/>
                              </a:rPr>
                              <m:t>y</m:t>
                            </m:r>
                            <m:r>
                              <m:rPr>
                                <m:nor/>
                              </m:rPr>
                              <a:rPr lang="en-US" sz="3200" b="0" i="0" smtClean="0">
                                <a:latin typeface="Consolas" panose="020B0609020204030204" pitchFamily="49" charset="0"/>
                              </a:rPr>
                              <m:t>=</m:t>
                            </m:r>
                            <m:r>
                              <m:rPr>
                                <m:nor/>
                              </m:rPr>
                              <a:rPr lang="en-US" sz="3200" b="0" i="0" smtClean="0">
                                <a:latin typeface="Consolas" panose="020B0609020204030204" pitchFamily="49" charset="0"/>
                              </a:rPr>
                              <m:t>x</m:t>
                            </m:r>
                          </m:e>
                        </m:d>
                        <m:r>
                          <a:rPr lang="en-US" sz="3200" i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0" smtClean="0">
                            <a:latin typeface="Cambria Math" panose="02040503050406030204" pitchFamily="18" charset="0"/>
                          </a:rPr>
                          <m:t>[]</m:t>
                        </m:r>
                        <m:r>
                          <a:rPr lang="en-US" sz="3200" i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200" i="0">
                                <a:latin typeface="Cambria Math" panose="02040503050406030204" pitchFamily="18" charset="0"/>
                              </a:rPr>
                              <m:t>ρ</m:t>
                            </m:r>
                          </m:e>
                          <m:sub>
                            <m:r>
                              <a:rPr lang="en-US" sz="3200" b="0" i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3200" i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3200" dirty="0"/>
                  <a:t> ?</a:t>
                </a:r>
              </a:p>
              <a:p>
                <a:endParaRPr lang="en-US" sz="3200" dirty="0"/>
              </a:p>
              <a:p>
                <a:r>
                  <a:rPr lang="en-US" sz="3200" dirty="0"/>
                  <a:t>Exercise: What is the next step this program takes?</a:t>
                </a:r>
              </a:p>
              <a:p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2ACCA46-D699-46D0-88D8-A2F0894BC7F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664" y="1934007"/>
                <a:ext cx="8531759" cy="2062103"/>
              </a:xfrm>
              <a:prstGeom prst="rect">
                <a:avLst/>
              </a:prstGeom>
              <a:blipFill>
                <a:blip r:embed="rId4"/>
                <a:stretch>
                  <a:fillRect l="-1786" t="-3540" r="-1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036A6910-C571-43B7-9158-ACDAF399FD5C}"/>
                  </a:ext>
                </a:extLst>
              </p:cNvPr>
              <p:cNvSpPr/>
              <p:nvPr/>
            </p:nvSpPr>
            <p:spPr>
              <a:xfrm>
                <a:off x="1998562" y="3816792"/>
                <a:ext cx="5797733" cy="14509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… </m:t>
                          </m:r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(</m:t>
                          </m:r>
                          <m:r>
                            <a:rPr lang="en-US" sz="280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d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=</m:t>
                          </m:r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{"/>
                              <m:endChr m:val="}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eqArr>
                            <m:eqArr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8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800" b="0" i="0" smtClean="0">
                                      <a:latin typeface="Consolas" panose="020B0609020204030204" pitchFamily="49" charset="0"/>
                                    </a:rPr>
                                    <m:t>:=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8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  <m:d>
                                    <m:dPr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8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800" b="0" i="1" smtClean="0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b>
                                          <m:r>
                                            <a:rPr lang="en-US" sz="28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  <m:t>,…, </m:t>
                                      </m:r>
                                      <m:sSub>
                                        <m:sSubPr>
                                          <m:ctrlPr>
                                            <a:rPr lang="en-US" sz="28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800" b="0" i="1" smtClean="0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b>
                                          <m:r>
                                            <a:rPr lang="en-US" sz="2800" b="0" i="1" smtClean="0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∷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,  </m:t>
                              </m:r>
                              <m: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036A6910-C571-43B7-9158-ACDAF399FD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8562" y="3816792"/>
                <a:ext cx="5797733" cy="1450975"/>
              </a:xfrm>
              <a:prstGeom prst="rect">
                <a:avLst/>
              </a:prstGeom>
              <a:blipFill>
                <a:blip r:embed="rId5"/>
                <a:stretch>
                  <a:fillRect r="-39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5542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90E42-FCC5-4A5E-9DB1-6CA07639E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Semantics of Calls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3456DE2-FF18-477C-8001-4E6BAC05B45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where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={</m:t>
                    </m:r>
                    <m:r>
                      <m:rPr>
                        <m:nor/>
                      </m:rPr>
                      <a:rPr lang="en-US" b="0" i="0" smtClean="0">
                        <a:latin typeface="Consolas" panose="020B0609020204030204" pitchFamily="49" charset="0"/>
                      </a:rPr>
                      <m:t>f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↦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b="0" i="0" smtClean="0">
                            <a:latin typeface="Consolas" panose="020B0609020204030204" pitchFamily="49" charset="0"/>
                          </a:rPr>
                          <m:t>x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i="0" smtClean="0">
                        <a:latin typeface="Consolas" panose="020B0609020204030204" pitchFamily="49" charset="0"/>
                      </a:rPr>
                      <m:t>return</m:t>
                    </m:r>
                    <m:r>
                      <m:rPr>
                        <m:nor/>
                      </m:rPr>
                      <a:rPr lang="en-US" i="0" smtClean="0">
                        <a:latin typeface="Consolas" panose="020B0609020204030204" pitchFamily="49" charset="0"/>
                      </a:rPr>
                      <m:t> </m:t>
                    </m:r>
                    <m:r>
                      <m:rPr>
                        <m:nor/>
                      </m:rPr>
                      <a:rPr lang="en-US" i="0" smtClean="0">
                        <a:latin typeface="Consolas" panose="020B0609020204030204" pitchFamily="49" charset="0"/>
                      </a:rPr>
                      <m:t>x</m:t>
                    </m:r>
                    <m:r>
                      <m:rPr>
                        <m:nor/>
                      </m:rPr>
                      <a:rPr lang="en-US" i="0" smtClean="0">
                        <a:latin typeface="Consolas" panose="020B0609020204030204" pitchFamily="49" charset="0"/>
                      </a:rPr>
                      <m:t>+1</m:t>
                    </m:r>
                    <m:r>
                      <a:rPr lang="en-US">
                        <a:latin typeface="Cambria Math" panose="02040503050406030204" pitchFamily="18" charset="0"/>
                      </a:rPr>
                      <m:t> }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b="0" i="0" smtClean="0">
                        <a:latin typeface="Consolas" panose="020B0609020204030204" pitchFamily="49" charset="0"/>
                      </a:rPr>
                      <m:t>x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↦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3}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3456DE2-FF18-477C-8001-4E6BAC05B45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4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D655E9-35D1-47C2-90BD-821071B62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44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2ACCA46-D699-46D0-88D8-A2F0894BC7FA}"/>
                  </a:ext>
                </a:extLst>
              </p:cNvPr>
              <p:cNvSpPr/>
              <p:nvPr/>
            </p:nvSpPr>
            <p:spPr>
              <a:xfrm>
                <a:off x="1092664" y="1934007"/>
                <a:ext cx="9940029" cy="25545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y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:=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−1</m:t>
                              </m:r>
                            </m:e>
                          </m:d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;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z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:=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y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=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x</m:t>
                              </m:r>
                            </m:e>
                          </m:d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[]</m:t>
                          </m:r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ρ</m:t>
                              </m:r>
                            </m:e>
                            <m:sub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3200" i="0">
                          <a:latin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en-US" sz="32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return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+1;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z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:=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y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=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x</m:t>
                              </m:r>
                            </m:e>
                          </m:d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ρ</m:t>
                                      </m:r>
                                    </m:e>
                                    <m:sub>
                                      <m: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b="0" i="0" smtClean="0">
                                      <a:latin typeface="Consolas" panose="020B0609020204030204" pitchFamily="49" charset="0"/>
                                    </a:rPr>
                                    <m:t>y</m:t>
                                  </m:r>
                                </m:e>
                              </m:d>
                            </m:e>
                          </m:d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…,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x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d>
                        </m:e>
                      </m:d>
                      <m:r>
                        <a:rPr lang="en-US" sz="3200" i="0">
                          <a:latin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en-US" sz="32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skip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;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z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:=</m:t>
                          </m:r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y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=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x</m:t>
                              </m:r>
                            </m:e>
                          </m:d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[]</m:t>
                          </m:r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…,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3,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y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↦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3}</m:t>
                          </m:r>
                        </m:e>
                      </m:d>
                    </m:oMath>
                  </m:oMathPara>
                </a14:m>
                <a:endParaRPr lang="en-US" sz="3200" dirty="0"/>
              </a:p>
              <a:p>
                <a:endParaRPr lang="en-US" sz="3200" dirty="0"/>
              </a:p>
              <a:p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2ACCA46-D699-46D0-88D8-A2F0894BC7F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664" y="1934007"/>
                <a:ext cx="9940029" cy="255454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036A6910-C571-43B7-9158-ACDAF399FD5C}"/>
                  </a:ext>
                </a:extLst>
              </p:cNvPr>
              <p:cNvSpPr/>
              <p:nvPr/>
            </p:nvSpPr>
            <p:spPr>
              <a:xfrm>
                <a:off x="1998562" y="3816792"/>
                <a:ext cx="5797733" cy="14509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 … </m:t>
                          </m:r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⇓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(</m:t>
                          </m:r>
                          <m:r>
                            <a:rPr lang="en-US" sz="280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d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=</m:t>
                          </m:r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d>
                            <m:dPr>
                              <m:begChr m:val="{"/>
                              <m:endChr m:val="}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eqArr>
                            <m:eqArr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8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800" b="0" i="0" smtClean="0">
                                      <a:latin typeface="Consolas" panose="020B0609020204030204" pitchFamily="49" charset="0"/>
                                    </a:rPr>
                                    <m:t>:=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2800" b="0" i="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  <m:d>
                                    <m:dPr>
                                      <m:ctrlP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8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800" b="0" i="1" smtClean="0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b>
                                          <m:r>
                                            <a:rPr lang="en-US" sz="28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</a:rPr>
                                        <m:t>,…, </m:t>
                                      </m:r>
                                      <m:sSub>
                                        <m:sSubPr>
                                          <m:ctrlPr>
                                            <a:rPr lang="en-US" sz="28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800" b="0" i="1" smtClean="0"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b>
                                          <m:r>
                                            <a:rPr lang="en-US" sz="2800" b="0" i="1" smtClean="0"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∷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, 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[</m:t>
                              </m:r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]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036A6910-C571-43B7-9158-ACDAF399FD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8562" y="3816792"/>
                <a:ext cx="5797733" cy="1450975"/>
              </a:xfrm>
              <a:prstGeom prst="rect">
                <a:avLst/>
              </a:prstGeom>
              <a:blipFill>
                <a:blip r:embed="rId5"/>
                <a:stretch>
                  <a:fillRect r="-39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7022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45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5595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51397-EE47-4AE0-9D58-488D6FA97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4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95365-CF58-4937-8E9F-BF9B2270C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Lists in OCaml</a:t>
            </a:r>
          </a:p>
          <a:p>
            <a:r>
              <a:rPr lang="en-US" dirty="0"/>
              <a:t>Useful types: entry, env, stack, config</a:t>
            </a:r>
          </a:p>
          <a:p>
            <a:r>
              <a:rPr lang="en-US" dirty="0" err="1"/>
              <a:t>eval_exp</a:t>
            </a:r>
            <a:r>
              <a:rPr lang="en-US" dirty="0"/>
              <a:t> and </a:t>
            </a:r>
            <a:r>
              <a:rPr lang="en-US" dirty="0" err="1"/>
              <a:t>step_cmd</a:t>
            </a:r>
            <a:endParaRPr lang="en-US" dirty="0"/>
          </a:p>
          <a:p>
            <a:r>
              <a:rPr lang="en-US" dirty="0" err="1"/>
              <a:t>run_config</a:t>
            </a:r>
            <a:r>
              <a:rPr lang="en-US" dirty="0"/>
              <a:t> and testing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7AD631-B48F-4C6F-8141-897A1A82C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38712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BFEDC-119F-4950-9E6A-A6CF1D584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The Hidden Stack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DC1DC-2DD3-4E76-9CB8-4E3D338B99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Big-step and small-step describe the same behavior</a:t>
            </a:r>
          </a:p>
          <a:p>
            <a:r>
              <a:rPr lang="en-US" dirty="0"/>
              <a:t>Small-step semantics now need a whole extra piece of state</a:t>
            </a:r>
          </a:p>
          <a:p>
            <a:r>
              <a:rPr lang="en-US" dirty="0"/>
              <a:t>And that state corresponds to a feature of real language implementations!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3F1577-5F2B-4A26-9DE4-13EA7819E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DED849F-B4E3-48EC-8BC6-C5BF9AA7C7F8}"/>
                  </a:ext>
                </a:extLst>
              </p:cNvPr>
              <p:cNvSpPr/>
              <p:nvPr/>
            </p:nvSpPr>
            <p:spPr>
              <a:xfrm>
                <a:off x="1657855" y="4213865"/>
                <a:ext cx="5797733" cy="16303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… 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(</m:t>
                              </m:r>
                              <m: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[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]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ret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:=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DED849F-B4E3-48EC-8BC6-C5BF9AA7C7F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7855" y="4213865"/>
                <a:ext cx="5797733" cy="1630318"/>
              </a:xfrm>
              <a:prstGeom prst="rect">
                <a:avLst/>
              </a:prstGeom>
              <a:blipFill>
                <a:blip r:embed="rId3"/>
                <a:stretch>
                  <a:fillRect r="-590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213640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28346-72C1-477E-8EBE-FA03E8B12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Interpreter vs. Compiled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BDAC2-43BB-4688-BB84-D567B3A31C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11572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rec </a:t>
            </a:r>
            <a:r>
              <a:rPr lang="en-US" dirty="0" err="1"/>
              <a:t>eval_cmd</a:t>
            </a:r>
            <a:r>
              <a:rPr lang="en-US" dirty="0"/>
              <a:t> c r = match c with</a:t>
            </a:r>
          </a:p>
          <a:p>
            <a:pPr marL="0" indent="0">
              <a:buNone/>
            </a:pPr>
            <a:r>
              <a:rPr lang="en-US" dirty="0"/>
              <a:t>| Call (x, f, es) -&gt;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DA3192-6402-4629-8E27-D1F5C5C01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48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709F505-D25A-4833-AF46-0B54409B2E1C}"/>
                  </a:ext>
                </a:extLst>
              </p:cNvPr>
              <p:cNvSpPr/>
              <p:nvPr/>
            </p:nvSpPr>
            <p:spPr>
              <a:xfrm>
                <a:off x="1534762" y="1308007"/>
                <a:ext cx="5797733" cy="16303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… 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{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}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[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]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ret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:=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709F505-D25A-4833-AF46-0B54409B2E1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4762" y="1308007"/>
                <a:ext cx="5797733" cy="1630318"/>
              </a:xfrm>
              <a:prstGeom prst="rect">
                <a:avLst/>
              </a:prstGeom>
              <a:blipFill>
                <a:blip r:embed="rId2"/>
                <a:stretch>
                  <a:fillRect r="-532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4413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E4331B1-16C0-4472-A17B-396A49E733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37078" y="1639915"/>
            <a:ext cx="6491389" cy="469924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…	   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…</a:t>
            </a: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::= …</a:t>
            </a:r>
          </a:p>
          <a:p>
            <a:pPr marL="0" lvl="0" indent="0">
              <a:buNone/>
            </a:pP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F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::= </a:t>
            </a:r>
            <a:b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</a:rPr>
            </a:br>
            <a:endParaRPr lang="en-US" sz="4000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F30F64E-950A-4CCE-9DF2-C9BCEF71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6572745E-7929-4A8A-834E-FEFE25F0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Syntax of 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6E199-0D3B-0E28-0E14-01BD148D70B7}"/>
              </a:ext>
            </a:extLst>
          </p:cNvPr>
          <p:cNvSpPr txBox="1">
            <a:spLocks/>
          </p:cNvSpPr>
          <p:nvPr/>
        </p:nvSpPr>
        <p:spPr>
          <a:xfrm>
            <a:off x="546908" y="1344814"/>
            <a:ext cx="5447798" cy="46302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int add(int x, int y){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int r;			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 := x + y;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return r	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endParaRPr lang="en-US" sz="2600">
              <a:latin typeface="Consolas" panose="020B0609020204030204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int main(){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int x; int z;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x := add(1, 2);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return x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}</a:t>
            </a:r>
            <a:endParaRPr lang="en-US" sz="26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944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28346-72C1-477E-8EBE-FA03E8B12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Interpreter vs. Compiled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BDAC2-43BB-4688-BB84-D567B3A31C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115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rec </a:t>
            </a:r>
            <a:r>
              <a:rPr lang="en-US" dirty="0" err="1"/>
              <a:t>eval_cmd</a:t>
            </a:r>
            <a:r>
              <a:rPr lang="en-US" dirty="0"/>
              <a:t> c r = match c with</a:t>
            </a:r>
          </a:p>
          <a:p>
            <a:pPr marL="0" indent="0">
              <a:buNone/>
            </a:pPr>
            <a:r>
              <a:rPr lang="en-US" dirty="0"/>
              <a:t>| Call (x, f, es) -&gt; match </a:t>
            </a:r>
            <a:r>
              <a:rPr lang="en-US" dirty="0" err="1"/>
              <a:t>eval_exps</a:t>
            </a:r>
            <a:r>
              <a:rPr lang="en-US" dirty="0"/>
              <a:t> es r with Some vs -&gt;</a:t>
            </a:r>
          </a:p>
          <a:p>
            <a:pPr marL="0" indent="0">
              <a:buNone/>
            </a:pPr>
            <a:r>
              <a:rPr lang="en-US" dirty="0"/>
              <a:t>     match lookup r f with Some (Fun (</a:t>
            </a:r>
            <a:r>
              <a:rPr lang="en-US" dirty="0" err="1"/>
              <a:t>xs</a:t>
            </a:r>
            <a:r>
              <a:rPr lang="en-US" dirty="0"/>
              <a:t>, c)) -&gt;</a:t>
            </a:r>
          </a:p>
          <a:p>
            <a:pPr marL="0" indent="0">
              <a:buNone/>
            </a:pPr>
            <a:r>
              <a:rPr lang="en-US" dirty="0"/>
              <a:t>     match </a:t>
            </a:r>
            <a:r>
              <a:rPr lang="en-US" dirty="0" err="1"/>
              <a:t>eval_cmd</a:t>
            </a:r>
            <a:r>
              <a:rPr lang="en-US" dirty="0"/>
              <a:t> c (</a:t>
            </a:r>
            <a:r>
              <a:rPr lang="en-US" dirty="0" err="1"/>
              <a:t>add_args</a:t>
            </a:r>
            <a:r>
              <a:rPr lang="en-US" dirty="0"/>
              <a:t> r </a:t>
            </a:r>
            <a:r>
              <a:rPr lang="en-US" dirty="0" err="1"/>
              <a:t>xs</a:t>
            </a:r>
            <a:r>
              <a:rPr lang="en-US" dirty="0"/>
              <a:t> vs)   with</a:t>
            </a:r>
          </a:p>
          <a:p>
            <a:pPr marL="0" indent="0">
              <a:buNone/>
            </a:pPr>
            <a:r>
              <a:rPr lang="en-US" dirty="0"/>
              <a:t>     | Some (Ret v) -&gt; Some (State (update r x v))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DA3192-6402-4629-8E27-D1F5C5C01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49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34B5AC8-1B87-EF72-EE96-5CFECF4D78E2}"/>
                  </a:ext>
                </a:extLst>
              </p:cNvPr>
              <p:cNvSpPr/>
              <p:nvPr/>
            </p:nvSpPr>
            <p:spPr>
              <a:xfrm>
                <a:off x="1534762" y="1308007"/>
                <a:ext cx="5797733" cy="16303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… 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{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}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𝜌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[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]</m:t>
                                  </m:r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⇓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ret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eqArr>
                        </m:num>
                        <m:den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:=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𝑒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𝜌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⇓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𝜌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↦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34B5AC8-1B87-EF72-EE96-5CFECF4D78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4762" y="1308007"/>
                <a:ext cx="5797733" cy="1630318"/>
              </a:xfrm>
              <a:prstGeom prst="rect">
                <a:avLst/>
              </a:prstGeom>
              <a:blipFill>
                <a:blip r:embed="rId3"/>
                <a:stretch>
                  <a:fillRect r="-532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val 5">
            <a:extLst>
              <a:ext uri="{FF2B5EF4-FFF2-40B4-BE49-F238E27FC236}">
                <a16:creationId xmlns:a16="http://schemas.microsoft.com/office/drawing/2014/main" id="{14184FEE-C95D-EFFC-E56C-A39D9DB1299D}"/>
              </a:ext>
            </a:extLst>
          </p:cNvPr>
          <p:cNvSpPr/>
          <p:nvPr/>
        </p:nvSpPr>
        <p:spPr>
          <a:xfrm>
            <a:off x="2083776" y="5213353"/>
            <a:ext cx="5284177" cy="6908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72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28346-72C1-477E-8EBE-FA03E8B12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Interpreter vs. Compiled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BDAC2-43BB-4688-BB84-D567B3A31C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1157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let rec </a:t>
            </a:r>
            <a:r>
              <a:rPr lang="en-US" dirty="0" err="1"/>
              <a:t>eval_cmd</a:t>
            </a:r>
            <a:r>
              <a:rPr lang="en-US" dirty="0"/>
              <a:t> c r = match c with</a:t>
            </a:r>
          </a:p>
          <a:p>
            <a:pPr marL="0" indent="0">
              <a:buNone/>
            </a:pPr>
            <a:r>
              <a:rPr lang="en-US" dirty="0"/>
              <a:t>| Call (x, f, es) -&gt; match </a:t>
            </a:r>
            <a:r>
              <a:rPr lang="en-US" dirty="0" err="1"/>
              <a:t>eval_exps</a:t>
            </a:r>
            <a:r>
              <a:rPr lang="en-US" dirty="0"/>
              <a:t> es r with Some vs -&gt;</a:t>
            </a:r>
          </a:p>
          <a:p>
            <a:pPr marL="0" indent="0">
              <a:buNone/>
            </a:pPr>
            <a:r>
              <a:rPr lang="en-US" dirty="0"/>
              <a:t>     match lookup r f with Some (Fun (</a:t>
            </a:r>
            <a:r>
              <a:rPr lang="en-US" dirty="0" err="1"/>
              <a:t>xs</a:t>
            </a:r>
            <a:r>
              <a:rPr lang="en-US" dirty="0"/>
              <a:t>, c)) -&gt;</a:t>
            </a:r>
          </a:p>
          <a:p>
            <a:pPr marL="0" indent="0">
              <a:buNone/>
            </a:pPr>
            <a:r>
              <a:rPr lang="en-US" dirty="0"/>
              <a:t>     match </a:t>
            </a:r>
            <a:r>
              <a:rPr lang="en-US" dirty="0" err="1"/>
              <a:t>eval_cmd</a:t>
            </a:r>
            <a:r>
              <a:rPr lang="en-US" dirty="0"/>
              <a:t> c (</a:t>
            </a:r>
            <a:r>
              <a:rPr lang="en-US" dirty="0" err="1"/>
              <a:t>add_args</a:t>
            </a:r>
            <a:r>
              <a:rPr lang="en-US" dirty="0"/>
              <a:t> r </a:t>
            </a:r>
            <a:r>
              <a:rPr lang="en-US" dirty="0" err="1"/>
              <a:t>xs</a:t>
            </a:r>
            <a:r>
              <a:rPr lang="en-US" dirty="0"/>
              <a:t> vs) with</a:t>
            </a:r>
          </a:p>
          <a:p>
            <a:pPr marL="0" indent="0">
              <a:buNone/>
            </a:pPr>
            <a:r>
              <a:rPr lang="en-US" dirty="0"/>
              <a:t>     | Some (Ret v) -&gt; Some (State (update r x v))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push </a:t>
            </a:r>
            <a:r>
              <a:rPr lang="en-US" dirty="0" err="1"/>
              <a:t>stackframe</a:t>
            </a:r>
            <a:r>
              <a:rPr lang="en-US" dirty="0"/>
              <a:t>		f:</a:t>
            </a:r>
          </a:p>
          <a:p>
            <a:pPr marL="0" indent="0">
              <a:buNone/>
            </a:pPr>
            <a:r>
              <a:rPr lang="en-US" dirty="0"/>
              <a:t>store </a:t>
            </a:r>
            <a:r>
              <a:rPr lang="en-US" dirty="0" err="1"/>
              <a:t>args</a:t>
            </a:r>
            <a:r>
              <a:rPr lang="en-US" dirty="0"/>
              <a:t>			&lt;compiled code for c&gt;</a:t>
            </a:r>
          </a:p>
          <a:p>
            <a:pPr marL="0" indent="0">
              <a:buNone/>
            </a:pPr>
            <a:r>
              <a:rPr lang="en-US" dirty="0"/>
              <a:t>store ret </a:t>
            </a:r>
            <a:r>
              <a:rPr lang="en-US" dirty="0" err="1"/>
              <a:t>addr</a:t>
            </a:r>
            <a:r>
              <a:rPr lang="en-US" dirty="0"/>
              <a:t>		pop </a:t>
            </a:r>
            <a:r>
              <a:rPr lang="en-US" dirty="0" err="1"/>
              <a:t>stackframe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jmp</a:t>
            </a:r>
            <a:r>
              <a:rPr lang="en-US" dirty="0"/>
              <a:t> f				</a:t>
            </a:r>
            <a:r>
              <a:rPr lang="en-US" dirty="0" err="1"/>
              <a:t>jmp</a:t>
            </a:r>
            <a:r>
              <a:rPr lang="en-US" dirty="0"/>
              <a:t> ret </a:t>
            </a:r>
            <a:r>
              <a:rPr lang="en-US" dirty="0" err="1"/>
              <a:t>addr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DA3192-6402-4629-8E27-D1F5C5C01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50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E0AE6FF-2A17-4084-BC78-D20BA8BD7216}"/>
              </a:ext>
            </a:extLst>
          </p:cNvPr>
          <p:cNvCxnSpPr/>
          <p:nvPr/>
        </p:nvCxnSpPr>
        <p:spPr>
          <a:xfrm>
            <a:off x="762001" y="4368800"/>
            <a:ext cx="100990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F6321055-C346-4773-8ABB-D17DE261236E}"/>
              </a:ext>
            </a:extLst>
          </p:cNvPr>
          <p:cNvSpPr/>
          <p:nvPr/>
        </p:nvSpPr>
        <p:spPr>
          <a:xfrm>
            <a:off x="2123440" y="3027680"/>
            <a:ext cx="5648960" cy="6908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906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51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41939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51397-EE47-4AE0-9D58-488D6FA97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Imperative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95365-CF58-4937-8E9F-BF9B2270C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Arithmetic and </a:t>
            </a:r>
            <a:r>
              <a:rPr lang="en-US" dirty="0" err="1"/>
              <a:t>boolean</a:t>
            </a:r>
            <a:r>
              <a:rPr lang="en-US" dirty="0"/>
              <a:t> expressions</a:t>
            </a:r>
          </a:p>
          <a:p>
            <a:r>
              <a:rPr lang="en-US" dirty="0"/>
              <a:t>Variables and assignment</a:t>
            </a:r>
          </a:p>
          <a:p>
            <a:r>
              <a:rPr lang="en-US" dirty="0"/>
              <a:t>Control flow (conditionals, loops)</a:t>
            </a:r>
          </a:p>
          <a:p>
            <a:r>
              <a:rPr lang="en-US" dirty="0"/>
              <a:t>Variable declarations</a:t>
            </a:r>
          </a:p>
          <a:p>
            <a:r>
              <a:rPr lang="en-US" dirty="0"/>
              <a:t>Function declarations and calls</a:t>
            </a:r>
          </a:p>
          <a:p>
            <a:r>
              <a:rPr lang="en-US" dirty="0"/>
              <a:t>There’s more, but we’ve covered the essentials!</a:t>
            </a:r>
          </a:p>
          <a:p>
            <a:endParaRPr lang="en-US" dirty="0"/>
          </a:p>
          <a:p>
            <a:r>
              <a:rPr lang="en-US" dirty="0"/>
              <a:t>Next up: object-oriented languages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7AD631-B48F-4C6F-8141-897A1A82C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95838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53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28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E4331B1-16C0-4472-A17B-396A49E733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37078" y="1639915"/>
            <a:ext cx="6491389" cy="469924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…	   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…</a:t>
            </a: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::= …</a:t>
            </a:r>
          </a:p>
          <a:p>
            <a:pPr marL="0" lvl="0" indent="0">
              <a:buNone/>
            </a:pP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F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::= </a:t>
            </a:r>
            <a:r>
              <a:rPr lang="en-US" sz="40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type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name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(</a:t>
            </a:r>
            <a:r>
              <a:rPr lang="en-US" sz="4000" i="1" dirty="0" err="1">
                <a:solidFill>
                  <a:prstClr val="black">
                    <a:lumMod val="85000"/>
                    <a:lumOff val="15000"/>
                  </a:prstClr>
                </a:solidFill>
              </a:rPr>
              <a:t>args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)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b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</a:b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	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{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body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}</a:t>
            </a:r>
            <a:b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</a:rPr>
            </a:br>
            <a:endParaRPr lang="en-US" sz="4000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F30F64E-950A-4CCE-9DF2-C9BCEF71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6572745E-7929-4A8A-834E-FEFE25F0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Syntax of 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6E199-0D3B-0E28-0E14-01BD148D70B7}"/>
              </a:ext>
            </a:extLst>
          </p:cNvPr>
          <p:cNvSpPr txBox="1">
            <a:spLocks/>
          </p:cNvSpPr>
          <p:nvPr/>
        </p:nvSpPr>
        <p:spPr>
          <a:xfrm>
            <a:off x="546908" y="1344814"/>
            <a:ext cx="5447798" cy="46302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int add(int x, int y){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int r;			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 := x + y;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return r	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endParaRPr lang="en-US" sz="2600">
              <a:latin typeface="Consolas" panose="020B0609020204030204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int main(){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int x; int z;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x := add(1, 2);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return x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}</a:t>
            </a:r>
            <a:endParaRPr lang="en-US" sz="26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355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E4331B1-16C0-4472-A17B-396A49E733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37078" y="1639915"/>
            <a:ext cx="6491389" cy="469924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…	   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…</a:t>
            </a: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::= …</a:t>
            </a:r>
          </a:p>
          <a:p>
            <a:pPr marL="0" lvl="0" indent="0">
              <a:buNone/>
            </a:pP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F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::=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name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(</a:t>
            </a:r>
            <a:r>
              <a:rPr lang="en-US" sz="4000" i="1" dirty="0" err="1">
                <a:solidFill>
                  <a:prstClr val="black">
                    <a:lumMod val="85000"/>
                    <a:lumOff val="15000"/>
                  </a:prstClr>
                </a:solidFill>
              </a:rPr>
              <a:t>args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)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b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</a:b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	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{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body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}</a:t>
            </a:r>
            <a:b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</a:rPr>
            </a:br>
            <a:endParaRPr lang="en-US" sz="4000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F30F64E-950A-4CCE-9DF2-C9BCEF71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6572745E-7929-4A8A-834E-FEFE25F0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Syntax of 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6E199-0D3B-0E28-0E14-01BD148D70B7}"/>
              </a:ext>
            </a:extLst>
          </p:cNvPr>
          <p:cNvSpPr txBox="1">
            <a:spLocks/>
          </p:cNvSpPr>
          <p:nvPr/>
        </p:nvSpPr>
        <p:spPr>
          <a:xfrm>
            <a:off x="546908" y="1344814"/>
            <a:ext cx="5447798" cy="46302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int add(int x, int y){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int r;			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 := x + y;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return r	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endParaRPr lang="en-US" sz="2600">
              <a:latin typeface="Consolas" panose="020B0609020204030204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int main(){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int x; int z;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x := add(1, 2);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return x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}</a:t>
            </a:r>
            <a:endParaRPr lang="en-US" sz="26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331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E4331B1-16C0-4472-A17B-396A49E733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37078" y="1639915"/>
            <a:ext cx="6491389" cy="469924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…	   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…</a:t>
            </a: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::= …</a:t>
            </a:r>
          </a:p>
          <a:p>
            <a:pPr marL="0" lvl="0" indent="0">
              <a:buNone/>
            </a:pP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F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::=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&lt;id&gt;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(</a:t>
            </a:r>
            <a:r>
              <a:rPr lang="en-US" sz="4000" i="1" dirty="0" err="1">
                <a:solidFill>
                  <a:prstClr val="black">
                    <a:lumMod val="85000"/>
                    <a:lumOff val="15000"/>
                  </a:prstClr>
                </a:solidFill>
              </a:rPr>
              <a:t>args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)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b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</a:b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	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{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body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}</a:t>
            </a:r>
            <a:b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</a:rPr>
            </a:br>
            <a:endParaRPr lang="en-US" sz="4000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F30F64E-950A-4CCE-9DF2-C9BCEF71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6572745E-7929-4A8A-834E-FEFE25F0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Syntax of 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6E199-0D3B-0E28-0E14-01BD148D70B7}"/>
              </a:ext>
            </a:extLst>
          </p:cNvPr>
          <p:cNvSpPr txBox="1">
            <a:spLocks/>
          </p:cNvSpPr>
          <p:nvPr/>
        </p:nvSpPr>
        <p:spPr>
          <a:xfrm>
            <a:off x="546908" y="1344814"/>
            <a:ext cx="5447798" cy="46302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int add(int x, int y){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int r;			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 := x + y;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return r	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endParaRPr lang="en-US" sz="2600">
              <a:latin typeface="Consolas" panose="020B0609020204030204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int main(){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int x; int z;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x := add(1, 2);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return x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}</a:t>
            </a:r>
            <a:endParaRPr lang="en-US" sz="26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917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E4331B1-16C0-4472-A17B-396A49E733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37078" y="1639915"/>
            <a:ext cx="6908528" cy="469924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…	   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C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…</a:t>
            </a: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::= …</a:t>
            </a:r>
          </a:p>
          <a:p>
            <a:pPr marL="0" lvl="0" indent="0">
              <a:buNone/>
            </a:pP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F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::=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&lt;id&gt;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(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sz="40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&lt;id&gt;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,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…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,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T</a:t>
            </a:r>
            <a:r>
              <a:rPr lang="en-US" sz="40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&lt;id&gt;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)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b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</a:b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	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{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body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}</a:t>
            </a:r>
            <a:br>
              <a:rPr lang="en-US" sz="3200" dirty="0">
                <a:solidFill>
                  <a:prstClr val="black">
                    <a:lumMod val="85000"/>
                    <a:lumOff val="15000"/>
                  </a:prstClr>
                </a:solidFill>
              </a:rPr>
            </a:br>
            <a:endParaRPr lang="en-US" sz="4000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F30F64E-950A-4CCE-9DF2-C9BCEF71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6572745E-7929-4A8A-834E-FEFE25F0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Functions: Syntax of 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6E199-0D3B-0E28-0E14-01BD148D70B7}"/>
              </a:ext>
            </a:extLst>
          </p:cNvPr>
          <p:cNvSpPr txBox="1">
            <a:spLocks/>
          </p:cNvSpPr>
          <p:nvPr/>
        </p:nvSpPr>
        <p:spPr>
          <a:xfrm>
            <a:off x="546908" y="1344814"/>
            <a:ext cx="5447798" cy="46302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85000"/>
              </a:lnSpc>
              <a:spcBef>
                <a:spcPts val="1300"/>
              </a:spcBef>
              <a:buFont typeface="Arial" pitchFamily="34" charset="0"/>
              <a:buChar char=" 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7472" indent="-3429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8640" indent="-54864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800" i="1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22960" indent="-82296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97280" indent="-109728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00000" indent="-228600" algn="l" defTabSz="914400" rtl="0" eaLnBrk="1" latinLnBrk="0" hangingPunct="1">
              <a:lnSpc>
                <a:spcPct val="85000"/>
              </a:lnSpc>
              <a:spcBef>
                <a:spcPts val="600"/>
              </a:spcBef>
              <a:buFont typeface="Arial" pitchFamily="34" charset="0"/>
              <a:buChar char=" 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int add(int x, int y){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int r;			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 := x + y;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return r	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}</a:t>
            </a:r>
          </a:p>
          <a:p>
            <a:pPr marL="0" indent="0">
              <a:buFont typeface="Arial" pitchFamily="34" charset="0"/>
              <a:buNone/>
            </a:pPr>
            <a:endParaRPr lang="en-US" sz="2600">
              <a:latin typeface="Consolas" panose="020B0609020204030204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int main(){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int x; int z;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x := add(1, 2);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	return x</a:t>
            </a:r>
          </a:p>
          <a:p>
            <a:pPr marL="0" indent="0">
              <a:buFont typeface="Arial" pitchFamily="34" charset="0"/>
              <a:buNone/>
            </a:pPr>
            <a:r>
              <a:rPr lang="en-US" sz="2600">
                <a:latin typeface="Consolas" panose="020B0609020204030204" pitchFamily="49" charset="0"/>
              </a:rPr>
              <a:t>}</a:t>
            </a:r>
            <a:endParaRPr lang="en-US" sz="26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2307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621e95d5-fb40-42d2-9068-626e92342f8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916e0bf6-e909-4b60-9bb1-59ecd0ffd30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95fbc39e-fd03-4a91-9848-f790ca58716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2c396f6b-ce89-4dbc-8dac-d9b4c651db5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d9159682-5b91-41e6-a9d0-77d45c56abcb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a513c1a1-4a1a-41b1-ba85-5e149331527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917fc64f-4aea-443a-a89f-6b6bdce0dd8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e5a8d0fd-a869-4246-981c-f814c848cb88"/>
</p:tagLst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87890</TotalTime>
  <Words>3351</Words>
  <Application>Microsoft Office PowerPoint</Application>
  <PresentationFormat>Widescreen</PresentationFormat>
  <Paragraphs>668</Paragraphs>
  <Slides>54</Slides>
  <Notes>39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60" baseType="lpstr">
      <vt:lpstr>Arial</vt:lpstr>
      <vt:lpstr>Calibri</vt:lpstr>
      <vt:lpstr>Calibri Light</vt:lpstr>
      <vt:lpstr>Cambria Math</vt:lpstr>
      <vt:lpstr>Consolas</vt:lpstr>
      <vt:lpstr>Metropolitan</vt:lpstr>
      <vt:lpstr>CS 476 – Programming Language Design</vt:lpstr>
      <vt:lpstr>PowerPoint Presentation</vt:lpstr>
      <vt:lpstr>Adding Functions</vt:lpstr>
      <vt:lpstr>Adding Functions</vt:lpstr>
      <vt:lpstr>Functions: Syntax of Definitions</vt:lpstr>
      <vt:lpstr>Functions: Syntax of Definitions</vt:lpstr>
      <vt:lpstr>Functions: Syntax of Definitions</vt:lpstr>
      <vt:lpstr>Functions: Syntax of Definitions</vt:lpstr>
      <vt:lpstr>Functions: Syntax of Definitions</vt:lpstr>
      <vt:lpstr>Functions: Syntax of Definitions</vt:lpstr>
      <vt:lpstr>Functions: Syntax of Definitions</vt:lpstr>
      <vt:lpstr>Functions: Syntax of Definitions</vt:lpstr>
      <vt:lpstr>PowerPoint Presentation</vt:lpstr>
      <vt:lpstr>Functions: Syntax of Calls</vt:lpstr>
      <vt:lpstr>Functions: Syntax of Calls</vt:lpstr>
      <vt:lpstr>Functions: Syntax of Calls</vt:lpstr>
      <vt:lpstr>PowerPoint Presentation</vt:lpstr>
      <vt:lpstr>Functions: Types</vt:lpstr>
      <vt:lpstr>Functions: Types</vt:lpstr>
      <vt:lpstr>Functions: Types</vt:lpstr>
      <vt:lpstr>Functions: Types</vt:lpstr>
      <vt:lpstr>Processing Function Declarations</vt:lpstr>
      <vt:lpstr>Processing Function Declarations</vt:lpstr>
      <vt:lpstr>Functions: Return</vt:lpstr>
      <vt:lpstr>Functions: Return</vt:lpstr>
      <vt:lpstr>Functions: Return</vt:lpstr>
      <vt:lpstr>Functions: Return</vt:lpstr>
      <vt:lpstr>PowerPoint Presentation</vt:lpstr>
      <vt:lpstr>Functions: Syntax of Calls</vt:lpstr>
      <vt:lpstr>Functions: Initial Program State</vt:lpstr>
      <vt:lpstr>Functions: Initial Program State</vt:lpstr>
      <vt:lpstr>Functions: Semantics of Calls</vt:lpstr>
      <vt:lpstr>Functions: Semantics of Calls</vt:lpstr>
      <vt:lpstr>Functions: Semantics of Calls</vt:lpstr>
      <vt:lpstr>Functions: Semantics of Calls</vt:lpstr>
      <vt:lpstr>Functions: Semantics of Calls</vt:lpstr>
      <vt:lpstr>PowerPoint Presentation</vt:lpstr>
      <vt:lpstr>Functions: Small-Step Semantics of Calls</vt:lpstr>
      <vt:lpstr>Functions: Semantics of Calls</vt:lpstr>
      <vt:lpstr>Functions: Semantics of Calls</vt:lpstr>
      <vt:lpstr>Functions: Semantics of Calls</vt:lpstr>
      <vt:lpstr>Functions: Semantics of Calls</vt:lpstr>
      <vt:lpstr>Functions: Semantics of Calls</vt:lpstr>
      <vt:lpstr>Functions: Semantics of Calls</vt:lpstr>
      <vt:lpstr>Functions: Semantics of Calls</vt:lpstr>
      <vt:lpstr>PowerPoint Presentation</vt:lpstr>
      <vt:lpstr>Homework 4 Overview</vt:lpstr>
      <vt:lpstr>Functions: The Hidden Stack</vt:lpstr>
      <vt:lpstr>Functions: Interpreter vs. Compiled</vt:lpstr>
      <vt:lpstr>Functions: Interpreter vs. Compiled</vt:lpstr>
      <vt:lpstr>Functions: Interpreter vs. Compiled</vt:lpstr>
      <vt:lpstr>PowerPoint Presentation</vt:lpstr>
      <vt:lpstr>Imperative Languages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476 – Programming Language Design</dc:title>
  <dc:creator>Susannah Mansky</dc:creator>
  <cp:lastModifiedBy>Mansky, William</cp:lastModifiedBy>
  <cp:revision>582</cp:revision>
  <dcterms:created xsi:type="dcterms:W3CDTF">2018-08-06T16:06:24Z</dcterms:created>
  <dcterms:modified xsi:type="dcterms:W3CDTF">2023-10-04T14:57:48Z</dcterms:modified>
</cp:coreProperties>
</file>