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2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3.xml" ContentType="application/vnd.openxmlformats-officedocument.presentationml.tags+xml"/>
  <Override PartName="/ppt/notesSlides/notesSlide20.xml" ContentType="application/vnd.openxmlformats-officedocument.presentationml.notesSlide+xml"/>
  <Override PartName="/ppt/tags/tag4.xml" ContentType="application/vnd.openxmlformats-officedocument.presentationml.tags+xml"/>
  <Override PartName="/ppt/notesSlides/notesSlide21.xml" ContentType="application/vnd.openxmlformats-officedocument.presentationml.notesSlide+xml"/>
  <Override PartName="/ppt/tags/tag5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6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tags/tag7.xml" ContentType="application/vnd.openxmlformats-officedocument.presentationml.tags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8.xml" ContentType="application/vnd.openxmlformats-officedocument.presentationml.tags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75"/>
  </p:notesMasterIdLst>
  <p:sldIdLst>
    <p:sldId id="256" r:id="rId2"/>
    <p:sldId id="448" r:id="rId3"/>
    <p:sldId id="372" r:id="rId4"/>
    <p:sldId id="270" r:id="rId5"/>
    <p:sldId id="305" r:id="rId6"/>
    <p:sldId id="405" r:id="rId7"/>
    <p:sldId id="306" r:id="rId8"/>
    <p:sldId id="307" r:id="rId9"/>
    <p:sldId id="308" r:id="rId10"/>
    <p:sldId id="311" r:id="rId11"/>
    <p:sldId id="329" r:id="rId12"/>
    <p:sldId id="330" r:id="rId13"/>
    <p:sldId id="309" r:id="rId14"/>
    <p:sldId id="404" r:id="rId15"/>
    <p:sldId id="310" r:id="rId16"/>
    <p:sldId id="315" r:id="rId17"/>
    <p:sldId id="449" r:id="rId18"/>
    <p:sldId id="406" r:id="rId19"/>
    <p:sldId id="312" r:id="rId20"/>
    <p:sldId id="314" r:id="rId21"/>
    <p:sldId id="332" r:id="rId22"/>
    <p:sldId id="317" r:id="rId23"/>
    <p:sldId id="331" r:id="rId24"/>
    <p:sldId id="384" r:id="rId25"/>
    <p:sldId id="318" r:id="rId26"/>
    <p:sldId id="319" r:id="rId27"/>
    <p:sldId id="450" r:id="rId28"/>
    <p:sldId id="313" r:id="rId29"/>
    <p:sldId id="320" r:id="rId30"/>
    <p:sldId id="408" r:id="rId31"/>
    <p:sldId id="373" r:id="rId32"/>
    <p:sldId id="374" r:id="rId33"/>
    <p:sldId id="376" r:id="rId34"/>
    <p:sldId id="377" r:id="rId35"/>
    <p:sldId id="378" r:id="rId36"/>
    <p:sldId id="385" r:id="rId37"/>
    <p:sldId id="387" r:id="rId38"/>
    <p:sldId id="454" r:id="rId39"/>
    <p:sldId id="455" r:id="rId40"/>
    <p:sldId id="389" r:id="rId41"/>
    <p:sldId id="400" r:id="rId42"/>
    <p:sldId id="321" r:id="rId43"/>
    <p:sldId id="379" r:id="rId44"/>
    <p:sldId id="322" r:id="rId45"/>
    <p:sldId id="324" r:id="rId46"/>
    <p:sldId id="325" r:id="rId47"/>
    <p:sldId id="380" r:id="rId48"/>
    <p:sldId id="326" r:id="rId49"/>
    <p:sldId id="456" r:id="rId50"/>
    <p:sldId id="327" r:id="rId51"/>
    <p:sldId id="328" r:id="rId52"/>
    <p:sldId id="451" r:id="rId53"/>
    <p:sldId id="333" r:id="rId54"/>
    <p:sldId id="334" r:id="rId55"/>
    <p:sldId id="336" r:id="rId56"/>
    <p:sldId id="337" r:id="rId57"/>
    <p:sldId id="338" r:id="rId58"/>
    <p:sldId id="339" r:id="rId59"/>
    <p:sldId id="340" r:id="rId60"/>
    <p:sldId id="341" r:id="rId61"/>
    <p:sldId id="342" r:id="rId62"/>
    <p:sldId id="343" r:id="rId63"/>
    <p:sldId id="452" r:id="rId64"/>
    <p:sldId id="457" r:id="rId65"/>
    <p:sldId id="459" r:id="rId66"/>
    <p:sldId id="458" r:id="rId67"/>
    <p:sldId id="348" r:id="rId68"/>
    <p:sldId id="349" r:id="rId69"/>
    <p:sldId id="350" r:id="rId70"/>
    <p:sldId id="351" r:id="rId71"/>
    <p:sldId id="352" r:id="rId72"/>
    <p:sldId id="407" r:id="rId73"/>
    <p:sldId id="453" r:id="rId7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" y="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instance, in BASIC, the names of string variables all ended in $.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6167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this isn’t C-like syntax; it’s modeled after Algol and Pascal.</a:t>
            </a:r>
          </a:p>
          <a:p>
            <a:r>
              <a:rPr lang="en-US" dirty="0"/>
              <a:t>Now that we’re doing assignments, a program is a whole </a:t>
            </a:r>
            <a:r>
              <a:rPr lang="en-US" i="1" dirty="0"/>
              <a:t>series</a:t>
            </a:r>
            <a:r>
              <a:rPr lang="en-US" i="0" dirty="0"/>
              <a:t> of commands.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987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0429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These can get a bit hard to read, so note that the </a:t>
            </a:r>
            <a:r>
              <a:rPr lang="en-US" dirty="0" err="1"/>
              <a:t>parens</a:t>
            </a:r>
            <a:r>
              <a:rPr lang="en-US" dirty="0"/>
              <a:t> are around whatever’s between the turnstile and the colon.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3525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this isn’t C-like syntax; it’s modeled after Algol and Pascal.</a:t>
            </a:r>
          </a:p>
          <a:p>
            <a:r>
              <a:rPr lang="en-US" dirty="0"/>
              <a:t>Now that we’re doing assignments, a program is a whole </a:t>
            </a:r>
            <a:r>
              <a:rPr lang="en-US" i="1" dirty="0"/>
              <a:t>series</a:t>
            </a:r>
            <a:r>
              <a:rPr lang="en-US" i="0" dirty="0"/>
              <a:t> of commands.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477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configuration of a program while it’s running now has both a program and a state.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0016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the , is the top-level separator here: the command is c1; c2, and the state is sigma.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707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should this program evaluate to?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914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should this program evaluate to?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30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https://www.polleverywhere.com/discourses/OD2vaiY4qbLfwkEJUGyvG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FF2BD2-5F5E-C332-C309-40126BF9FD5E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094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Since the state is a function, it will just display as &lt;fun&gt; in the OCaml REPL.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039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265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974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said we’d get type information from context – let’s see an example of how we might design that.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0429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for an interpreter, same deal – we’d just call </a:t>
            </a:r>
            <a:r>
              <a:rPr lang="en-US" dirty="0" err="1"/>
              <a:t>eval_cmd</a:t>
            </a:r>
            <a:r>
              <a:rPr lang="en-US" dirty="0"/>
              <a:t> with </a:t>
            </a:r>
            <a:r>
              <a:rPr lang="en-US" dirty="0" err="1"/>
              <a:t>empty_state</a:t>
            </a:r>
            <a:r>
              <a:rPr lang="en-US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1144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for an interpreter, same deal – we’d just call </a:t>
            </a:r>
            <a:r>
              <a:rPr lang="en-US" dirty="0" err="1"/>
              <a:t>eval_cmd</a:t>
            </a:r>
            <a:r>
              <a:rPr lang="en-US" dirty="0"/>
              <a:t> with </a:t>
            </a:r>
            <a:r>
              <a:rPr lang="en-US" dirty="0" err="1"/>
              <a:t>empty_state</a:t>
            </a:r>
            <a:r>
              <a:rPr lang="en-US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567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think of something and we don’t cover it, that could be a good target for the course project!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7224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said we’d get type information from context – let’s see an example of how we might design that.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63083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80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of all, what are variables? Roughly speaking, they’re names that hold values we’ve already computed.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30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this isn’t C-like syntax; it’s modeled after Algol and Pascal.</a:t>
            </a:r>
          </a:p>
          <a:p>
            <a:r>
              <a:rPr lang="en-US" dirty="0"/>
              <a:t>Now that we’re doing assignments, a program is a whole </a:t>
            </a:r>
            <a:r>
              <a:rPr lang="en-US" i="1" dirty="0"/>
              <a:t>series</a:t>
            </a:r>
            <a:r>
              <a:rPr lang="en-US" i="0" dirty="0"/>
              <a:t> of commands.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24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598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6645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makes sense in a language where we can change the types of variables. It weakens </a:t>
            </a:r>
            <a:r>
              <a:rPr lang="en-US" dirty="0" err="1"/>
              <a:t>typechecking</a:t>
            </a:r>
            <a:r>
              <a:rPr lang="en-US" dirty="0"/>
              <a:t> significantly, though, because we have to assume every variable could have any type.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895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9/11/2023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41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5" Type="http://schemas.openxmlformats.org/officeDocument/2006/relationships/image" Target="../media/image900.png"/><Relationship Id="rId4" Type="http://schemas.openxmlformats.org/officeDocument/2006/relationships/image" Target="../media/image800.png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0.png"/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0.png"/><Relationship Id="rId5" Type="http://schemas.openxmlformats.org/officeDocument/2006/relationships/image" Target="../media/image390.png"/><Relationship Id="rId4" Type="http://schemas.openxmlformats.org/officeDocument/2006/relationships/image" Target="../media/image38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5.png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0.png"/><Relationship Id="rId5" Type="http://schemas.openxmlformats.org/officeDocument/2006/relationships/image" Target="../media/image430.png"/><Relationship Id="rId4" Type="http://schemas.openxmlformats.org/officeDocument/2006/relationships/image" Target="../media/image420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Types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220969"/>
          </a:xfrm>
        </p:spPr>
        <p:txBody>
          <a:bodyPr/>
          <a:lstStyle/>
          <a:p>
            <a:r>
              <a:rPr lang="en-US" dirty="0"/>
              <a:t>How do we </a:t>
            </a:r>
            <a:r>
              <a:rPr lang="en-US" dirty="0" err="1"/>
              <a:t>typecheck</a:t>
            </a:r>
            <a:r>
              <a:rPr lang="en-US" dirty="0"/>
              <a:t> variables?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Exercise: How do you figure out the type of a variable without running the program?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1608130" y="4186686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identifier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8130" y="4186686"/>
                <a:ext cx="3112617" cy="1027525"/>
              </a:xfrm>
              <a:prstGeom prst="rect">
                <a:avLst/>
              </a:prstGeom>
              <a:blipFill>
                <a:blip r:embed="rId3"/>
                <a:stretch>
                  <a:fillRect r="-7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8CA6BA7-5FE6-48D3-876F-5D68EF23D5B6}"/>
                  </a:ext>
                </a:extLst>
              </p:cNvPr>
              <p:cNvSpPr/>
              <p:nvPr/>
            </p:nvSpPr>
            <p:spPr>
              <a:xfrm>
                <a:off x="5706696" y="2600072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8CA6BA7-5FE6-48D3-876F-5D68EF23D5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696" y="2600072"/>
                <a:ext cx="3112617" cy="10914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3509B68-E07C-4A7A-8802-FB26A2F8FF6A}"/>
                  </a:ext>
                </a:extLst>
              </p:cNvPr>
              <p:cNvSpPr/>
              <p:nvPr/>
            </p:nvSpPr>
            <p:spPr>
              <a:xfrm>
                <a:off x="1298189" y="2573573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3509B68-E07C-4A7A-8802-FB26A2F8FF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8189" y="2573573"/>
                <a:ext cx="3112617" cy="1027525"/>
              </a:xfrm>
              <a:prstGeom prst="rect">
                <a:avLst/>
              </a:prstGeom>
              <a:blipFill>
                <a:blip r:embed="rId5"/>
                <a:stretch>
                  <a:fillRect r="-28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5394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Typechecking</a:t>
            </a:r>
            <a:r>
              <a:rPr lang="en-US" dirty="0"/>
              <a:t> Variables, Approach #1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</a:t>
            </a:r>
            <a:r>
              <a:rPr lang="en-US" dirty="0" err="1"/>
              <a:t>typecheck</a:t>
            </a:r>
            <a:r>
              <a:rPr lang="en-US" dirty="0"/>
              <a:t> variables?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1608130" y="4186686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identifier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8130" y="4186686"/>
                <a:ext cx="3112617" cy="1027525"/>
              </a:xfrm>
              <a:prstGeom prst="rect">
                <a:avLst/>
              </a:prstGeom>
              <a:blipFill>
                <a:blip r:embed="rId3"/>
                <a:stretch>
                  <a:fillRect r="-7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F385845-277B-40BA-9830-9E2D42B9C0DC}"/>
                  </a:ext>
                </a:extLst>
              </p:cNvPr>
              <p:cNvSpPr/>
              <p:nvPr/>
            </p:nvSpPr>
            <p:spPr>
              <a:xfrm>
                <a:off x="5606967" y="4190001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identifier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F385845-277B-40BA-9830-9E2D42B9C0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6967" y="4190001"/>
                <a:ext cx="3112617" cy="1027525"/>
              </a:xfrm>
              <a:prstGeom prst="rect">
                <a:avLst/>
              </a:prstGeom>
              <a:blipFill>
                <a:blip r:embed="rId6"/>
                <a:stretch>
                  <a:fillRect r="-7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C86B5650-1A4A-F583-D101-5CCE48580223}"/>
                  </a:ext>
                </a:extLst>
              </p:cNvPr>
              <p:cNvSpPr/>
              <p:nvPr/>
            </p:nvSpPr>
            <p:spPr>
              <a:xfrm>
                <a:off x="5706696" y="2600072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C86B5650-1A4A-F583-D101-5CCE485802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696" y="2600072"/>
                <a:ext cx="3112617" cy="10914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D3F5377-C949-E32D-9176-FBD5FB49A209}"/>
                  </a:ext>
                </a:extLst>
              </p:cNvPr>
              <p:cNvSpPr/>
              <p:nvPr/>
            </p:nvSpPr>
            <p:spPr>
              <a:xfrm>
                <a:off x="1298189" y="2573573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D3F5377-C949-E32D-9176-FBD5FB49A2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8189" y="2573573"/>
                <a:ext cx="3112617" cy="1027525"/>
              </a:xfrm>
              <a:prstGeom prst="rect">
                <a:avLst/>
              </a:prstGeom>
              <a:blipFill>
                <a:blip r:embed="rId8"/>
                <a:stretch>
                  <a:fillRect r="-28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3478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Typechecking</a:t>
            </a:r>
            <a:r>
              <a:rPr lang="en-US" dirty="0"/>
              <a:t> Variables, Approach #1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</a:t>
            </a:r>
            <a:r>
              <a:rPr lang="en-US" dirty="0" err="1"/>
              <a:t>typecheck</a:t>
            </a:r>
            <a:r>
              <a:rPr lang="en-US" dirty="0"/>
              <a:t> variables?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1608130" y="4186686"/>
                <a:ext cx="3112617" cy="1030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identifier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8130" y="4186686"/>
                <a:ext cx="3112617" cy="1030347"/>
              </a:xfrm>
              <a:prstGeom prst="rect">
                <a:avLst/>
              </a:prstGeom>
              <a:blipFill>
                <a:blip r:embed="rId3"/>
                <a:stretch>
                  <a:fillRect r="-7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28E18BC-5DA6-4EE8-6C81-9D047D376D32}"/>
                  </a:ext>
                </a:extLst>
              </p:cNvPr>
              <p:cNvSpPr/>
              <p:nvPr/>
            </p:nvSpPr>
            <p:spPr>
              <a:xfrm>
                <a:off x="6744190" y="2600072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728E18BC-5DA6-4EE8-6C81-9D047D376D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4190" y="2600072"/>
                <a:ext cx="3112617" cy="10914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8ED55C59-4F9A-A17A-4BD2-8EF9D0DEBE86}"/>
                  </a:ext>
                </a:extLst>
              </p:cNvPr>
              <p:cNvSpPr/>
              <p:nvPr/>
            </p:nvSpPr>
            <p:spPr>
              <a:xfrm>
                <a:off x="1298189" y="2573573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8ED55C59-4F9A-A17A-4BD2-8EF9D0DEBE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8189" y="2573573"/>
                <a:ext cx="3112617" cy="1027525"/>
              </a:xfrm>
              <a:prstGeom prst="rect">
                <a:avLst/>
              </a:prstGeom>
              <a:blipFill>
                <a:blip r:embed="rId5"/>
                <a:stretch>
                  <a:fillRect r="-28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902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</a:t>
            </a:r>
            <a:r>
              <a:rPr lang="en-US" dirty="0" err="1"/>
              <a:t>typecheck</a:t>
            </a:r>
            <a:r>
              <a:rPr lang="en-US" dirty="0"/>
              <a:t> variables?</a:t>
            </a:r>
          </a:p>
        </p:txBody>
      </p:sp>
      <p:sp>
        <p:nvSpPr>
          <p:cNvPr id="10" name="Content Placeholder 11">
            <a:extLst>
              <a:ext uri="{FF2B5EF4-FFF2-40B4-BE49-F238E27FC236}">
                <a16:creationId xmlns:a16="http://schemas.microsoft.com/office/drawing/2014/main" id="{300D717F-A2F3-4962-AF62-1A9968D9D451}"/>
              </a:ext>
            </a:extLst>
          </p:cNvPr>
          <p:cNvSpPr txBox="1">
            <a:spLocks/>
          </p:cNvSpPr>
          <p:nvPr/>
        </p:nvSpPr>
        <p:spPr>
          <a:xfrm>
            <a:off x="5625854" y="2348909"/>
            <a:ext cx="6419752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|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BOOL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Each tag has its own namespace</a:t>
            </a:r>
          </a:p>
          <a:p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add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/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BOOL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tags in preprocessing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Typechecking</a:t>
            </a:r>
            <a:r>
              <a:rPr lang="en-US" dirty="0"/>
              <a:t> Variables, Approach #2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6080728" y="2705762"/>
                <a:ext cx="3112617" cy="11473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INT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728" y="2705762"/>
                <a:ext cx="3112617" cy="11473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6EE39CE0-39B5-4DB9-A6C4-D1EEB82C729C}"/>
              </a:ext>
            </a:extLst>
          </p:cNvPr>
          <p:cNvSpPr txBox="1">
            <a:spLocks/>
          </p:cNvSpPr>
          <p:nvPr/>
        </p:nvSpPr>
        <p:spPr>
          <a:xfrm>
            <a:off x="563532" y="2335655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&lt;#&gt; | (&lt;ident&gt;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: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| </a:t>
            </a: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+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–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*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   | &lt;bool&gt;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   | </a:t>
            </a:r>
            <a:r>
              <a:rPr lang="en-US" b="1" i="1" dirty="0"/>
              <a:t>E</a:t>
            </a:r>
            <a:r>
              <a:rPr lang="en-US" dirty="0"/>
              <a:t>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and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/>
              <a:t> | </a:t>
            </a:r>
            <a:r>
              <a:rPr lang="en-US" b="1" i="1" dirty="0"/>
              <a:t>E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or</a:t>
            </a:r>
            <a:r>
              <a:rPr lang="en-US" dirty="0"/>
              <a:t> </a:t>
            </a:r>
            <a:r>
              <a:rPr lang="en-US" b="1" i="1" dirty="0"/>
              <a:t>E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   |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not</a:t>
            </a:r>
            <a:r>
              <a:rPr lang="en-US" dirty="0"/>
              <a:t> </a:t>
            </a:r>
            <a:r>
              <a:rPr lang="en-US" b="1" i="1" dirty="0"/>
              <a:t>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/>
              <a:t>     </a:t>
            </a:r>
            <a:r>
              <a:rPr lang="en-US" dirty="0"/>
              <a:t>| </a:t>
            </a:r>
            <a:r>
              <a:rPr lang="en-US" b="1" i="1" dirty="0"/>
              <a:t>E</a:t>
            </a:r>
            <a:r>
              <a:rPr lang="en-US" dirty="0"/>
              <a:t>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=</a:t>
            </a:r>
            <a:r>
              <a:rPr lang="en-US" dirty="0"/>
              <a:t> </a:t>
            </a:r>
            <a:r>
              <a:rPr lang="en-US" b="1" i="1" dirty="0"/>
              <a:t>E</a:t>
            </a:r>
            <a:endParaRPr lang="en-US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then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0275FBE-78A7-448D-861F-4BA97B6EC759}"/>
                  </a:ext>
                </a:extLst>
              </p:cNvPr>
              <p:cNvSpPr/>
              <p:nvPr/>
            </p:nvSpPr>
            <p:spPr>
              <a:xfrm>
                <a:off x="6084043" y="3792443"/>
                <a:ext cx="3112617" cy="11473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BOOL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0275FBE-78A7-448D-861F-4BA97B6EC7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043" y="3792443"/>
                <a:ext cx="3112617" cy="11473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547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&lt;#&gt; | &lt;ident&gt;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+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–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*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/>
              <a:t>     | &lt;bool&gt;</a:t>
            </a:r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latin typeface="Consolas" panose="020B0609020204030204" pitchFamily="49" charset="0"/>
              </a:rPr>
              <a:t>and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r>
              <a:rPr lang="en-US" sz="4000" dirty="0"/>
              <a:t> | </a:t>
            </a:r>
            <a:r>
              <a:rPr lang="en-US" sz="4000" b="1" i="1" dirty="0"/>
              <a:t>E </a:t>
            </a:r>
            <a:r>
              <a:rPr lang="en-US" sz="4000" dirty="0">
                <a:latin typeface="Consolas" panose="020B0609020204030204" pitchFamily="49" charset="0"/>
              </a:rPr>
              <a:t>or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not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</a:p>
          <a:p>
            <a:pPr marL="0" indent="0">
              <a:buNone/>
            </a:pPr>
            <a:r>
              <a:rPr lang="en-US" sz="4000" b="1" i="1" dirty="0"/>
              <a:t>     </a:t>
            </a:r>
            <a:r>
              <a:rPr lang="en-US" sz="4000" dirty="0"/>
              <a:t>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=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then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FAE68-12DC-4F58-A277-8D019504C3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&lt;ident&gt;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:=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C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skip</a:t>
            </a:r>
            <a:endParaRPr lang="en-US" sz="4000" dirty="0">
              <a:latin typeface="Consolas" panose="020B0609020204030204" pitchFamily="49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1BC460-A35C-4510-9E0E-D87B117FF2C1}"/>
              </a:ext>
            </a:extLst>
          </p:cNvPr>
          <p:cNvSpPr txBox="1">
            <a:spLocks/>
          </p:cNvSpPr>
          <p:nvPr/>
        </p:nvSpPr>
        <p:spPr>
          <a:xfrm>
            <a:off x="6138945" y="4164823"/>
            <a:ext cx="6605847" cy="4630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Example terms: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x := 3; y := x = 2; z := a &amp;&amp; y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x := 0; x := x + 1; y := x</a:t>
            </a:r>
          </a:p>
        </p:txBody>
      </p:sp>
    </p:spTree>
    <p:extLst>
      <p:ext uri="{BB962C8B-B14F-4D97-AF65-F5344CB8AC3E}">
        <p14:creationId xmlns:p14="http://schemas.microsoft.com/office/powerpoint/2010/main" val="494490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Typechecking</a:t>
            </a:r>
            <a:r>
              <a:rPr lang="en-US" dirty="0"/>
              <a:t> Variables, Approach #3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5AABEC8-CEE4-45B6-B98E-2117480358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How do we </a:t>
                </a:r>
                <a:r>
                  <a:rPr lang="en-US" dirty="0" err="1"/>
                  <a:t>typecheck</a:t>
                </a:r>
                <a:r>
                  <a:rPr lang="en-US" dirty="0"/>
                  <a:t> variables?</a:t>
                </a:r>
              </a:p>
              <a:p>
                <a:r>
                  <a:rPr lang="en-US" dirty="0"/>
                  <a:t>Instead of putting tags in the syntax, we could store them separately, in a </a:t>
                </a:r>
                <a:r>
                  <a:rPr lang="en-US" i="1" dirty="0"/>
                  <a:t>type context</a:t>
                </a:r>
                <a:endParaRPr lang="en-US" dirty="0"/>
              </a:p>
              <a:p>
                <a:r>
                  <a:rPr lang="en-US" dirty="0"/>
                  <a:t>New typing judgment: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, “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has type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in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”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 is a map from identifiers to types</a:t>
                </a:r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5AABEC8-CEE4-45B6-B98E-2117480358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574460" y="4534558"/>
                <a:ext cx="3112617" cy="1048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460" y="4534558"/>
                <a:ext cx="3112617" cy="10480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8726CE2-3130-4E01-9978-81BCAE0A33D3}"/>
                  </a:ext>
                </a:extLst>
              </p:cNvPr>
              <p:cNvSpPr/>
              <p:nvPr/>
            </p:nvSpPr>
            <p:spPr>
              <a:xfrm>
                <a:off x="7053058" y="4577959"/>
                <a:ext cx="3112617" cy="1108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8726CE2-3130-4E01-9978-81BCAE0A33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3058" y="4577959"/>
                <a:ext cx="3112617" cy="1108060"/>
              </a:xfrm>
              <a:prstGeom prst="rect">
                <a:avLst/>
              </a:prstGeom>
              <a:blipFill>
                <a:blip r:embed="rId5"/>
                <a:stretch>
                  <a:fillRect r="-40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4CF1A0C-D465-4DD7-8E7D-183287A154F8}"/>
                  </a:ext>
                </a:extLst>
              </p:cNvPr>
              <p:cNvSpPr/>
              <p:nvPr/>
            </p:nvSpPr>
            <p:spPr>
              <a:xfrm>
                <a:off x="3485793" y="4558787"/>
                <a:ext cx="3112617" cy="1030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4CF1A0C-D465-4DD7-8E7D-183287A154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5793" y="4558787"/>
                <a:ext cx="3112617" cy="10303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0DCF75AA-AE79-DD5F-A587-DA8C4ACAE00F}"/>
              </a:ext>
            </a:extLst>
          </p:cNvPr>
          <p:cNvSpPr txBox="1"/>
          <p:nvPr/>
        </p:nvSpPr>
        <p:spPr>
          <a:xfrm>
            <a:off x="7974076" y="2762745"/>
            <a:ext cx="3955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Greek letter “gamma”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031EF43-2B90-2D57-D9D9-016B5A2B351A}"/>
              </a:ext>
            </a:extLst>
          </p:cNvPr>
          <p:cNvCxnSpPr>
            <a:cxnSpLocks/>
          </p:cNvCxnSpPr>
          <p:nvPr/>
        </p:nvCxnSpPr>
        <p:spPr>
          <a:xfrm>
            <a:off x="9900138" y="3082805"/>
            <a:ext cx="439616" cy="145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32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Types for Commands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AABEC8-CEE4-45B6-B98E-21174803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types can a command have?</a:t>
            </a:r>
          </a:p>
          <a:p>
            <a:r>
              <a:rPr lang="en-US" dirty="0"/>
              <a:t>Only one: “correct”, or “ok”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1379529" y="3451192"/>
                <a:ext cx="3112617" cy="1048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:=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529" y="3451192"/>
                <a:ext cx="3112617" cy="1048044"/>
              </a:xfrm>
              <a:prstGeom prst="rect">
                <a:avLst/>
              </a:prstGeom>
              <a:blipFill>
                <a:blip r:embed="rId3"/>
                <a:stretch>
                  <a:fillRect r="-10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8726CE2-3130-4E01-9978-81BCAE0A33D3}"/>
                  </a:ext>
                </a:extLst>
              </p:cNvPr>
              <p:cNvSpPr/>
              <p:nvPr/>
            </p:nvSpPr>
            <p:spPr>
              <a:xfrm>
                <a:off x="6043611" y="3470708"/>
                <a:ext cx="3112617" cy="1108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8726CE2-3130-4E01-9978-81BCAE0A33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3611" y="3470708"/>
                <a:ext cx="3112617" cy="1108060"/>
              </a:xfrm>
              <a:prstGeom prst="rect">
                <a:avLst/>
              </a:prstGeom>
              <a:blipFill>
                <a:blip r:embed="rId4"/>
                <a:stretch>
                  <a:fillRect r="-36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E3E37EB-1604-4113-8DCA-A2AE9360670B}"/>
                  </a:ext>
                </a:extLst>
              </p:cNvPr>
              <p:cNvSpPr/>
              <p:nvPr/>
            </p:nvSpPr>
            <p:spPr>
              <a:xfrm>
                <a:off x="1343088" y="4686962"/>
                <a:ext cx="3112617" cy="11428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skip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E3E37EB-1604-4113-8DCA-A2AE936067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88" y="4686962"/>
                <a:ext cx="3112617" cy="11428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4716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543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&lt;#&gt; | &lt;ident&gt;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+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–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*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/>
              <a:t>     | &lt;bool&gt;</a:t>
            </a:r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latin typeface="Consolas" panose="020B0609020204030204" pitchFamily="49" charset="0"/>
              </a:rPr>
              <a:t>and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r>
              <a:rPr lang="en-US" sz="4000" dirty="0"/>
              <a:t> | </a:t>
            </a:r>
            <a:r>
              <a:rPr lang="en-US" sz="4000" b="1" i="1" dirty="0"/>
              <a:t>E </a:t>
            </a:r>
            <a:r>
              <a:rPr lang="en-US" sz="4000" dirty="0">
                <a:latin typeface="Consolas" panose="020B0609020204030204" pitchFamily="49" charset="0"/>
              </a:rPr>
              <a:t>or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not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</a:p>
          <a:p>
            <a:pPr marL="0" indent="0">
              <a:buNone/>
            </a:pPr>
            <a:r>
              <a:rPr lang="en-US" sz="4000" b="1" i="1" dirty="0"/>
              <a:t>     </a:t>
            </a:r>
            <a:r>
              <a:rPr lang="en-US" sz="4000" dirty="0"/>
              <a:t>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=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then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FAE68-12DC-4F58-A277-8D019504C3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&lt;ident&gt;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:=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C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skip</a:t>
            </a:r>
            <a:endParaRPr lang="en-US" sz="4000" dirty="0">
              <a:latin typeface="Consolas" panose="020B0609020204030204" pitchFamily="49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1BC460-A35C-4510-9E0E-D87B117FF2C1}"/>
              </a:ext>
            </a:extLst>
          </p:cNvPr>
          <p:cNvSpPr txBox="1">
            <a:spLocks/>
          </p:cNvSpPr>
          <p:nvPr/>
        </p:nvSpPr>
        <p:spPr>
          <a:xfrm>
            <a:off x="6076601" y="4164823"/>
            <a:ext cx="6605847" cy="4630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Example terms: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x := 3; y := x = 2; z := a &amp;&amp; y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x := 0; x := x + 1; y := x</a:t>
            </a:r>
          </a:p>
        </p:txBody>
      </p:sp>
    </p:spTree>
    <p:extLst>
      <p:ext uri="{BB962C8B-B14F-4D97-AF65-F5344CB8AC3E}">
        <p14:creationId xmlns:p14="http://schemas.microsoft.com/office/powerpoint/2010/main" val="34329683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1C662-752A-41D5-B9CA-25AB07177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6381E-0BA8-46AD-87F1-B27D9F9D1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behavior of programs now depends on the </a:t>
            </a:r>
            <a:r>
              <a:rPr lang="en-US" i="1" dirty="0"/>
              <a:t>environment</a:t>
            </a:r>
            <a:r>
              <a:rPr lang="en-US" dirty="0"/>
              <a:t>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F384D-6B4A-4CAD-A378-88C20D68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7ACE71-0BB5-4FB0-9820-08CB19D06140}"/>
              </a:ext>
            </a:extLst>
          </p:cNvPr>
          <p:cNvSpPr txBox="1"/>
          <p:nvPr/>
        </p:nvSpPr>
        <p:spPr>
          <a:xfrm>
            <a:off x="762001" y="2365513"/>
            <a:ext cx="846512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dirty="0">
                <a:latin typeface="Consolas" panose="020B0609020204030204" pitchFamily="49" charset="0"/>
              </a:rPr>
              <a:t>x := 3 + 4;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latin typeface="Consolas" panose="020B0609020204030204" pitchFamily="49" charset="0"/>
              </a:rPr>
              <a:t>y := x + 5;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latin typeface="Consolas" panose="020B0609020204030204" pitchFamily="49" charset="0"/>
              </a:rPr>
              <a:t>b := if y = 12 then true else false;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latin typeface="Consolas" panose="020B0609020204030204" pitchFamily="49" charset="0"/>
              </a:rPr>
              <a:t>x := 2;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latin typeface="Consolas" panose="020B0609020204030204" pitchFamily="49" charset="0"/>
              </a:rPr>
              <a:t>z := x + 5;</a:t>
            </a:r>
          </a:p>
          <a:p>
            <a:pPr>
              <a:spcAft>
                <a:spcPts val="600"/>
              </a:spcAft>
            </a:pPr>
            <a:r>
              <a:rPr lang="en-US" sz="3200" dirty="0">
                <a:latin typeface="Consolas" panose="020B0609020204030204" pitchFamily="49" charset="0"/>
              </a:rPr>
              <a:t>c := b &amp;&amp; true</a:t>
            </a:r>
          </a:p>
          <a:p>
            <a:pPr>
              <a:spcAft>
                <a:spcPts val="600"/>
              </a:spcAft>
            </a:pPr>
            <a:endParaRPr lang="en-US" sz="3200" dirty="0">
              <a:latin typeface="Consolas" panose="020B0609020204030204" pitchFamily="49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D5BC7E3-336B-440E-9432-0736A21523B9}"/>
              </a:ext>
            </a:extLst>
          </p:cNvPr>
          <p:cNvCxnSpPr/>
          <p:nvPr/>
        </p:nvCxnSpPr>
        <p:spPr>
          <a:xfrm flipH="1">
            <a:off x="2533806" y="4680762"/>
            <a:ext cx="1560443" cy="0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B869494-09A3-44FE-8ED0-CA926102AF12}"/>
              </a:ext>
            </a:extLst>
          </p:cNvPr>
          <p:cNvSpPr txBox="1"/>
          <p:nvPr/>
        </p:nvSpPr>
        <p:spPr>
          <a:xfrm>
            <a:off x="4164902" y="4402190"/>
            <a:ext cx="77252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are the values of the variables at this point?</a:t>
            </a:r>
          </a:p>
          <a:p>
            <a:r>
              <a:rPr lang="en-US" sz="2800" dirty="0"/>
              <a:t>{</a:t>
            </a:r>
            <a:r>
              <a:rPr lang="en-US" sz="2800" dirty="0">
                <a:latin typeface="Consolas" panose="020B0609020204030204" pitchFamily="49" charset="0"/>
              </a:rPr>
              <a:t>b</a:t>
            </a:r>
            <a:r>
              <a:rPr lang="en-US" sz="2800" dirty="0"/>
              <a:t> = true, </a:t>
            </a:r>
            <a:r>
              <a:rPr lang="en-US" sz="2800" dirty="0">
                <a:latin typeface="Consolas" panose="020B0609020204030204" pitchFamily="49" charset="0"/>
              </a:rPr>
              <a:t>x</a:t>
            </a:r>
            <a:r>
              <a:rPr lang="en-US" sz="2800" dirty="0"/>
              <a:t> = 2, </a:t>
            </a:r>
            <a:r>
              <a:rPr lang="en-US" sz="2800" dirty="0">
                <a:latin typeface="Consolas" panose="020B0609020204030204" pitchFamily="49" charset="0"/>
              </a:rPr>
              <a:t>y</a:t>
            </a:r>
            <a:r>
              <a:rPr lang="en-US" sz="2800" dirty="0"/>
              <a:t> = 12}</a:t>
            </a:r>
          </a:p>
        </p:txBody>
      </p:sp>
    </p:spTree>
    <p:extLst>
      <p:ext uri="{BB962C8B-B14F-4D97-AF65-F5344CB8AC3E}">
        <p14:creationId xmlns:p14="http://schemas.microsoft.com/office/powerpoint/2010/main" val="156930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395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1C662-752A-41D5-B9CA-25AB07177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Semantics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F6381E-0BA8-46AD-87F1-B27D9F9D14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behavior of programs now depends on the </a:t>
                </a:r>
                <a:r>
                  <a:rPr lang="en-US" i="1" dirty="0"/>
                  <a:t>environment</a:t>
                </a:r>
                <a:r>
                  <a:rPr lang="en-US" dirty="0"/>
                  <a:t>!</a:t>
                </a:r>
              </a:p>
              <a:p>
                <a:r>
                  <a:rPr lang="en-US" dirty="0"/>
                  <a:t>Small-step relation 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, where the environment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dirty="0"/>
                  <a:t> is a map from variables to values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F6381E-0BA8-46AD-87F1-B27D9F9D14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t="-3065" r="-5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F384D-6B4A-4CAD-A378-88C20D68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5A14495-0CDA-40D1-828C-21B5508DEC04}"/>
                  </a:ext>
                </a:extLst>
              </p:cNvPr>
              <p:cNvSpPr/>
              <p:nvPr/>
            </p:nvSpPr>
            <p:spPr>
              <a:xfrm>
                <a:off x="1643626" y="3594034"/>
                <a:ext cx="3112617" cy="1135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5A14495-0CDA-40D1-828C-21B5508DEC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626" y="3594034"/>
                <a:ext cx="3112617" cy="11353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40461B4-87E9-4138-A4A4-A36EDD415EA1}"/>
                  </a:ext>
                </a:extLst>
              </p:cNvPr>
              <p:cNvSpPr/>
              <p:nvPr/>
            </p:nvSpPr>
            <p:spPr>
              <a:xfrm>
                <a:off x="5705591" y="3637435"/>
                <a:ext cx="3112617" cy="1154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+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40461B4-87E9-4138-A4A4-A36EDD415E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5591" y="3637435"/>
                <a:ext cx="3112617" cy="1154675"/>
              </a:xfrm>
              <a:prstGeom prst="rect">
                <a:avLst/>
              </a:prstGeom>
              <a:blipFill>
                <a:blip r:embed="rId5"/>
                <a:stretch>
                  <a:fillRect r="-41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A58D4E6-1C54-4CA0-8D74-BFA4BF282260}"/>
                  </a:ext>
                </a:extLst>
              </p:cNvPr>
              <p:cNvSpPr/>
              <p:nvPr/>
            </p:nvSpPr>
            <p:spPr>
              <a:xfrm>
                <a:off x="6289062" y="5030806"/>
                <a:ext cx="3112617" cy="11176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+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A58D4E6-1C54-4CA0-8D74-BFA4BF2822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9062" y="5030806"/>
                <a:ext cx="3112617" cy="1117678"/>
              </a:xfrm>
              <a:prstGeom prst="rect">
                <a:avLst/>
              </a:prstGeom>
              <a:blipFill>
                <a:blip r:embed="rId6"/>
                <a:stretch>
                  <a:fillRect r="-13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8A4B86-DAE6-4EDD-B6EC-E117AF8E114F}"/>
                  </a:ext>
                </a:extLst>
              </p:cNvPr>
              <p:cNvSpPr txBox="1"/>
              <p:nvPr/>
            </p:nvSpPr>
            <p:spPr>
              <a:xfrm>
                <a:off x="1407563" y="3263966"/>
                <a:ext cx="395555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“when we look up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dirty="0"/>
                  <a:t> in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2000" dirty="0"/>
                  <a:t>, we find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000" dirty="0"/>
                  <a:t>”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8A4B86-DAE6-4EDD-B6EC-E117AF8E11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7563" y="3263966"/>
                <a:ext cx="3955550" cy="400110"/>
              </a:xfrm>
              <a:prstGeom prst="rect">
                <a:avLst/>
              </a:prstGeom>
              <a:blipFill>
                <a:blip r:embed="rId7"/>
                <a:stretch>
                  <a:fillRect l="-1695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028E59A-AE9F-36D3-4966-C4A1F0B0E2F8}"/>
              </a:ext>
            </a:extLst>
          </p:cNvPr>
          <p:cNvSpPr txBox="1"/>
          <p:nvPr/>
        </p:nvSpPr>
        <p:spPr>
          <a:xfrm>
            <a:off x="7261899" y="2863856"/>
            <a:ext cx="3955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Greek letter “rho”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3649A2D-7EB7-99BF-9889-3312A24E0C47}"/>
              </a:ext>
            </a:extLst>
          </p:cNvPr>
          <p:cNvCxnSpPr/>
          <p:nvPr/>
        </p:nvCxnSpPr>
        <p:spPr>
          <a:xfrm flipH="1" flipV="1">
            <a:off x="6828889" y="2608281"/>
            <a:ext cx="657761" cy="262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11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D3A0F-B136-4FF2-ADE3-CF69E96C9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Textbook Notation Warning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C03A98-DE40-4D9B-A68F-F2A23BFC10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imperative languages, we use readings from </a:t>
                </a:r>
                <a:r>
                  <a:rPr lang="en-US" i="1" dirty="0"/>
                  <a:t>The Formal Semantics of Programming Languages</a:t>
                </a:r>
                <a:r>
                  <a:rPr lang="en-US" dirty="0"/>
                  <a:t>, Winskel</a:t>
                </a:r>
              </a:p>
              <a:p>
                <a:endParaRPr lang="en-US" i="1" dirty="0"/>
              </a:p>
              <a:p>
                <a:r>
                  <a:rPr lang="en-US" dirty="0"/>
                  <a:t>Where we write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, Winskel writes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Where we write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, Winskel writes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C03A98-DE40-4D9B-A68F-F2A23BFC10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93BA0-5C28-4881-9623-256EC0E96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752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1C662-752A-41D5-B9CA-25AB07177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Semantics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F6381E-0BA8-46AD-87F1-B27D9F9D14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Our programs now have </a:t>
                </a:r>
                <a:r>
                  <a:rPr lang="en-US" i="1" dirty="0"/>
                  <a:t>state</a:t>
                </a:r>
                <a:r>
                  <a:rPr lang="en-US" dirty="0"/>
                  <a:t>!</a:t>
                </a:r>
              </a:p>
              <a:p>
                <a:r>
                  <a:rPr lang="en-US" dirty="0"/>
                  <a:t>Small-step relation 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𝜌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, where environment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dirty="0"/>
                  <a:t> is a map from variables to values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F6381E-0BA8-46AD-87F1-B27D9F9D14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t="-3065" r="-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F384D-6B4A-4CAD-A378-88C20D68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5A14495-0CDA-40D1-828C-21B5508DEC04}"/>
                  </a:ext>
                </a:extLst>
              </p:cNvPr>
              <p:cNvSpPr/>
              <p:nvPr/>
            </p:nvSpPr>
            <p:spPr>
              <a:xfrm>
                <a:off x="781480" y="3594034"/>
                <a:ext cx="3112617" cy="1135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:=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′,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5A14495-0CDA-40D1-828C-21B5508DEC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480" y="3594034"/>
                <a:ext cx="3112617" cy="1135375"/>
              </a:xfrm>
              <a:prstGeom prst="rect">
                <a:avLst/>
              </a:prstGeom>
              <a:blipFill>
                <a:blip r:embed="rId4"/>
                <a:stretch>
                  <a:fillRect r="-38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8695B45-016F-49A8-8319-0A781159DFB2}"/>
                  </a:ext>
                </a:extLst>
              </p:cNvPr>
              <p:cNvSpPr/>
              <p:nvPr/>
            </p:nvSpPr>
            <p:spPr>
              <a:xfrm>
                <a:off x="776557" y="5209476"/>
                <a:ext cx="3112617" cy="8472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skip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8695B45-016F-49A8-8319-0A781159DF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557" y="5209476"/>
                <a:ext cx="3112617" cy="847283"/>
              </a:xfrm>
              <a:prstGeom prst="rect">
                <a:avLst/>
              </a:prstGeom>
              <a:blipFill>
                <a:blip r:embed="rId5"/>
                <a:stretch>
                  <a:fillRect r="-73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B618440-CF0D-4AB8-B61D-618620992CC9}"/>
                  </a:ext>
                </a:extLst>
              </p:cNvPr>
              <p:cNvSpPr/>
              <p:nvPr/>
            </p:nvSpPr>
            <p:spPr>
              <a:xfrm>
                <a:off x="6471976" y="3602741"/>
                <a:ext cx="3112617" cy="11493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B618440-CF0D-4AB8-B61D-618620992C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976" y="3602741"/>
                <a:ext cx="3112617" cy="1149354"/>
              </a:xfrm>
              <a:prstGeom prst="rect">
                <a:avLst/>
              </a:prstGeom>
              <a:blipFill>
                <a:blip r:embed="rId6"/>
                <a:stretch>
                  <a:fillRect r="-38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F64197F-A0C4-49EA-8CD2-A50CFD5FBD32}"/>
                  </a:ext>
                </a:extLst>
              </p:cNvPr>
              <p:cNvSpPr/>
              <p:nvPr/>
            </p:nvSpPr>
            <p:spPr>
              <a:xfrm>
                <a:off x="6755006" y="5186087"/>
                <a:ext cx="3112617" cy="8772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F64197F-A0C4-49EA-8CD2-A50CFD5FBD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5006" y="5186087"/>
                <a:ext cx="3112617" cy="877291"/>
              </a:xfrm>
              <a:prstGeom prst="rect">
                <a:avLst/>
              </a:prstGeom>
              <a:blipFill>
                <a:blip r:embed="rId7"/>
                <a:stretch>
                  <a:fillRect r="-301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07A23D-4EC3-42D4-9EA7-CF68DC8BE6EE}"/>
                  </a:ext>
                </a:extLst>
              </p:cNvPr>
              <p:cNvSpPr txBox="1"/>
              <p:nvPr/>
            </p:nvSpPr>
            <p:spPr>
              <a:xfrm>
                <a:off x="4222675" y="6041211"/>
                <a:ext cx="214729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“set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dirty="0"/>
                  <a:t> to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000" dirty="0"/>
                  <a:t> in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2000" dirty="0"/>
                  <a:t>”</a:t>
                </a: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07A23D-4EC3-42D4-9EA7-CF68DC8BE6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675" y="6041211"/>
                <a:ext cx="2147299" cy="400110"/>
              </a:xfrm>
              <a:prstGeom prst="rect">
                <a:avLst/>
              </a:prstGeom>
              <a:blipFill>
                <a:blip r:embed="rId8"/>
                <a:stretch>
                  <a:fillRect l="-3125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549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5E490-ABBB-4F2B-B1B2-6133C4DD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Rule for Sequencing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50F10-584E-41A4-87E3-FB7EC780E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if we had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latin typeface="Consolas" panose="020B0609020204030204" pitchFamily="49" charset="0"/>
              </a:rPr>
              <a:t>x := 3; x := x + 1; x := 4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Exercise: What should this program evaluate to? What could it evaluate to using this rule?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5E5A8F-716C-497E-9590-547882673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C40A744-352A-4A3D-AFA2-A0EEDA645F63}"/>
                  </a:ext>
                </a:extLst>
              </p:cNvPr>
              <p:cNvSpPr/>
              <p:nvPr/>
            </p:nvSpPr>
            <p:spPr>
              <a:xfrm>
                <a:off x="3838106" y="1637031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;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C40A744-352A-4A3D-AFA2-A0EEDA645F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8106" y="1637031"/>
                <a:ext cx="3112617" cy="1155701"/>
              </a:xfrm>
              <a:prstGeom prst="rect">
                <a:avLst/>
              </a:prstGeom>
              <a:blipFill>
                <a:blip r:embed="rId3"/>
                <a:stretch>
                  <a:fillRect r="-38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97007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5E490-ABBB-4F2B-B1B2-6133C4DD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Rule for Sequencing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550F10-584E-41A4-87E3-FB7EC780E4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if we had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</a:t>
                </a:r>
                <a:r>
                  <a:rPr lang="en-US" dirty="0">
                    <a:latin typeface="Consolas" panose="020B0609020204030204" pitchFamily="49" charset="0"/>
                  </a:rPr>
                  <a:t>x := 3; x := x + 1; x := 4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x := x + 1; x := 4</a:t>
                </a:r>
                <a:r>
                  <a:rPr lang="en-US" dirty="0"/>
                  <a:t>, {</a:t>
                </a:r>
                <a:r>
                  <a:rPr lang="en-US" dirty="0">
                    <a:latin typeface="Consolas" panose="020B0609020204030204" pitchFamily="49" charset="0"/>
                  </a:rPr>
                  <a:t>x</a:t>
                </a:r>
                <a:r>
                  <a:rPr lang="en-US" dirty="0"/>
                  <a:t> = 3} 	   (by rule 1)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x := x + 1</a:t>
                </a:r>
                <a:r>
                  <a:rPr lang="en-US" dirty="0"/>
                  <a:t>, {</a:t>
                </a:r>
                <a:r>
                  <a:rPr lang="en-US" dirty="0">
                    <a:latin typeface="Consolas" panose="020B0609020204030204" pitchFamily="49" charset="0"/>
                  </a:rPr>
                  <a:t>x</a:t>
                </a:r>
                <a:r>
                  <a:rPr lang="en-US" dirty="0"/>
                  <a:t> = 4}    		             (by rule 2)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skip</a:t>
                </a:r>
                <a:r>
                  <a:rPr lang="en-US" dirty="0"/>
                  <a:t>, {</a:t>
                </a:r>
                <a:r>
                  <a:rPr lang="en-US" dirty="0">
                    <a:latin typeface="Consolas" panose="020B0609020204030204" pitchFamily="49" charset="0"/>
                  </a:rPr>
                  <a:t>x</a:t>
                </a:r>
                <a:r>
                  <a:rPr lang="en-US" dirty="0"/>
                  <a:t> = 5}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550F10-584E-41A4-87E3-FB7EC780E4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5E5A8F-716C-497E-9590-547882673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C15210A-6A30-52ED-51EC-C6C06FA28BC5}"/>
                  </a:ext>
                </a:extLst>
              </p:cNvPr>
              <p:cNvSpPr/>
              <p:nvPr/>
            </p:nvSpPr>
            <p:spPr>
              <a:xfrm>
                <a:off x="3838106" y="1637031"/>
                <a:ext cx="3112617" cy="115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;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C15210A-6A30-52ED-51EC-C6C06FA28B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8106" y="1637031"/>
                <a:ext cx="3112617" cy="1155701"/>
              </a:xfrm>
              <a:prstGeom prst="rect">
                <a:avLst/>
              </a:prstGeom>
              <a:blipFill>
                <a:blip r:embed="rId4"/>
                <a:stretch>
                  <a:fillRect r="-38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338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1C662-752A-41D5-B9CA-25AB07177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Big-Step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6381E-0BA8-46AD-87F1-B27D9F9D1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an expression evaluate to?</a:t>
            </a:r>
          </a:p>
          <a:p>
            <a:r>
              <a:rPr lang="en-US" dirty="0"/>
              <a:t>What does a command evaluate to?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F384D-6B4A-4CAD-A378-88C20D68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4F14A86-0D90-4A59-96C3-077C8D9EBC46}"/>
                  </a:ext>
                </a:extLst>
              </p:cNvPr>
              <p:cNvSpPr/>
              <p:nvPr/>
            </p:nvSpPr>
            <p:spPr>
              <a:xfrm>
                <a:off x="947885" y="3007625"/>
                <a:ext cx="3112617" cy="1135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4F14A86-0D90-4A59-96C3-077C8D9EBC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885" y="3007625"/>
                <a:ext cx="3112617" cy="11353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7C24BD0-A8FB-4491-B939-254CDBBE28C5}"/>
                  </a:ext>
                </a:extLst>
              </p:cNvPr>
              <p:cNvSpPr/>
              <p:nvPr/>
            </p:nvSpPr>
            <p:spPr>
              <a:xfrm>
                <a:off x="4244539" y="3002511"/>
                <a:ext cx="3112617" cy="1154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1" i="0" smtClean="0">
                                  <a:latin typeface="Consolas" panose="020B0609020204030204" pitchFamily="49" charset="0"/>
                                </a:rPr>
                                <m:t>+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7C24BD0-A8FB-4491-B939-254CDBBE28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4539" y="3002511"/>
                <a:ext cx="3112617" cy="1154675"/>
              </a:xfrm>
              <a:prstGeom prst="rect">
                <a:avLst/>
              </a:prstGeom>
              <a:blipFill>
                <a:blip r:embed="rId3"/>
                <a:stretch>
                  <a:fillRect r="-131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8EC4B3C-D995-4015-93FF-A9C7659FD421}"/>
                  </a:ext>
                </a:extLst>
              </p:cNvPr>
              <p:cNvSpPr/>
              <p:nvPr/>
            </p:nvSpPr>
            <p:spPr>
              <a:xfrm>
                <a:off x="7541325" y="1558600"/>
                <a:ext cx="193803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⇓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8EC4B3C-D995-4015-93FF-A9C7659FD4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1325" y="1558600"/>
                <a:ext cx="193803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A3189E4-08DC-4E60-8C87-7BB777E2F2AD}"/>
                  </a:ext>
                </a:extLst>
              </p:cNvPr>
              <p:cNvSpPr/>
              <p:nvPr/>
            </p:nvSpPr>
            <p:spPr>
              <a:xfrm>
                <a:off x="7544640" y="2148316"/>
                <a:ext cx="208165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⇓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A3189E4-08DC-4E60-8C87-7BB777E2F2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4640" y="2148316"/>
                <a:ext cx="208165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F3DAF90-51C8-41D0-86EC-F23A233518BC}"/>
                  </a:ext>
                </a:extLst>
              </p:cNvPr>
              <p:cNvSpPr/>
              <p:nvPr/>
            </p:nvSpPr>
            <p:spPr>
              <a:xfrm>
                <a:off x="947885" y="4470473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F3DAF90-51C8-41D0-86EC-F23A233518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885" y="4470473"/>
                <a:ext cx="3112617" cy="1136593"/>
              </a:xfrm>
              <a:prstGeom prst="rect">
                <a:avLst/>
              </a:prstGeom>
              <a:blipFill>
                <a:blip r:embed="rId6"/>
                <a:stretch>
                  <a:fillRect r="-25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2FAD1F1-D82C-4BCF-B0CF-5A39B26653F6}"/>
                  </a:ext>
                </a:extLst>
              </p:cNvPr>
              <p:cNvSpPr/>
              <p:nvPr/>
            </p:nvSpPr>
            <p:spPr>
              <a:xfrm>
                <a:off x="6337563" y="4470474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2FAD1F1-D82C-4BCF-B0CF-5A39B26653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7563" y="4470474"/>
                <a:ext cx="3112617" cy="1136593"/>
              </a:xfrm>
              <a:prstGeom prst="rect">
                <a:avLst/>
              </a:prstGeom>
              <a:blipFill>
                <a:blip r:embed="rId7"/>
                <a:stretch>
                  <a:fillRect r="-43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9F6F5E7-890B-4C90-9B80-E23B8DFDD9DA}"/>
                  </a:ext>
                </a:extLst>
              </p:cNvPr>
              <p:cNvSpPr/>
              <p:nvPr/>
            </p:nvSpPr>
            <p:spPr>
              <a:xfrm>
                <a:off x="1199675" y="5755932"/>
                <a:ext cx="3112617" cy="8485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9F6F5E7-890B-4C90-9B80-E23B8DFDD9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675" y="5755932"/>
                <a:ext cx="3112617" cy="84850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112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6" grpId="0"/>
      <p:bldP spid="14" grpId="0"/>
      <p:bldP spid="15" grpId="0"/>
      <p:bldP spid="16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1C662-752A-41D5-B9CA-25AB07177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Hybrid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6381E-0BA8-46AD-87F1-B27D9F9D1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Expressions don’t change the state, commands do</a:t>
            </a:r>
          </a:p>
          <a:p>
            <a:r>
              <a:rPr lang="en-US" dirty="0"/>
              <a:t>So we might only care about intermediate steps for commands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F384D-6B4A-4CAD-A378-88C20D68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6DF25B3-09C3-4020-995A-289AB449D3D8}"/>
                  </a:ext>
                </a:extLst>
              </p:cNvPr>
              <p:cNvSpPr/>
              <p:nvPr/>
            </p:nvSpPr>
            <p:spPr>
              <a:xfrm>
                <a:off x="788861" y="2749210"/>
                <a:ext cx="3112617" cy="1135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6DF25B3-09C3-4020-995A-289AB449D3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861" y="2749210"/>
                <a:ext cx="3112617" cy="11353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BDB52310-7894-489A-8D91-224C9F969263}"/>
                  </a:ext>
                </a:extLst>
              </p:cNvPr>
              <p:cNvSpPr/>
              <p:nvPr/>
            </p:nvSpPr>
            <p:spPr>
              <a:xfrm>
                <a:off x="4085515" y="2744096"/>
                <a:ext cx="3112617" cy="1154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1">
                                  <a:latin typeface="Consolas" panose="020B0609020204030204" pitchFamily="49" charset="0"/>
                                </a:rPr>
                                <m:t>+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BDB52310-7894-489A-8D91-224C9F9692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5515" y="2744096"/>
                <a:ext cx="3112617" cy="1154675"/>
              </a:xfrm>
              <a:prstGeom prst="rect">
                <a:avLst/>
              </a:prstGeom>
              <a:blipFill>
                <a:blip r:embed="rId3"/>
                <a:stretch>
                  <a:fillRect r="-131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0C3BE62-3C85-43B2-83F7-708305BF4E7E}"/>
                  </a:ext>
                </a:extLst>
              </p:cNvPr>
              <p:cNvSpPr/>
              <p:nvPr/>
            </p:nvSpPr>
            <p:spPr>
              <a:xfrm>
                <a:off x="711902" y="4061168"/>
                <a:ext cx="3112617" cy="1135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skip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0C3BE62-3C85-43B2-83F7-708305BF4E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902" y="4061168"/>
                <a:ext cx="3112617" cy="1135375"/>
              </a:xfrm>
              <a:prstGeom prst="rect">
                <a:avLst/>
              </a:prstGeom>
              <a:blipFill>
                <a:blip r:embed="rId4"/>
                <a:stretch>
                  <a:fillRect r="-7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74F9775-C868-4A08-AD0C-F5F61CBF91E6}"/>
                  </a:ext>
                </a:extLst>
              </p:cNvPr>
              <p:cNvSpPr/>
              <p:nvPr/>
            </p:nvSpPr>
            <p:spPr>
              <a:xfrm>
                <a:off x="6740333" y="4069875"/>
                <a:ext cx="3112617" cy="11493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74F9775-C868-4A08-AD0C-F5F61CBF91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0333" y="4069875"/>
                <a:ext cx="3112617" cy="1149354"/>
              </a:xfrm>
              <a:prstGeom prst="rect">
                <a:avLst/>
              </a:prstGeom>
              <a:blipFill>
                <a:blip r:embed="rId5"/>
                <a:stretch>
                  <a:fillRect r="-38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CA9E8B6-0CC3-46D0-A28F-1B660A2924FD}"/>
                  </a:ext>
                </a:extLst>
              </p:cNvPr>
              <p:cNvSpPr/>
              <p:nvPr/>
            </p:nvSpPr>
            <p:spPr>
              <a:xfrm>
                <a:off x="6914034" y="5384868"/>
                <a:ext cx="3112617" cy="8772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CA9E8B6-0CC3-46D0-A28F-1B660A2924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034" y="5384868"/>
                <a:ext cx="3112617" cy="877291"/>
              </a:xfrm>
              <a:prstGeom prst="rect">
                <a:avLst/>
              </a:prstGeom>
              <a:blipFill>
                <a:blip r:embed="rId6"/>
                <a:stretch>
                  <a:fillRect r="-301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172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18" grpId="0"/>
      <p:bldP spid="20" grpId="0"/>
      <p:bldP spid="2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407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the big-step semantics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eval_exp</a:t>
            </a:r>
            <a:r>
              <a:rPr lang="en-US" dirty="0"/>
              <a:t> (e : exp) : value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Id x -&gt;</a:t>
            </a:r>
          </a:p>
          <a:p>
            <a:pPr marL="0" indent="0">
              <a:buNone/>
            </a:pPr>
            <a:r>
              <a:rPr lang="en-US" dirty="0"/>
              <a:t>  | Add (e1, e2) -&gt;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27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FEE3F4C-61AB-4B25-B5BE-E89E1A1450F7}"/>
                  </a:ext>
                </a:extLst>
              </p:cNvPr>
              <p:cNvSpPr/>
              <p:nvPr/>
            </p:nvSpPr>
            <p:spPr>
              <a:xfrm>
                <a:off x="5837937" y="3457051"/>
                <a:ext cx="3112617" cy="1135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FEE3F4C-61AB-4B25-B5BE-E89E1A1450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937" y="3457051"/>
                <a:ext cx="3112617" cy="11353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325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the big-step semantics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eval_exp</a:t>
            </a:r>
            <a:r>
              <a:rPr lang="en-US" dirty="0"/>
              <a:t> (e : exp) (r : env) : value option =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r>
              <a:rPr lang="en-US" dirty="0"/>
              <a:t>What is the env type? It’s a </a:t>
            </a:r>
            <a:r>
              <a:rPr lang="en-US" i="1" dirty="0"/>
              <a:t>map</a:t>
            </a:r>
            <a:r>
              <a:rPr lang="en-US" dirty="0"/>
              <a:t> that supports two operations: </a:t>
            </a:r>
            <a:r>
              <a:rPr lang="en-US" i="1" dirty="0"/>
              <a:t>lookup</a:t>
            </a:r>
            <a:r>
              <a:rPr lang="en-US" dirty="0"/>
              <a:t> and </a:t>
            </a:r>
            <a:r>
              <a:rPr lang="en-US" i="1" dirty="0"/>
              <a:t>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E6EF71D-165A-41C8-951D-AB3B4A3990AB}"/>
                  </a:ext>
                </a:extLst>
              </p:cNvPr>
              <p:cNvSpPr/>
              <p:nvPr/>
            </p:nvSpPr>
            <p:spPr>
              <a:xfrm>
                <a:off x="1704623" y="5052768"/>
                <a:ext cx="3112617" cy="1135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E6EF71D-165A-41C8-951D-AB3B4A3990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623" y="5052768"/>
                <a:ext cx="3112617" cy="11353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9001351-6EE2-8930-BEF2-4B9B23C027F4}"/>
                  </a:ext>
                </a:extLst>
              </p:cNvPr>
              <p:cNvSpPr/>
              <p:nvPr/>
            </p:nvSpPr>
            <p:spPr>
              <a:xfrm>
                <a:off x="5779472" y="5052768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9001351-6EE2-8930-BEF2-4B9B23C027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472" y="5052768"/>
                <a:ext cx="3112617" cy="1136593"/>
              </a:xfrm>
              <a:prstGeom prst="rect">
                <a:avLst/>
              </a:prstGeom>
              <a:blipFill>
                <a:blip r:embed="rId3"/>
                <a:stretch>
                  <a:fillRect r="-25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374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E59B7-D8E6-46A3-BA59-DD5CD064F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Language Design: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F0D8A-F2CB-4683-9686-3A7B3FC6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 we’ve:</a:t>
            </a:r>
          </a:p>
          <a:p>
            <a:pPr lvl="1"/>
            <a:r>
              <a:rPr lang="en-US" dirty="0"/>
              <a:t>started from an informal description of a language</a:t>
            </a:r>
          </a:p>
          <a:p>
            <a:pPr lvl="1"/>
            <a:r>
              <a:rPr lang="en-US" dirty="0"/>
              <a:t>turned its syntax into a </a:t>
            </a:r>
            <a:r>
              <a:rPr lang="en-US" i="1" dirty="0"/>
              <a:t>grammar</a:t>
            </a:r>
            <a:r>
              <a:rPr lang="en-US" dirty="0"/>
              <a:t> and corresponding OCaml datatype</a:t>
            </a:r>
          </a:p>
          <a:p>
            <a:pPr lvl="1"/>
            <a:r>
              <a:rPr lang="en-US" dirty="0"/>
              <a:t>written down </a:t>
            </a:r>
            <a:r>
              <a:rPr lang="en-US" i="1" dirty="0"/>
              <a:t>typing rules</a:t>
            </a:r>
            <a:r>
              <a:rPr lang="en-US" dirty="0"/>
              <a:t> and translated them into a </a:t>
            </a:r>
            <a:r>
              <a:rPr lang="en-US" dirty="0" err="1"/>
              <a:t>typechecker</a:t>
            </a:r>
            <a:endParaRPr lang="en-US" dirty="0"/>
          </a:p>
          <a:p>
            <a:pPr lvl="1"/>
            <a:r>
              <a:rPr lang="en-US" dirty="0"/>
              <a:t>written down </a:t>
            </a:r>
            <a:r>
              <a:rPr lang="en-US" i="1" dirty="0"/>
              <a:t>semantic rules</a:t>
            </a:r>
            <a:r>
              <a:rPr lang="en-US" dirty="0"/>
              <a:t> and translated them into an interpreter and debugger</a:t>
            </a:r>
          </a:p>
          <a:p>
            <a:r>
              <a:rPr lang="en-US" dirty="0"/>
              <a:t>These will be our main tools for the class!</a:t>
            </a:r>
          </a:p>
          <a:p>
            <a:r>
              <a:rPr lang="en-US" dirty="0"/>
              <a:t>For the rest of the class, we’ll apply these tools to a range of languages and language features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4B723-0943-4123-9232-1D5C6B57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044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the big-step semantics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eval_exp</a:t>
            </a:r>
            <a:r>
              <a:rPr lang="en-US" dirty="0"/>
              <a:t> (e : exp) (r : env) : value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Id x -&gt;</a:t>
            </a:r>
          </a:p>
          <a:p>
            <a:pPr marL="0" indent="0">
              <a:buNone/>
            </a:pPr>
            <a:r>
              <a:rPr lang="en-US" dirty="0"/>
              <a:t>  | Add (e1, e2) -&gt;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E6EF71D-165A-41C8-951D-AB3B4A3990AB}"/>
                  </a:ext>
                </a:extLst>
              </p:cNvPr>
              <p:cNvSpPr/>
              <p:nvPr/>
            </p:nvSpPr>
            <p:spPr>
              <a:xfrm>
                <a:off x="5837937" y="3457051"/>
                <a:ext cx="3112617" cy="1135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E6EF71D-165A-41C8-951D-AB3B4A3990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937" y="3457051"/>
                <a:ext cx="3112617" cy="11353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18494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in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should we define the environment?</a:t>
            </a:r>
          </a:p>
          <a:p>
            <a:r>
              <a:rPr lang="en-US" dirty="0"/>
              <a:t>It’s a </a:t>
            </a:r>
            <a:r>
              <a:rPr lang="en-US" i="1" dirty="0"/>
              <a:t>map</a:t>
            </a:r>
            <a:r>
              <a:rPr lang="en-US" dirty="0"/>
              <a:t> from variables to values: we should be able to look up the value of a variable, and set a new value for a variable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lookup (r : env) (x : ident) : value option = …</a:t>
            </a:r>
          </a:p>
          <a:p>
            <a:pPr marL="0" indent="0">
              <a:buNone/>
            </a:pPr>
            <a:r>
              <a:rPr lang="en-US" dirty="0"/>
              <a:t>let update (r : env) (x : ident) (v : value) : env =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01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in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should we define environment?</a:t>
            </a:r>
          </a:p>
          <a:p>
            <a:r>
              <a:rPr lang="en-US" dirty="0"/>
              <a:t>It’s a </a:t>
            </a:r>
            <a:r>
              <a:rPr lang="en-US" i="1" dirty="0"/>
              <a:t>map</a:t>
            </a:r>
            <a:r>
              <a:rPr lang="en-US" dirty="0"/>
              <a:t> from variables to values: we should be able to lookup the value of a variable, and set a new value for a variable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type env = ident -&gt; value option</a:t>
            </a:r>
          </a:p>
          <a:p>
            <a:pPr marL="0" indent="0">
              <a:buNone/>
            </a:pPr>
            <a:r>
              <a:rPr lang="en-US" dirty="0"/>
              <a:t>let lookup (r : env) (x : ident) : value option = …</a:t>
            </a:r>
          </a:p>
          <a:p>
            <a:pPr marL="0" indent="0">
              <a:buNone/>
            </a:pPr>
            <a:r>
              <a:rPr lang="en-US" dirty="0"/>
              <a:t>let update (r : env) (x : ident) (v : value) : state =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877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in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type env = ident -&gt; value option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lookup (r : env) (x : ident) : value option = r 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update (r : env) (x : ident) (v : value) : env =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3064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in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type env = ident -&gt; value option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lookup (r : env) (x : ident) : value option = r 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update (r : env) (x : ident) (v : value) : env =</a:t>
            </a:r>
          </a:p>
          <a:p>
            <a:pPr marL="0" indent="0">
              <a:buNone/>
            </a:pPr>
            <a:r>
              <a:rPr lang="en-US" dirty="0"/>
              <a:t>	fun y -&gt;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7475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in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type env = ident -&gt; value option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lookup (r : env) (x : ident) : value option = r 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update (r : env) (x : ident) (v : value) : env =</a:t>
            </a:r>
          </a:p>
          <a:p>
            <a:pPr marL="0" indent="0">
              <a:buNone/>
            </a:pPr>
            <a:r>
              <a:rPr lang="en-US" dirty="0"/>
              <a:t>	fun y -&gt; if y = x then Some v else r 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8904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in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type env = ident -&gt; value option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update (r : env) (x : ident) (v : value) : env =</a:t>
            </a:r>
          </a:p>
          <a:p>
            <a:pPr marL="0" indent="0">
              <a:buNone/>
            </a:pPr>
            <a:r>
              <a:rPr lang="en-US" dirty="0"/>
              <a:t>	fun y -&gt; if y = x then Some v else r 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empty_env</a:t>
            </a:r>
            <a:r>
              <a:rPr lang="en-US" dirty="0"/>
              <a:t> : env = fun _ -&gt; None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7868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in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128351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update (r : env) (x : ident) (v : value) : env =</a:t>
            </a:r>
          </a:p>
          <a:p>
            <a:pPr marL="0" indent="0">
              <a:buNone/>
            </a:pPr>
            <a:r>
              <a:rPr lang="en-US" dirty="0"/>
              <a:t>	fun y -&gt; if y = x then Some v else r 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empty_env</a:t>
            </a:r>
            <a:r>
              <a:rPr lang="en-US" dirty="0"/>
              <a:t> : env = fun _ -&gt; None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update </a:t>
            </a:r>
            <a:r>
              <a:rPr lang="en-US" dirty="0" err="1"/>
              <a:t>empty_env</a:t>
            </a:r>
            <a:r>
              <a:rPr lang="en-US" dirty="0"/>
              <a:t> “v1” (</a:t>
            </a:r>
            <a:r>
              <a:rPr lang="en-US" dirty="0" err="1"/>
              <a:t>IntVal</a:t>
            </a:r>
            <a:r>
              <a:rPr lang="en-US" dirty="0"/>
              <a:t> 5) = fun y -&gt;</a:t>
            </a:r>
          </a:p>
          <a:p>
            <a:pPr marL="0" indent="0">
              <a:buNone/>
            </a:pPr>
            <a:r>
              <a:rPr lang="en-US" dirty="0"/>
              <a:t>	if y = “v1” then Some (</a:t>
            </a:r>
            <a:r>
              <a:rPr lang="en-US" dirty="0" err="1"/>
              <a:t>IntVal</a:t>
            </a:r>
            <a:r>
              <a:rPr lang="en-US" dirty="0"/>
              <a:t> 5) else </a:t>
            </a:r>
            <a:r>
              <a:rPr lang="en-US" dirty="0" err="1"/>
              <a:t>empty_env</a:t>
            </a:r>
            <a:r>
              <a:rPr lang="en-US" dirty="0"/>
              <a:t> 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8938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in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128351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update (r : env) (x : ident) (v : value) : env =</a:t>
            </a:r>
          </a:p>
          <a:p>
            <a:pPr marL="0" indent="0">
              <a:buNone/>
            </a:pPr>
            <a:r>
              <a:rPr lang="en-US" dirty="0"/>
              <a:t>	fun y -&gt; if y = x then Some v else r 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empty_env</a:t>
            </a:r>
            <a:r>
              <a:rPr lang="en-US" dirty="0"/>
              <a:t> : env = fun _ -&gt; None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update </a:t>
            </a:r>
            <a:r>
              <a:rPr lang="en-US" dirty="0" err="1"/>
              <a:t>empty_env</a:t>
            </a:r>
            <a:r>
              <a:rPr lang="en-US" dirty="0"/>
              <a:t> </a:t>
            </a:r>
            <a:r>
              <a:rPr lang="en-US" dirty="0">
                <a:highlight>
                  <a:srgbClr val="FFFF00"/>
                </a:highlight>
              </a:rPr>
              <a:t>“v1” (</a:t>
            </a:r>
            <a:r>
              <a:rPr lang="en-US" dirty="0" err="1">
                <a:highlight>
                  <a:srgbClr val="FFFF00"/>
                </a:highlight>
              </a:rPr>
              <a:t>IntVal</a:t>
            </a:r>
            <a:r>
              <a:rPr lang="en-US" dirty="0">
                <a:highlight>
                  <a:srgbClr val="FFFF00"/>
                </a:highlight>
              </a:rPr>
              <a:t> 5)</a:t>
            </a:r>
            <a:r>
              <a:rPr lang="en-US" dirty="0"/>
              <a:t> = fun y -&gt;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ighlight>
                  <a:srgbClr val="FFFF00"/>
                </a:highlight>
              </a:rPr>
              <a:t>if y = “v1” then Some (</a:t>
            </a:r>
            <a:r>
              <a:rPr lang="en-US" dirty="0" err="1">
                <a:highlight>
                  <a:srgbClr val="FFFF00"/>
                </a:highlight>
              </a:rPr>
              <a:t>IntVal</a:t>
            </a:r>
            <a:r>
              <a:rPr lang="en-US" dirty="0">
                <a:highlight>
                  <a:srgbClr val="FFFF00"/>
                </a:highlight>
              </a:rPr>
              <a:t> 5)</a:t>
            </a:r>
            <a:r>
              <a:rPr lang="en-US" dirty="0"/>
              <a:t> else </a:t>
            </a:r>
            <a:r>
              <a:rPr lang="en-US" dirty="0" err="1"/>
              <a:t>empty_env</a:t>
            </a:r>
            <a:r>
              <a:rPr lang="en-US" dirty="0"/>
              <a:t> 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3115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in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128351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update (r : env) (x : ident) (v : value) : env =</a:t>
            </a:r>
          </a:p>
          <a:p>
            <a:pPr marL="0" indent="0">
              <a:buNone/>
            </a:pPr>
            <a:r>
              <a:rPr lang="en-US" dirty="0"/>
              <a:t>	fun y -&gt; if y = x then Some v else r 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empty_env</a:t>
            </a:r>
            <a:r>
              <a:rPr lang="en-US" dirty="0"/>
              <a:t> : env = fun _ -&gt; None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update </a:t>
            </a:r>
            <a:r>
              <a:rPr lang="en-US" dirty="0" err="1"/>
              <a:t>empty_env</a:t>
            </a:r>
            <a:r>
              <a:rPr lang="en-US" dirty="0"/>
              <a:t> </a:t>
            </a:r>
            <a:r>
              <a:rPr lang="en-US" dirty="0">
                <a:highlight>
                  <a:srgbClr val="FFFF00"/>
                </a:highlight>
              </a:rPr>
              <a:t>“v1” (</a:t>
            </a:r>
            <a:r>
              <a:rPr lang="en-US" dirty="0" err="1">
                <a:highlight>
                  <a:srgbClr val="FFFF00"/>
                </a:highlight>
              </a:rPr>
              <a:t>IntVal</a:t>
            </a:r>
            <a:r>
              <a:rPr lang="en-US" dirty="0">
                <a:highlight>
                  <a:srgbClr val="FFFF00"/>
                </a:highlight>
              </a:rPr>
              <a:t> 5)</a:t>
            </a:r>
            <a:r>
              <a:rPr lang="en-US" dirty="0"/>
              <a:t> = fun y -&gt;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ighlight>
                  <a:srgbClr val="FFFF00"/>
                </a:highlight>
              </a:rPr>
              <a:t>if y = “v1” then Some (</a:t>
            </a:r>
            <a:r>
              <a:rPr lang="en-US" dirty="0" err="1">
                <a:highlight>
                  <a:srgbClr val="FFFF00"/>
                </a:highlight>
              </a:rPr>
              <a:t>IntVal</a:t>
            </a:r>
            <a:r>
              <a:rPr lang="en-US" dirty="0">
                <a:highlight>
                  <a:srgbClr val="FFFF00"/>
                </a:highlight>
              </a:rPr>
              <a:t> 5)</a:t>
            </a:r>
            <a:r>
              <a:rPr lang="en-US" dirty="0"/>
              <a:t> else None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614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E59B7-D8E6-46A3-BA59-DD5CD064F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Adding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F0D8A-F2CB-4683-9686-3A7B3FC6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 target language: expressions + variables</a:t>
            </a:r>
          </a:p>
          <a:p>
            <a:endParaRPr lang="en-US" dirty="0"/>
          </a:p>
          <a:p>
            <a:r>
              <a:rPr lang="en-US" dirty="0"/>
              <a:t>A variable has a name (usually alphanumeric), and holds a value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Examples: 	</a:t>
            </a:r>
            <a:r>
              <a:rPr lang="en-US" sz="3200" dirty="0">
                <a:latin typeface="Consolas" panose="020B0609020204030204" pitchFamily="49" charset="0"/>
              </a:rPr>
              <a:t>x + 5		if </a:t>
            </a:r>
            <a:r>
              <a:rPr lang="en-US" sz="3200" dirty="0" err="1">
                <a:latin typeface="Consolas" panose="020B0609020204030204" pitchFamily="49" charset="0"/>
              </a:rPr>
              <a:t>cond</a:t>
            </a:r>
            <a:r>
              <a:rPr lang="en-US" sz="3200" dirty="0">
                <a:latin typeface="Consolas" panose="020B0609020204030204" pitchFamily="49" charset="0"/>
              </a:rPr>
              <a:t> then 3 else z</a:t>
            </a:r>
          </a:p>
          <a:p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4B723-0943-4123-9232-1D5C6B57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9637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in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128351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update (r : env) (x : ident) (v : value) : env =</a:t>
            </a:r>
          </a:p>
          <a:p>
            <a:pPr marL="0" indent="0">
              <a:buNone/>
            </a:pPr>
            <a:r>
              <a:rPr lang="en-US" dirty="0"/>
              <a:t>	fun y -&gt; if y = x then Some v else r 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empty_env</a:t>
            </a:r>
            <a:r>
              <a:rPr lang="en-US" dirty="0"/>
              <a:t> : env = fun _ -&gt; None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update</a:t>
            </a:r>
            <a:r>
              <a:rPr lang="en-US" dirty="0"/>
              <a:t> (update </a:t>
            </a:r>
            <a:r>
              <a:rPr lang="en-US" dirty="0" err="1"/>
              <a:t>empty_env</a:t>
            </a:r>
            <a:r>
              <a:rPr lang="en-US" dirty="0"/>
              <a:t> “v1” (</a:t>
            </a:r>
            <a:r>
              <a:rPr lang="en-US" dirty="0" err="1"/>
              <a:t>IntVal</a:t>
            </a:r>
            <a:r>
              <a:rPr lang="en-US" dirty="0"/>
              <a:t> 5)) </a:t>
            </a:r>
            <a:r>
              <a:rPr lang="en-US" dirty="0">
                <a:highlight>
                  <a:srgbClr val="FFFF00"/>
                </a:highlight>
              </a:rPr>
              <a:t>“v2” (</a:t>
            </a:r>
            <a:r>
              <a:rPr lang="en-US" dirty="0" err="1">
                <a:highlight>
                  <a:srgbClr val="FFFF00"/>
                </a:highlight>
              </a:rPr>
              <a:t>BoolVal</a:t>
            </a:r>
            <a:r>
              <a:rPr lang="en-US" dirty="0">
                <a:highlight>
                  <a:srgbClr val="FFFF00"/>
                </a:highlight>
              </a:rPr>
              <a:t> true)</a:t>
            </a:r>
            <a:r>
              <a:rPr lang="en-US" dirty="0"/>
              <a:t> = </a:t>
            </a:r>
          </a:p>
          <a:p>
            <a:pPr marL="0" indent="0">
              <a:buNone/>
            </a:pPr>
            <a:r>
              <a:rPr lang="en-US" dirty="0"/>
              <a:t>fun y -&gt; </a:t>
            </a:r>
            <a:r>
              <a:rPr lang="en-US" dirty="0">
                <a:highlight>
                  <a:srgbClr val="FFFF00"/>
                </a:highlight>
              </a:rPr>
              <a:t>if y = “v2” then Some (</a:t>
            </a:r>
            <a:r>
              <a:rPr lang="en-US" dirty="0" err="1">
                <a:highlight>
                  <a:srgbClr val="FFFF00"/>
                </a:highlight>
              </a:rPr>
              <a:t>BoolVal</a:t>
            </a:r>
            <a:r>
              <a:rPr lang="en-US" dirty="0">
                <a:highlight>
                  <a:srgbClr val="FFFF00"/>
                </a:highlight>
              </a:rPr>
              <a:t> true) else</a:t>
            </a:r>
          </a:p>
          <a:p>
            <a:pPr marL="0" indent="0">
              <a:buNone/>
            </a:pPr>
            <a:r>
              <a:rPr lang="en-US" dirty="0"/>
              <a:t>	if y = “v1” then Some (</a:t>
            </a:r>
            <a:r>
              <a:rPr lang="en-US" dirty="0" err="1"/>
              <a:t>IntVal</a:t>
            </a:r>
            <a:r>
              <a:rPr lang="en-US" dirty="0"/>
              <a:t> 5) else None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3263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C3972A-ED42-2AE8-C26E-829B13234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23E72E-E919-38B3-4336-1EB3A0242DDC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4691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the big-step semantics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eval_exp</a:t>
            </a:r>
            <a:r>
              <a:rPr lang="en-US" dirty="0"/>
              <a:t> (e : exp) (r : env) : value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Id x -&gt;</a:t>
            </a:r>
          </a:p>
          <a:p>
            <a:pPr marL="0" indent="0">
              <a:buNone/>
            </a:pPr>
            <a:r>
              <a:rPr lang="en-US" dirty="0"/>
              <a:t>  | Add (e1, e2) -&gt;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41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B6A382E-8B41-43B3-BE79-1173B7A331A3}"/>
                  </a:ext>
                </a:extLst>
              </p:cNvPr>
              <p:cNvSpPr/>
              <p:nvPr/>
            </p:nvSpPr>
            <p:spPr>
              <a:xfrm>
                <a:off x="5837937" y="3457051"/>
                <a:ext cx="3112617" cy="1135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B6A382E-8B41-43B3-BE79-1173B7A331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937" y="3457051"/>
                <a:ext cx="3112617" cy="11353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28797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the big-step semantics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eval_exp</a:t>
            </a:r>
            <a:r>
              <a:rPr lang="en-US" dirty="0"/>
              <a:t> (e : exp) (r : env) : value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Id x -&gt; lookup r x</a:t>
            </a:r>
          </a:p>
          <a:p>
            <a:pPr marL="0" indent="0">
              <a:buNone/>
            </a:pPr>
            <a:r>
              <a:rPr lang="en-US" dirty="0"/>
              <a:t>  | Add (e1, e2) -&gt;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42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B6A382E-8B41-43B3-BE79-1173B7A331A3}"/>
                  </a:ext>
                </a:extLst>
              </p:cNvPr>
              <p:cNvSpPr/>
              <p:nvPr/>
            </p:nvSpPr>
            <p:spPr>
              <a:xfrm>
                <a:off x="5837937" y="3457051"/>
                <a:ext cx="3112617" cy="1135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B6A382E-8B41-43B3-BE79-1173B7A331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937" y="3457051"/>
                <a:ext cx="3112617" cy="11353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38301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the big-step semantics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eval_exp</a:t>
            </a:r>
            <a:r>
              <a:rPr lang="en-US" dirty="0"/>
              <a:t> (e : exp) (r : env) : value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Add (e1, e2)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dirty="0" err="1"/>
              <a:t>eval_exp</a:t>
            </a:r>
            <a:r>
              <a:rPr lang="en-US" dirty="0"/>
              <a:t> e1 r, </a:t>
            </a:r>
            <a:r>
              <a:rPr lang="en-US" dirty="0" err="1"/>
              <a:t>eval_exp</a:t>
            </a:r>
            <a:r>
              <a:rPr lang="en-US" dirty="0"/>
              <a:t> e2 r with</a:t>
            </a:r>
          </a:p>
          <a:p>
            <a:pPr marL="0" indent="0">
              <a:buNone/>
            </a:pPr>
            <a:r>
              <a:rPr lang="en-US" dirty="0"/>
              <a:t>       | Some (</a:t>
            </a:r>
            <a:r>
              <a:rPr lang="en-US" dirty="0" err="1"/>
              <a:t>IntVal</a:t>
            </a:r>
            <a:r>
              <a:rPr lang="en-US" dirty="0"/>
              <a:t> i1), Some (</a:t>
            </a:r>
            <a:r>
              <a:rPr lang="en-US" dirty="0" err="1"/>
              <a:t>IntVal</a:t>
            </a:r>
            <a:r>
              <a:rPr lang="en-US" dirty="0"/>
              <a:t> i2) -&gt; Some (</a:t>
            </a:r>
            <a:r>
              <a:rPr lang="en-US" dirty="0" err="1"/>
              <a:t>IntVal</a:t>
            </a:r>
            <a:r>
              <a:rPr lang="en-US" dirty="0"/>
              <a:t> (i1 + i2))</a:t>
            </a:r>
          </a:p>
          <a:p>
            <a:pPr marL="0" indent="0">
              <a:buNone/>
            </a:pPr>
            <a:r>
              <a:rPr lang="en-US" dirty="0"/>
              <a:t>       | _, _ -&gt; None)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43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CB5E7-6233-4E0E-946D-F3A4A0DE345E}"/>
                  </a:ext>
                </a:extLst>
              </p:cNvPr>
              <p:cNvSpPr/>
              <p:nvPr/>
            </p:nvSpPr>
            <p:spPr>
              <a:xfrm>
                <a:off x="3817159" y="3360326"/>
                <a:ext cx="3112617" cy="1154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CB5E7-6233-4E0E-946D-F3A4A0DE34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159" y="3360326"/>
                <a:ext cx="3112617" cy="1154675"/>
              </a:xfrm>
              <a:prstGeom prst="rect">
                <a:avLst/>
              </a:prstGeom>
              <a:blipFill>
                <a:blip r:embed="rId2"/>
                <a:stretch>
                  <a:fillRect r="-131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446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(c : </a:t>
            </a:r>
            <a:r>
              <a:rPr lang="en-US" dirty="0" err="1"/>
              <a:t>cmd</a:t>
            </a:r>
            <a:r>
              <a:rPr lang="en-US" dirty="0"/>
              <a:t>) (r : env) : env option =</a:t>
            </a:r>
          </a:p>
          <a:p>
            <a:pPr marL="0" indent="0">
              <a:buNone/>
            </a:pPr>
            <a:r>
              <a:rPr lang="en-US" dirty="0"/>
              <a:t>  match c with</a:t>
            </a:r>
          </a:p>
          <a:p>
            <a:pPr marL="0" indent="0">
              <a:buNone/>
            </a:pPr>
            <a:r>
              <a:rPr lang="en-US" dirty="0"/>
              <a:t>  | Assign (x, e) -&gt; </a:t>
            </a:r>
          </a:p>
          <a:p>
            <a:pPr marL="0" indent="0">
              <a:buNone/>
            </a:pPr>
            <a:r>
              <a:rPr lang="en-US" dirty="0"/>
              <a:t>  | Seq (c1, c2) -&gt;</a:t>
            </a:r>
          </a:p>
          <a:p>
            <a:pPr marL="0" indent="0">
              <a:buNone/>
            </a:pPr>
            <a:r>
              <a:rPr lang="en-US" dirty="0"/>
              <a:t>  | Skip -&gt;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44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F85E4AA-A80C-4DA7-A585-CE6C9D659E11}"/>
                  </a:ext>
                </a:extLst>
              </p:cNvPr>
              <p:cNvSpPr/>
              <p:nvPr/>
            </p:nvSpPr>
            <p:spPr>
              <a:xfrm>
                <a:off x="5698790" y="4241873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F85E4AA-A80C-4DA7-A585-CE6C9D659E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8790" y="4241873"/>
                <a:ext cx="3112617" cy="1136593"/>
              </a:xfrm>
              <a:prstGeom prst="rect">
                <a:avLst/>
              </a:prstGeom>
              <a:blipFill>
                <a:blip r:embed="rId2"/>
                <a:stretch>
                  <a:fillRect r="-25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742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(c : </a:t>
            </a:r>
            <a:r>
              <a:rPr lang="en-US" dirty="0" err="1"/>
              <a:t>cmd</a:t>
            </a:r>
            <a:r>
              <a:rPr lang="en-US" dirty="0"/>
              <a:t>) (r : env) : env option =</a:t>
            </a:r>
          </a:p>
          <a:p>
            <a:pPr marL="0" indent="0">
              <a:buNone/>
            </a:pPr>
            <a:r>
              <a:rPr lang="en-US" dirty="0"/>
              <a:t>  match c with</a:t>
            </a:r>
          </a:p>
          <a:p>
            <a:pPr marL="0" indent="0">
              <a:buNone/>
            </a:pPr>
            <a:r>
              <a:rPr lang="en-US" dirty="0"/>
              <a:t>  | Assign (x, e)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dirty="0" err="1"/>
              <a:t>eval_exp</a:t>
            </a:r>
            <a:r>
              <a:rPr lang="en-US" dirty="0"/>
              <a:t> e r with</a:t>
            </a:r>
          </a:p>
          <a:p>
            <a:pPr marL="0" indent="0">
              <a:buNone/>
            </a:pPr>
            <a:r>
              <a:rPr lang="en-US" dirty="0"/>
              <a:t>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| Seq (c1, c2) -&gt;</a:t>
            </a:r>
          </a:p>
          <a:p>
            <a:pPr marL="0" indent="0">
              <a:buNone/>
            </a:pPr>
            <a:r>
              <a:rPr lang="en-US" dirty="0"/>
              <a:t>  | Skip -&gt;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BAFD672-FD9E-1E34-3462-23C95B74F22C}"/>
                  </a:ext>
                </a:extLst>
              </p:cNvPr>
              <p:cNvSpPr/>
              <p:nvPr/>
            </p:nvSpPr>
            <p:spPr>
              <a:xfrm>
                <a:off x="5698790" y="4241873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BAFD672-FD9E-1E34-3462-23C95B74F2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8790" y="4241873"/>
                <a:ext cx="3112617" cy="1136593"/>
              </a:xfrm>
              <a:prstGeom prst="rect">
                <a:avLst/>
              </a:prstGeom>
              <a:blipFill>
                <a:blip r:embed="rId2"/>
                <a:stretch>
                  <a:fillRect r="-25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775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(c : </a:t>
            </a:r>
            <a:r>
              <a:rPr lang="en-US" dirty="0" err="1"/>
              <a:t>cmd</a:t>
            </a:r>
            <a:r>
              <a:rPr lang="en-US" dirty="0"/>
              <a:t>) (r : env) : env option =</a:t>
            </a:r>
          </a:p>
          <a:p>
            <a:pPr marL="0" indent="0">
              <a:buNone/>
            </a:pPr>
            <a:r>
              <a:rPr lang="en-US" dirty="0"/>
              <a:t>  match c with</a:t>
            </a:r>
          </a:p>
          <a:p>
            <a:pPr marL="0" indent="0">
              <a:buNone/>
            </a:pPr>
            <a:r>
              <a:rPr lang="en-US" dirty="0"/>
              <a:t>  | Assign (x, e)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dirty="0" err="1"/>
              <a:t>eval_exp</a:t>
            </a:r>
            <a:r>
              <a:rPr lang="en-US" dirty="0"/>
              <a:t> e r with</a:t>
            </a:r>
          </a:p>
          <a:p>
            <a:pPr marL="0" indent="0">
              <a:buNone/>
            </a:pPr>
            <a:r>
              <a:rPr lang="en-US" dirty="0"/>
              <a:t>       | Some v -&gt; Some (update r x v)</a:t>
            </a:r>
          </a:p>
          <a:p>
            <a:pPr marL="0" indent="0">
              <a:buNone/>
            </a:pPr>
            <a:r>
              <a:rPr lang="en-US" dirty="0"/>
              <a:t>       | None -&gt; None)</a:t>
            </a:r>
          </a:p>
          <a:p>
            <a:pPr marL="0" indent="0">
              <a:buNone/>
            </a:pPr>
            <a:r>
              <a:rPr lang="en-US" dirty="0"/>
              <a:t>  | Seq (c1, c2) -&gt;</a:t>
            </a:r>
          </a:p>
          <a:p>
            <a:pPr marL="0" indent="0">
              <a:buNone/>
            </a:pPr>
            <a:r>
              <a:rPr lang="en-US" dirty="0"/>
              <a:t>  | Skip -&gt;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46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EA84FF6-CB16-4533-A67A-39CCB7C9BCDE}"/>
                  </a:ext>
                </a:extLst>
              </p:cNvPr>
              <p:cNvSpPr/>
              <p:nvPr/>
            </p:nvSpPr>
            <p:spPr>
              <a:xfrm>
                <a:off x="5698790" y="4241873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EA84FF6-CB16-4533-A67A-39CCB7C9BC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8790" y="4241873"/>
                <a:ext cx="3112617" cy="1136593"/>
              </a:xfrm>
              <a:prstGeom prst="rect">
                <a:avLst/>
              </a:prstGeom>
              <a:blipFill>
                <a:blip r:embed="rId2"/>
                <a:stretch>
                  <a:fillRect r="-25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04186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(c : </a:t>
            </a:r>
            <a:r>
              <a:rPr lang="en-US" dirty="0" err="1"/>
              <a:t>cmd</a:t>
            </a:r>
            <a:r>
              <a:rPr lang="en-US" dirty="0"/>
              <a:t>) (r : env) : env option =</a:t>
            </a:r>
          </a:p>
          <a:p>
            <a:pPr marL="0" indent="0">
              <a:buNone/>
            </a:pPr>
            <a:r>
              <a:rPr lang="en-US" dirty="0"/>
              <a:t>  match c with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  <a:p>
            <a:pPr marL="0" indent="0">
              <a:buNone/>
            </a:pPr>
            <a:r>
              <a:rPr lang="en-US" dirty="0"/>
              <a:t>  | Seq (c1, c2) -&gt;</a:t>
            </a:r>
          </a:p>
          <a:p>
            <a:pPr marL="0" indent="0">
              <a:buNone/>
            </a:pPr>
            <a:r>
              <a:rPr lang="en-US" dirty="0"/>
              <a:t>  | Skip -&gt;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Exercise: How would you implement this rule in OCaml?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47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FFC081D-15CE-5D0B-07B0-F25F5C9FBB30}"/>
                  </a:ext>
                </a:extLst>
              </p:cNvPr>
              <p:cNvSpPr/>
              <p:nvPr/>
            </p:nvSpPr>
            <p:spPr>
              <a:xfrm>
                <a:off x="5876927" y="3295229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FFC081D-15CE-5D0B-07B0-F25F5C9FBB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6927" y="3295229"/>
                <a:ext cx="3112617" cy="1136593"/>
              </a:xfrm>
              <a:prstGeom prst="rect">
                <a:avLst/>
              </a:prstGeom>
              <a:blipFill>
                <a:blip r:embed="rId2"/>
                <a:stretch>
                  <a:fillRect r="-43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58217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47754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(c : </a:t>
            </a:r>
            <a:r>
              <a:rPr lang="en-US" dirty="0" err="1"/>
              <a:t>cmd</a:t>
            </a:r>
            <a:r>
              <a:rPr lang="en-US" dirty="0"/>
              <a:t>) (r : env) : env option =</a:t>
            </a:r>
          </a:p>
          <a:p>
            <a:pPr marL="0" indent="0">
              <a:buNone/>
            </a:pPr>
            <a:r>
              <a:rPr lang="en-US" dirty="0"/>
              <a:t>  match c with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  <a:p>
            <a:pPr marL="0" indent="0">
              <a:buNone/>
            </a:pPr>
            <a:r>
              <a:rPr lang="en-US" dirty="0"/>
              <a:t>  | Seq (c1, c2) -&gt;</a:t>
            </a:r>
          </a:p>
          <a:p>
            <a:pPr marL="0" indent="0">
              <a:buNone/>
            </a:pPr>
            <a:r>
              <a:rPr lang="en-US" dirty="0"/>
              <a:t>       match </a:t>
            </a:r>
            <a:r>
              <a:rPr lang="en-US" dirty="0" err="1"/>
              <a:t>eval_cmd</a:t>
            </a:r>
            <a:r>
              <a:rPr lang="en-US" dirty="0"/>
              <a:t> c1 r with</a:t>
            </a:r>
          </a:p>
          <a:p>
            <a:pPr marL="0" indent="0">
              <a:buNone/>
            </a:pPr>
            <a:r>
              <a:rPr lang="en-US" dirty="0"/>
              <a:t>       | Some r’ -&gt; </a:t>
            </a:r>
            <a:r>
              <a:rPr lang="en-US" dirty="0" err="1"/>
              <a:t>eval_cmd</a:t>
            </a:r>
            <a:r>
              <a:rPr lang="en-US" dirty="0"/>
              <a:t> c2 r’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| Skip -&gt;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Exercise: How would you implement this rule in OCaml?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48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FFC081D-15CE-5D0B-07B0-F25F5C9FBB30}"/>
                  </a:ext>
                </a:extLst>
              </p:cNvPr>
              <p:cNvSpPr/>
              <p:nvPr/>
            </p:nvSpPr>
            <p:spPr>
              <a:xfrm>
                <a:off x="5876927" y="3295229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FFC081D-15CE-5D0B-07B0-F25F5C9FBB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6927" y="3295229"/>
                <a:ext cx="3112617" cy="1136593"/>
              </a:xfrm>
              <a:prstGeom prst="rect">
                <a:avLst/>
              </a:prstGeom>
              <a:blipFill>
                <a:blip r:embed="rId2"/>
                <a:stretch>
                  <a:fillRect r="-43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75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&lt;#&gt;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+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–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*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/>
              <a:t>     | &lt;bool&gt;</a:t>
            </a:r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latin typeface="Consolas" panose="020B0609020204030204" pitchFamily="49" charset="0"/>
              </a:rPr>
              <a:t>and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r>
              <a:rPr lang="en-US" sz="4000" dirty="0"/>
              <a:t> | </a:t>
            </a:r>
            <a:r>
              <a:rPr lang="en-US" sz="4000" b="1" i="1" dirty="0"/>
              <a:t>E </a:t>
            </a:r>
            <a:r>
              <a:rPr lang="en-US" sz="4000" dirty="0">
                <a:latin typeface="Consolas" panose="020B0609020204030204" pitchFamily="49" charset="0"/>
              </a:rPr>
              <a:t>or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not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</a:p>
          <a:p>
            <a:pPr marL="0" indent="0">
              <a:buNone/>
            </a:pPr>
            <a:r>
              <a:rPr lang="en-US" sz="4000" b="1" i="1" dirty="0"/>
              <a:t>     </a:t>
            </a:r>
            <a:r>
              <a:rPr lang="en-US" sz="4000" dirty="0"/>
              <a:t>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=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then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Syntax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B4CF3-739D-653E-7138-1C67C58A052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674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(c : </a:t>
            </a:r>
            <a:r>
              <a:rPr lang="en-US" dirty="0" err="1"/>
              <a:t>cmd</a:t>
            </a:r>
            <a:r>
              <a:rPr lang="en-US" dirty="0"/>
              <a:t>) (r : env) : env option =</a:t>
            </a:r>
          </a:p>
          <a:p>
            <a:pPr marL="0" indent="0">
              <a:buNone/>
            </a:pPr>
            <a:r>
              <a:rPr lang="en-US" dirty="0"/>
              <a:t>  match c with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  <a:p>
            <a:pPr marL="0" indent="0">
              <a:buNone/>
            </a:pPr>
            <a:r>
              <a:rPr lang="en-US" dirty="0"/>
              <a:t>  | Seq (c1, c2)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dirty="0" err="1"/>
              <a:t>eval_cmd</a:t>
            </a:r>
            <a:r>
              <a:rPr lang="en-US" dirty="0"/>
              <a:t> c1 r with</a:t>
            </a:r>
          </a:p>
          <a:p>
            <a:pPr marL="0" indent="0">
              <a:buNone/>
            </a:pPr>
            <a:r>
              <a:rPr lang="en-US" dirty="0"/>
              <a:t>       | Some r’ -&gt; </a:t>
            </a:r>
            <a:r>
              <a:rPr lang="en-US" dirty="0" err="1"/>
              <a:t>eval_cmd</a:t>
            </a:r>
            <a:r>
              <a:rPr lang="en-US" dirty="0"/>
              <a:t> c2 r’</a:t>
            </a:r>
          </a:p>
          <a:p>
            <a:pPr marL="0" indent="0">
              <a:buNone/>
            </a:pPr>
            <a:r>
              <a:rPr lang="en-US" dirty="0"/>
              <a:t>       | None -&gt; None)</a:t>
            </a:r>
          </a:p>
          <a:p>
            <a:pPr marL="0" indent="0">
              <a:buNone/>
            </a:pPr>
            <a:r>
              <a:rPr lang="en-US" dirty="0"/>
              <a:t>  | Skip -&gt;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49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15FBCD5-2E67-95A2-5BC1-4EAB972749C9}"/>
                  </a:ext>
                </a:extLst>
              </p:cNvPr>
              <p:cNvSpPr/>
              <p:nvPr/>
            </p:nvSpPr>
            <p:spPr>
              <a:xfrm>
                <a:off x="5876927" y="3295229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15FBCD5-2E67-95A2-5BC1-4EAB972749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6927" y="3295229"/>
                <a:ext cx="3112617" cy="1136593"/>
              </a:xfrm>
              <a:prstGeom prst="rect">
                <a:avLst/>
              </a:prstGeom>
              <a:blipFill>
                <a:blip r:embed="rId2"/>
                <a:stretch>
                  <a:fillRect r="-43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12217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(c : </a:t>
            </a:r>
            <a:r>
              <a:rPr lang="en-US" dirty="0" err="1"/>
              <a:t>cmd</a:t>
            </a:r>
            <a:r>
              <a:rPr lang="en-US" dirty="0"/>
              <a:t>) (r : env) : env option =</a:t>
            </a:r>
          </a:p>
          <a:p>
            <a:pPr marL="0" indent="0">
              <a:buNone/>
            </a:pPr>
            <a:r>
              <a:rPr lang="en-US" dirty="0"/>
              <a:t>  match c with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  <a:p>
            <a:pPr marL="0" indent="0">
              <a:buNone/>
            </a:pPr>
            <a:r>
              <a:rPr lang="en-US" dirty="0"/>
              <a:t>  | Seq (c1, c2)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dirty="0" err="1"/>
              <a:t>eval_cmd</a:t>
            </a:r>
            <a:r>
              <a:rPr lang="en-US" dirty="0"/>
              <a:t> c1 r with</a:t>
            </a:r>
          </a:p>
          <a:p>
            <a:pPr marL="0" indent="0">
              <a:buNone/>
            </a:pPr>
            <a:r>
              <a:rPr lang="en-US" dirty="0"/>
              <a:t>       | Some r’ -&gt; </a:t>
            </a:r>
            <a:r>
              <a:rPr lang="en-US" dirty="0" err="1"/>
              <a:t>eval_cmd</a:t>
            </a:r>
            <a:r>
              <a:rPr lang="en-US" dirty="0"/>
              <a:t> c2 r’</a:t>
            </a:r>
          </a:p>
          <a:p>
            <a:pPr marL="0" indent="0">
              <a:buNone/>
            </a:pPr>
            <a:r>
              <a:rPr lang="en-US" dirty="0"/>
              <a:t>       | None -&gt; None)</a:t>
            </a:r>
          </a:p>
          <a:p>
            <a:pPr marL="0" indent="0">
              <a:buNone/>
            </a:pPr>
            <a:r>
              <a:rPr lang="en-US" dirty="0"/>
              <a:t>  | Skip -&gt; Some 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50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3A41487-8935-4D0B-A2B9-1613A53FF4F7}"/>
                  </a:ext>
                </a:extLst>
              </p:cNvPr>
              <p:cNvSpPr/>
              <p:nvPr/>
            </p:nvSpPr>
            <p:spPr>
              <a:xfrm>
                <a:off x="4936785" y="5467699"/>
                <a:ext cx="3112617" cy="8485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skip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3A41487-8935-4D0B-A2B9-1613A53FF4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6785" y="5467699"/>
                <a:ext cx="3112617" cy="8485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81288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51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8354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does the program </a:t>
            </a:r>
            <a:r>
              <a:rPr lang="en-US" dirty="0">
                <a:latin typeface="Consolas" panose="020B0609020204030204" pitchFamily="49" charset="0"/>
              </a:rPr>
              <a:t>x := 2; y := x + 3 </a:t>
            </a:r>
            <a:r>
              <a:rPr lang="en-US" dirty="0"/>
              <a:t>evaluate to?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eval_cmd</a:t>
            </a:r>
            <a:r>
              <a:rPr lang="en-US" dirty="0"/>
              <a:t> (Seq (Assign (“x”, Int 2),</a:t>
            </a:r>
          </a:p>
          <a:p>
            <a:pPr marL="0" indent="0">
              <a:buNone/>
            </a:pPr>
            <a:r>
              <a:rPr lang="en-US" dirty="0"/>
              <a:t>                            Assign (“y”, Add (Ident “x”, Int 3)))) </a:t>
            </a:r>
            <a:r>
              <a:rPr lang="en-US" dirty="0" err="1"/>
              <a:t>empty_env</a:t>
            </a:r>
            <a:r>
              <a:rPr lang="en-US" dirty="0"/>
              <a:t>;;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407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eval_cmd</a:t>
            </a:r>
            <a:r>
              <a:rPr lang="en-US" dirty="0"/>
              <a:t> (Seq (Assign (“x”, Int 2),</a:t>
            </a:r>
          </a:p>
          <a:p>
            <a:pPr marL="0" indent="0">
              <a:buNone/>
            </a:pPr>
            <a:r>
              <a:rPr lang="en-US" dirty="0"/>
              <a:t>                            Assign (“y”, Add (Ident “x”, Int 3)))) </a:t>
            </a:r>
            <a:r>
              <a:rPr lang="en-US" dirty="0" err="1"/>
              <a:t>empty_env</a:t>
            </a:r>
            <a:r>
              <a:rPr lang="en-US" dirty="0"/>
              <a:t>;;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(c : </a:t>
            </a:r>
            <a:r>
              <a:rPr lang="en-US" dirty="0" err="1"/>
              <a:t>cmd</a:t>
            </a:r>
            <a:r>
              <a:rPr lang="en-US" dirty="0"/>
              <a:t>) (r : env) : env option =</a:t>
            </a:r>
          </a:p>
          <a:p>
            <a:pPr marL="0" indent="0">
              <a:buNone/>
            </a:pPr>
            <a:r>
              <a:rPr lang="en-US" dirty="0"/>
              <a:t>  match c with</a:t>
            </a:r>
          </a:p>
          <a:p>
            <a:pPr marL="0" indent="0">
              <a:buNone/>
            </a:pPr>
            <a:r>
              <a:rPr lang="en-US" dirty="0"/>
              <a:t>| Seq (c1, c2)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dirty="0" err="1"/>
              <a:t>eval_cmd</a:t>
            </a:r>
            <a:r>
              <a:rPr lang="en-US" dirty="0"/>
              <a:t> c1 r with</a:t>
            </a:r>
          </a:p>
          <a:p>
            <a:pPr marL="0" indent="0">
              <a:buNone/>
            </a:pPr>
            <a:r>
              <a:rPr lang="en-US" dirty="0"/>
              <a:t>       | Some r’ -&gt; </a:t>
            </a:r>
            <a:r>
              <a:rPr lang="en-US" dirty="0" err="1"/>
              <a:t>eval_cmd</a:t>
            </a:r>
            <a:r>
              <a:rPr lang="en-US" dirty="0"/>
              <a:t> c2 r’</a:t>
            </a:r>
          </a:p>
          <a:p>
            <a:pPr marL="0" indent="0">
              <a:buNone/>
            </a:pPr>
            <a:r>
              <a:rPr lang="en-US" dirty="0"/>
              <a:t>       | None -&gt; None)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48783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eval_cmd</a:t>
            </a:r>
            <a:r>
              <a:rPr lang="en-US" dirty="0"/>
              <a:t> (Seq (Assign (“x”, Int 2),</a:t>
            </a:r>
          </a:p>
          <a:p>
            <a:pPr marL="0" indent="0">
              <a:buNone/>
            </a:pPr>
            <a:r>
              <a:rPr lang="en-US" dirty="0"/>
              <a:t>                            Assign (“y”, Add (Ident “x”, Int 3)))) </a:t>
            </a:r>
            <a:r>
              <a:rPr lang="en-US" dirty="0" err="1"/>
              <a:t>empty_env</a:t>
            </a:r>
            <a:r>
              <a:rPr lang="en-US" dirty="0"/>
              <a:t>;;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(c : </a:t>
            </a:r>
            <a:r>
              <a:rPr lang="en-US" dirty="0" err="1"/>
              <a:t>cmd</a:t>
            </a:r>
            <a:r>
              <a:rPr lang="en-US" dirty="0"/>
              <a:t>) (r : env) : env option =</a:t>
            </a:r>
          </a:p>
          <a:p>
            <a:pPr marL="0" indent="0">
              <a:buNone/>
            </a:pPr>
            <a:r>
              <a:rPr lang="en-US" dirty="0"/>
              <a:t>  match c with</a:t>
            </a:r>
          </a:p>
          <a:p>
            <a:pPr marL="0" indent="0">
              <a:buNone/>
            </a:pPr>
            <a:r>
              <a:rPr lang="en-US" dirty="0"/>
              <a:t>| Seq (c1, c2)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dirty="0" err="1"/>
              <a:t>eval_cmd</a:t>
            </a:r>
            <a:r>
              <a:rPr lang="en-US" dirty="0"/>
              <a:t> </a:t>
            </a:r>
            <a:r>
              <a:rPr lang="en-US" b="1" dirty="0"/>
              <a:t>(Assign (“x”, Int 2))</a:t>
            </a:r>
            <a:r>
              <a:rPr lang="en-US" dirty="0"/>
              <a:t> </a:t>
            </a:r>
            <a:r>
              <a:rPr lang="en-US" b="1" dirty="0" err="1"/>
              <a:t>empty_env</a:t>
            </a:r>
            <a:r>
              <a:rPr lang="en-US" b="1" dirty="0"/>
              <a:t> </a:t>
            </a:r>
            <a:r>
              <a:rPr lang="en-US" dirty="0"/>
              <a:t>with</a:t>
            </a:r>
          </a:p>
          <a:p>
            <a:pPr marL="0" indent="0">
              <a:buNone/>
            </a:pPr>
            <a:r>
              <a:rPr lang="en-US" dirty="0"/>
              <a:t>       | Some r’ -&gt; </a:t>
            </a:r>
            <a:r>
              <a:rPr lang="en-US" dirty="0" err="1"/>
              <a:t>eval_cmd</a:t>
            </a:r>
            <a:r>
              <a:rPr lang="en-US" dirty="0"/>
              <a:t> </a:t>
            </a:r>
            <a:r>
              <a:rPr lang="en-US" b="1" dirty="0"/>
              <a:t>(Assign (“y”, Add (Ident “x”, Int 3)))</a:t>
            </a:r>
            <a:r>
              <a:rPr lang="en-US" dirty="0"/>
              <a:t> r’</a:t>
            </a:r>
          </a:p>
          <a:p>
            <a:pPr marL="0" indent="0">
              <a:buNone/>
            </a:pPr>
            <a:r>
              <a:rPr lang="en-US" dirty="0"/>
              <a:t>       | None -&gt; None)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43135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eval_cmd</a:t>
            </a:r>
            <a:r>
              <a:rPr lang="en-US" dirty="0"/>
              <a:t> (Seq (Assign (“x”, Int 2),</a:t>
            </a:r>
          </a:p>
          <a:p>
            <a:pPr marL="0" indent="0">
              <a:buNone/>
            </a:pPr>
            <a:r>
              <a:rPr lang="en-US" dirty="0"/>
              <a:t>                            Assign (“y”, Add (Ident “x”, Int 3)))) </a:t>
            </a:r>
            <a:r>
              <a:rPr lang="en-US" dirty="0" err="1"/>
              <a:t>empty_env</a:t>
            </a:r>
            <a:r>
              <a:rPr lang="en-US" dirty="0"/>
              <a:t>;;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match </a:t>
            </a:r>
            <a:r>
              <a:rPr lang="en-US" dirty="0" err="1"/>
              <a:t>eval_cmd</a:t>
            </a:r>
            <a:r>
              <a:rPr lang="en-US" dirty="0"/>
              <a:t> </a:t>
            </a:r>
            <a:r>
              <a:rPr lang="en-US" b="1" dirty="0"/>
              <a:t>(Assign (“x”, Int 2))</a:t>
            </a:r>
            <a:r>
              <a:rPr lang="en-US" dirty="0"/>
              <a:t> </a:t>
            </a:r>
            <a:r>
              <a:rPr lang="en-US" b="1" dirty="0" err="1"/>
              <a:t>empty_env</a:t>
            </a:r>
            <a:r>
              <a:rPr lang="en-US" b="1" dirty="0"/>
              <a:t> </a:t>
            </a:r>
            <a:r>
              <a:rPr lang="en-US" dirty="0"/>
              <a:t>with</a:t>
            </a:r>
          </a:p>
          <a:p>
            <a:pPr marL="0" indent="0">
              <a:buNone/>
            </a:pPr>
            <a:r>
              <a:rPr lang="en-US" dirty="0"/>
              <a:t>       | Some r’ -&gt; </a:t>
            </a:r>
            <a:r>
              <a:rPr lang="en-US" dirty="0" err="1"/>
              <a:t>eval_cmd</a:t>
            </a:r>
            <a:r>
              <a:rPr lang="en-US" dirty="0"/>
              <a:t> </a:t>
            </a:r>
            <a:r>
              <a:rPr lang="en-US" b="1" dirty="0"/>
              <a:t>(Assign (“y”, Add (Ident “x”, Int 3)))</a:t>
            </a:r>
            <a:r>
              <a:rPr lang="en-US" dirty="0"/>
              <a:t> r’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| Assign (x, e)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dirty="0" err="1"/>
              <a:t>eval_exp</a:t>
            </a:r>
            <a:r>
              <a:rPr lang="en-US" dirty="0"/>
              <a:t> e r with</a:t>
            </a:r>
          </a:p>
          <a:p>
            <a:pPr marL="0" indent="0">
              <a:buNone/>
            </a:pPr>
            <a:r>
              <a:rPr lang="en-US" dirty="0"/>
              <a:t>       | Some v -&gt; Some (update r x v)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09177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eval_cmd</a:t>
            </a:r>
            <a:r>
              <a:rPr lang="en-US" dirty="0"/>
              <a:t> (Seq (Assign (“x”, Int 2),</a:t>
            </a:r>
          </a:p>
          <a:p>
            <a:pPr marL="0" indent="0">
              <a:buNone/>
            </a:pPr>
            <a:r>
              <a:rPr lang="en-US" dirty="0"/>
              <a:t>                            Assign (“y”, Add (Ident “x”, Int 3)))) </a:t>
            </a:r>
            <a:r>
              <a:rPr lang="en-US" dirty="0" err="1"/>
              <a:t>empty_env</a:t>
            </a:r>
            <a:r>
              <a:rPr lang="en-US" dirty="0"/>
              <a:t>;;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match </a:t>
            </a:r>
            <a:r>
              <a:rPr lang="en-US" dirty="0" err="1"/>
              <a:t>eval_cmd</a:t>
            </a:r>
            <a:r>
              <a:rPr lang="en-US" dirty="0"/>
              <a:t> </a:t>
            </a:r>
            <a:r>
              <a:rPr lang="en-US" b="1" dirty="0"/>
              <a:t>(Assign (“x”, Int 2))</a:t>
            </a:r>
            <a:r>
              <a:rPr lang="en-US" dirty="0"/>
              <a:t> </a:t>
            </a:r>
            <a:r>
              <a:rPr lang="en-US" b="1" dirty="0" err="1"/>
              <a:t>empty_env</a:t>
            </a:r>
            <a:r>
              <a:rPr lang="en-US" b="1" dirty="0"/>
              <a:t> </a:t>
            </a:r>
            <a:r>
              <a:rPr lang="en-US" dirty="0"/>
              <a:t>with</a:t>
            </a:r>
          </a:p>
          <a:p>
            <a:pPr marL="0" indent="0">
              <a:buNone/>
            </a:pPr>
            <a:r>
              <a:rPr lang="en-US" dirty="0"/>
              <a:t>       | Some r’ -&gt; </a:t>
            </a:r>
            <a:r>
              <a:rPr lang="en-US" dirty="0" err="1"/>
              <a:t>eval_cmd</a:t>
            </a:r>
            <a:r>
              <a:rPr lang="en-US" dirty="0"/>
              <a:t> (Assign (“y”, Add (Ident “x”, Int 3))) r’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| Assign (x, e)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dirty="0" err="1"/>
              <a:t>eval_exp</a:t>
            </a:r>
            <a:r>
              <a:rPr lang="en-US" dirty="0"/>
              <a:t> </a:t>
            </a:r>
            <a:r>
              <a:rPr lang="en-US" b="1" dirty="0"/>
              <a:t>(Int 2)</a:t>
            </a:r>
            <a:r>
              <a:rPr lang="en-US" dirty="0"/>
              <a:t> </a:t>
            </a:r>
            <a:r>
              <a:rPr lang="en-US" b="1" dirty="0" err="1"/>
              <a:t>empty_env</a:t>
            </a:r>
            <a:r>
              <a:rPr lang="en-US" b="1" dirty="0"/>
              <a:t> </a:t>
            </a:r>
            <a:r>
              <a:rPr lang="en-US" dirty="0"/>
              <a:t>with</a:t>
            </a:r>
          </a:p>
          <a:p>
            <a:pPr marL="0" indent="0">
              <a:buNone/>
            </a:pPr>
            <a:r>
              <a:rPr lang="en-US" dirty="0"/>
              <a:t>       | Some v -&gt; Some (update </a:t>
            </a:r>
            <a:r>
              <a:rPr lang="en-US" b="1" dirty="0" err="1"/>
              <a:t>empty_env</a:t>
            </a:r>
            <a:r>
              <a:rPr lang="en-US" dirty="0"/>
              <a:t> </a:t>
            </a:r>
            <a:r>
              <a:rPr lang="en-US" b="1" dirty="0"/>
              <a:t>“x”</a:t>
            </a:r>
            <a:r>
              <a:rPr lang="en-US" dirty="0"/>
              <a:t> v)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30024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eval_cmd</a:t>
            </a:r>
            <a:r>
              <a:rPr lang="en-US" dirty="0"/>
              <a:t> (Seq (Assign (“x”, Int 2),</a:t>
            </a:r>
          </a:p>
          <a:p>
            <a:pPr marL="0" indent="0">
              <a:buNone/>
            </a:pPr>
            <a:r>
              <a:rPr lang="en-US" dirty="0"/>
              <a:t>                            Assign (“y”, Add (Ident “x”, Int 3)))) </a:t>
            </a:r>
            <a:r>
              <a:rPr lang="en-US" dirty="0" err="1"/>
              <a:t>empty_env</a:t>
            </a:r>
            <a:r>
              <a:rPr lang="en-US" dirty="0"/>
              <a:t>;;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match </a:t>
            </a:r>
            <a:r>
              <a:rPr lang="en-US" dirty="0" err="1"/>
              <a:t>eval_cmd</a:t>
            </a:r>
            <a:r>
              <a:rPr lang="en-US" dirty="0"/>
              <a:t> </a:t>
            </a:r>
            <a:r>
              <a:rPr lang="en-US" b="1" dirty="0"/>
              <a:t>(Assign (“x”, Int 2))</a:t>
            </a:r>
            <a:r>
              <a:rPr lang="en-US" dirty="0"/>
              <a:t> </a:t>
            </a:r>
            <a:r>
              <a:rPr lang="en-US" b="1" dirty="0" err="1"/>
              <a:t>empty_env</a:t>
            </a:r>
            <a:r>
              <a:rPr lang="en-US" b="1" dirty="0"/>
              <a:t> </a:t>
            </a:r>
            <a:r>
              <a:rPr lang="en-US" dirty="0"/>
              <a:t>with</a:t>
            </a:r>
          </a:p>
          <a:p>
            <a:pPr marL="0" indent="0">
              <a:buNone/>
            </a:pPr>
            <a:r>
              <a:rPr lang="en-US" dirty="0"/>
              <a:t>       | Some r’ -&gt; </a:t>
            </a:r>
            <a:r>
              <a:rPr lang="en-US" dirty="0" err="1"/>
              <a:t>eval_cmd</a:t>
            </a:r>
            <a:r>
              <a:rPr lang="en-US" dirty="0"/>
              <a:t> (Assign (“y”, Add (Ident “x”, Int 3))) r’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| Assign (x, e)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b="1" dirty="0"/>
              <a:t>Some (</a:t>
            </a:r>
            <a:r>
              <a:rPr lang="en-US" b="1" dirty="0" err="1"/>
              <a:t>IntVal</a:t>
            </a:r>
            <a:r>
              <a:rPr lang="en-US" b="1" dirty="0"/>
              <a:t> 2)</a:t>
            </a:r>
            <a:r>
              <a:rPr lang="en-US" dirty="0"/>
              <a:t> with</a:t>
            </a:r>
          </a:p>
          <a:p>
            <a:pPr marL="0" indent="0">
              <a:buNone/>
            </a:pPr>
            <a:r>
              <a:rPr lang="en-US" dirty="0"/>
              <a:t>       | Some v -&gt; Some (update </a:t>
            </a:r>
            <a:r>
              <a:rPr lang="en-US" dirty="0" err="1"/>
              <a:t>empty_env</a:t>
            </a:r>
            <a:r>
              <a:rPr lang="en-US" dirty="0"/>
              <a:t> “x” v)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21703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eval_cmd</a:t>
            </a:r>
            <a:r>
              <a:rPr lang="en-US" dirty="0"/>
              <a:t> (Seq (Assign (“x”, Int 2),</a:t>
            </a:r>
          </a:p>
          <a:p>
            <a:pPr marL="0" indent="0">
              <a:buNone/>
            </a:pPr>
            <a:r>
              <a:rPr lang="en-US" dirty="0"/>
              <a:t>                            Assign (“y”, Add (Ident “x”, Int 3)))) </a:t>
            </a:r>
            <a:r>
              <a:rPr lang="en-US" dirty="0" err="1"/>
              <a:t>empty_env</a:t>
            </a:r>
            <a:r>
              <a:rPr lang="en-US" dirty="0"/>
              <a:t>;;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match </a:t>
            </a:r>
            <a:r>
              <a:rPr lang="en-US" b="1" dirty="0"/>
              <a:t>Some {“x” = </a:t>
            </a:r>
            <a:r>
              <a:rPr lang="en-US" b="1" dirty="0" err="1"/>
              <a:t>IntVal</a:t>
            </a:r>
            <a:r>
              <a:rPr lang="en-US" b="1" dirty="0"/>
              <a:t> 2}</a:t>
            </a:r>
            <a:r>
              <a:rPr lang="en-US" dirty="0"/>
              <a:t> with</a:t>
            </a:r>
          </a:p>
          <a:p>
            <a:pPr marL="0" indent="0">
              <a:buNone/>
            </a:pPr>
            <a:r>
              <a:rPr lang="en-US" dirty="0"/>
              <a:t>       | Some r’ -&gt; </a:t>
            </a:r>
            <a:r>
              <a:rPr lang="en-US" dirty="0" err="1"/>
              <a:t>eval_cmd</a:t>
            </a:r>
            <a:r>
              <a:rPr lang="en-US" dirty="0"/>
              <a:t> (Assign (“y”, Add (Ident “x”, Int 3))) r’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| Assign (x, e)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b="1" dirty="0"/>
              <a:t>Some (</a:t>
            </a:r>
            <a:r>
              <a:rPr lang="en-US" b="1" dirty="0" err="1"/>
              <a:t>IntVal</a:t>
            </a:r>
            <a:r>
              <a:rPr lang="en-US" b="1" dirty="0"/>
              <a:t> 2)</a:t>
            </a:r>
            <a:r>
              <a:rPr lang="en-US" dirty="0"/>
              <a:t> with</a:t>
            </a:r>
          </a:p>
          <a:p>
            <a:pPr marL="0" indent="0">
              <a:buNone/>
            </a:pPr>
            <a:r>
              <a:rPr lang="en-US" dirty="0"/>
              <a:t>       | Some v -&gt; Some (update </a:t>
            </a:r>
            <a:r>
              <a:rPr lang="en-US" dirty="0" err="1"/>
              <a:t>empty_env</a:t>
            </a:r>
            <a:r>
              <a:rPr lang="en-US" dirty="0"/>
              <a:t> “x” v)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301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&lt;#&gt; | &lt;ident&gt;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+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–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*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/>
              <a:t>     | &lt;bool&gt;</a:t>
            </a:r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latin typeface="Consolas" panose="020B0609020204030204" pitchFamily="49" charset="0"/>
              </a:rPr>
              <a:t>and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r>
              <a:rPr lang="en-US" sz="4000" dirty="0"/>
              <a:t> | </a:t>
            </a:r>
            <a:r>
              <a:rPr lang="en-US" sz="4000" b="1" i="1" dirty="0"/>
              <a:t>E </a:t>
            </a:r>
            <a:r>
              <a:rPr lang="en-US" sz="4000" dirty="0">
                <a:latin typeface="Consolas" panose="020B0609020204030204" pitchFamily="49" charset="0"/>
              </a:rPr>
              <a:t>or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not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</a:p>
          <a:p>
            <a:pPr marL="0" indent="0">
              <a:buNone/>
            </a:pPr>
            <a:r>
              <a:rPr lang="en-US" sz="4000" b="1" i="1" dirty="0"/>
              <a:t>     </a:t>
            </a:r>
            <a:r>
              <a:rPr lang="en-US" sz="4000" dirty="0"/>
              <a:t>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=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then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FAE68-12DC-4F58-A277-8D019504C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8165" y="2899301"/>
            <a:ext cx="5617138" cy="4630281"/>
          </a:xfrm>
        </p:spPr>
        <p:txBody>
          <a:bodyPr>
            <a:normAutofit/>
          </a:bodyPr>
          <a:lstStyle/>
          <a:p>
            <a:r>
              <a:rPr lang="en-US" sz="3200" dirty="0"/>
              <a:t>Example expressions: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x + 5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if y then 3 else z</a:t>
            </a:r>
          </a:p>
        </p:txBody>
      </p:sp>
    </p:spTree>
    <p:extLst>
      <p:ext uri="{BB962C8B-B14F-4D97-AF65-F5344CB8AC3E}">
        <p14:creationId xmlns:p14="http://schemas.microsoft.com/office/powerpoint/2010/main" val="219688761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5115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eval_cmd</a:t>
            </a:r>
            <a:r>
              <a:rPr lang="en-US" dirty="0"/>
              <a:t> (Seq (Assign (“x”, Int 2),</a:t>
            </a:r>
          </a:p>
          <a:p>
            <a:pPr marL="0" indent="0">
              <a:buNone/>
            </a:pPr>
            <a:r>
              <a:rPr lang="en-US" dirty="0"/>
              <a:t>                            Assign (“y”, Add (Ident “x”, Int 3)))) </a:t>
            </a:r>
            <a:r>
              <a:rPr lang="en-US" dirty="0" err="1"/>
              <a:t>empty_env</a:t>
            </a:r>
            <a:r>
              <a:rPr lang="en-US" dirty="0"/>
              <a:t>;;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eval_cmd</a:t>
            </a:r>
            <a:r>
              <a:rPr lang="en-US" dirty="0"/>
              <a:t> (Assign (“y”, Add (Ident “x”, Int 3))) {“x” = </a:t>
            </a:r>
            <a:r>
              <a:rPr lang="en-US" dirty="0" err="1"/>
              <a:t>IntVal</a:t>
            </a:r>
            <a:r>
              <a:rPr lang="en-US" dirty="0"/>
              <a:t> 2}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| Assign (x, e)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dirty="0" err="1"/>
              <a:t>eval_exp</a:t>
            </a:r>
            <a:r>
              <a:rPr lang="en-US" dirty="0"/>
              <a:t> </a:t>
            </a:r>
            <a:r>
              <a:rPr lang="en-US" b="1" dirty="0"/>
              <a:t>(Add (Ident “x”, Int 3))</a:t>
            </a:r>
            <a:r>
              <a:rPr lang="en-US" dirty="0"/>
              <a:t> </a:t>
            </a:r>
            <a:r>
              <a:rPr lang="en-US" b="1" dirty="0"/>
              <a:t>{“x” = </a:t>
            </a:r>
            <a:r>
              <a:rPr lang="en-US" b="1" dirty="0" err="1"/>
              <a:t>IntVal</a:t>
            </a:r>
            <a:r>
              <a:rPr lang="en-US" b="1" dirty="0"/>
              <a:t> 2} </a:t>
            </a:r>
            <a:r>
              <a:rPr lang="en-US" dirty="0"/>
              <a:t>with</a:t>
            </a:r>
          </a:p>
          <a:p>
            <a:pPr marL="0" indent="0">
              <a:buNone/>
            </a:pPr>
            <a:r>
              <a:rPr lang="en-US" dirty="0"/>
              <a:t>       | Some v -&gt; Some (update </a:t>
            </a:r>
            <a:r>
              <a:rPr lang="en-US" b="1" dirty="0"/>
              <a:t>{“x” = </a:t>
            </a:r>
            <a:r>
              <a:rPr lang="en-US" b="1" dirty="0" err="1"/>
              <a:t>IntVal</a:t>
            </a:r>
            <a:r>
              <a:rPr lang="en-US" b="1" dirty="0"/>
              <a:t> 2}</a:t>
            </a:r>
            <a:r>
              <a:rPr lang="en-US" dirty="0"/>
              <a:t> </a:t>
            </a:r>
            <a:r>
              <a:rPr lang="en-US" b="1" dirty="0"/>
              <a:t>“y”</a:t>
            </a:r>
            <a:r>
              <a:rPr lang="en-US" dirty="0"/>
              <a:t> v)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13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5115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eval_cmd</a:t>
            </a:r>
            <a:r>
              <a:rPr lang="en-US" dirty="0"/>
              <a:t> (Seq (Assign (“x”, Int 2),</a:t>
            </a:r>
          </a:p>
          <a:p>
            <a:pPr marL="0" indent="0">
              <a:buNone/>
            </a:pPr>
            <a:r>
              <a:rPr lang="en-US" dirty="0"/>
              <a:t>                            Assign (“y”, Add (Ident “x”, Int 3)))) </a:t>
            </a:r>
            <a:r>
              <a:rPr lang="en-US" dirty="0" err="1"/>
              <a:t>empty_env</a:t>
            </a:r>
            <a:r>
              <a:rPr lang="en-US" dirty="0"/>
              <a:t>;;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eval_cmd</a:t>
            </a:r>
            <a:r>
              <a:rPr lang="en-US" dirty="0"/>
              <a:t> (Assign (“y”, Add (Ident “x”, Int 3))) {“x” = </a:t>
            </a:r>
            <a:r>
              <a:rPr lang="en-US" dirty="0" err="1"/>
              <a:t>IntVal</a:t>
            </a:r>
            <a:r>
              <a:rPr lang="en-US" dirty="0"/>
              <a:t> 2}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| Assign (x, e) -&gt;</a:t>
            </a:r>
          </a:p>
          <a:p>
            <a:pPr marL="0" indent="0">
              <a:buNone/>
            </a:pPr>
            <a:r>
              <a:rPr lang="en-US" dirty="0"/>
              <a:t>       (match </a:t>
            </a:r>
            <a:r>
              <a:rPr lang="en-US" b="1" dirty="0"/>
              <a:t>Some (</a:t>
            </a:r>
            <a:r>
              <a:rPr lang="en-US" b="1" dirty="0" err="1"/>
              <a:t>IntVal</a:t>
            </a:r>
            <a:r>
              <a:rPr lang="en-US" b="1" dirty="0"/>
              <a:t> 5) </a:t>
            </a:r>
            <a:r>
              <a:rPr lang="en-US" dirty="0"/>
              <a:t>with</a:t>
            </a:r>
          </a:p>
          <a:p>
            <a:pPr marL="0" indent="0">
              <a:buNone/>
            </a:pPr>
            <a:r>
              <a:rPr lang="en-US" dirty="0"/>
              <a:t>       | Some v -&gt; Some (update {“x” = </a:t>
            </a:r>
            <a:r>
              <a:rPr lang="en-US" dirty="0" err="1"/>
              <a:t>IntVal</a:t>
            </a:r>
            <a:r>
              <a:rPr lang="en-US" dirty="0"/>
              <a:t> 2} “y” v)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27477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4F75-426D-4DB8-9045-3D44278B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71396" cy="5115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res = </a:t>
            </a:r>
            <a:r>
              <a:rPr lang="en-US" dirty="0" err="1"/>
              <a:t>eval_cmd</a:t>
            </a:r>
            <a:r>
              <a:rPr lang="en-US" dirty="0"/>
              <a:t> (Seq (Assign (“x”, Int 2),</a:t>
            </a:r>
          </a:p>
          <a:p>
            <a:pPr marL="0" indent="0">
              <a:buNone/>
            </a:pPr>
            <a:r>
              <a:rPr lang="en-US" dirty="0"/>
              <a:t>                            Assign (“y”, Add (Ident “x”, Int 3)))) </a:t>
            </a:r>
            <a:r>
              <a:rPr lang="en-US" dirty="0" err="1"/>
              <a:t>empty_env</a:t>
            </a:r>
            <a:r>
              <a:rPr lang="en-US" dirty="0"/>
              <a:t>;;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Some {“x” = </a:t>
            </a:r>
            <a:r>
              <a:rPr lang="en-US" b="1" dirty="0" err="1"/>
              <a:t>IntVal</a:t>
            </a:r>
            <a:r>
              <a:rPr lang="en-US" b="1" dirty="0"/>
              <a:t> 2, “y” = </a:t>
            </a:r>
            <a:r>
              <a:rPr lang="en-US" b="1" dirty="0" err="1"/>
              <a:t>IntVal</a:t>
            </a:r>
            <a:r>
              <a:rPr lang="en-US" b="1" dirty="0"/>
              <a:t> 5}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match res with Some r -&gt; lookup r “y” | None -&gt; None;;</a:t>
            </a:r>
          </a:p>
          <a:p>
            <a:pPr marL="0" indent="0">
              <a:buNone/>
            </a:pPr>
            <a:r>
              <a:rPr lang="en-US" dirty="0"/>
              <a:t>- : value option = Some (</a:t>
            </a:r>
            <a:r>
              <a:rPr lang="en-US" dirty="0" err="1"/>
              <a:t>IntVal</a:t>
            </a:r>
            <a:r>
              <a:rPr lang="en-US" dirty="0"/>
              <a:t> 5)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8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62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96167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D098-46DD-4D41-B089-379C6B82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Proof Trees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8A4F75-426D-4DB8-9045-3D44278BF7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071396" cy="5115720"/>
              </a:xfrm>
            </p:spPr>
            <p:txBody>
              <a:bodyPr>
                <a:normAutofit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Exercise: Write a proof tree for the first step that the following program takes:		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onsolas" panose="020B0609020204030204" pitchFamily="49" charset="0"/>
                      </a:rPr>
                      <m:t>if</m:t>
                    </m:r>
                    <m:r>
                      <m:rPr>
                        <m:nor/>
                      </m:rPr>
                      <a:rPr lang="en-US">
                        <a:latin typeface="Consolas" panose="020B0609020204030204" pitchFamily="49" charset="0"/>
                      </a:rPr>
                      <m:t> 1+2=3 </m:t>
                    </m:r>
                    <m:r>
                      <m:rPr>
                        <m:nor/>
                      </m:rPr>
                      <a:rPr lang="en-US">
                        <a:latin typeface="Consolas" panose="020B0609020204030204" pitchFamily="49" charset="0"/>
                      </a:rPr>
                      <m:t>then</m:t>
                    </m:r>
                    <m:r>
                      <m:rPr>
                        <m:nor/>
                      </m:rPr>
                      <a:rPr lang="en-US">
                        <a:latin typeface="Consolas" panose="020B0609020204030204" pitchFamily="49" charset="0"/>
                      </a:rPr>
                      <m:t> 2∗2 </m:t>
                    </m:r>
                    <m:r>
                      <m:rPr>
                        <m:nor/>
                      </m:rPr>
                      <a:rPr lang="en-US">
                        <a:latin typeface="Consolas" panose="020B0609020204030204" pitchFamily="49" charset="0"/>
                      </a:rPr>
                      <m:t>else</m:t>
                    </m:r>
                    <m:r>
                      <m:rPr>
                        <m:nor/>
                      </m:rPr>
                      <a:rPr lang="en-US">
                        <a:latin typeface="Consolas" panose="020B0609020204030204" pitchFamily="49" charset="0"/>
                      </a:rPr>
                      <m:t> 7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8A4F75-426D-4DB8-9045-3D44278BF7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071396" cy="5115720"/>
              </a:xfrm>
              <a:blipFill>
                <a:blip r:embed="rId3"/>
                <a:stretch>
                  <a:fillRect l="-1267" b="-14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8669D-E11C-435B-805F-A5BCB2F0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63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2B3CC39-DAA9-CF46-183E-A72E3B56C210}"/>
                  </a:ext>
                </a:extLst>
              </p:cNvPr>
              <p:cNvSpPr/>
              <p:nvPr/>
            </p:nvSpPr>
            <p:spPr>
              <a:xfrm>
                <a:off x="737556" y="2338313"/>
                <a:ext cx="7002126" cy="9440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26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26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 b="0" i="0" smtClean="0">
                              <a:latin typeface="Consolas" panose="020B0609020204030204" pitchFamily="49" charset="0"/>
                            </a:rPr>
                            <m:t>true</m:t>
                          </m:r>
                          <m:r>
                            <m:rPr>
                              <m:nor/>
                            </m:rPr>
                            <a:rPr lang="en-US" sz="26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6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2B3CC39-DAA9-CF46-183E-A72E3B56C2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556" y="2338313"/>
                <a:ext cx="7002126" cy="9440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2C7FE20-9944-7979-8093-FBFEF95A5839}"/>
                  </a:ext>
                </a:extLst>
              </p:cNvPr>
              <p:cNvSpPr/>
              <p:nvPr/>
            </p:nvSpPr>
            <p:spPr>
              <a:xfrm>
                <a:off x="766576" y="3165023"/>
                <a:ext cx="7002126" cy="9440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26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26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 b="0" i="0" smtClean="0">
                              <a:latin typeface="Consolas" panose="020B0609020204030204" pitchFamily="49" charset="0"/>
                            </a:rPr>
                            <m:t>false</m:t>
                          </m:r>
                          <m:r>
                            <m:rPr>
                              <m:nor/>
                            </m:rPr>
                            <a:rPr lang="en-US" sz="26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6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2C7FE20-9944-7979-8093-FBFEF95A58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76" y="3165023"/>
                <a:ext cx="7002126" cy="9440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B9B5BDE-CB48-5879-DDA7-859EDD9E31B0}"/>
                  </a:ext>
                </a:extLst>
              </p:cNvPr>
              <p:cNvSpPr/>
              <p:nvPr/>
            </p:nvSpPr>
            <p:spPr>
              <a:xfrm>
                <a:off x="795595" y="1500350"/>
                <a:ext cx="7002126" cy="9399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6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26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600" dirty="0"/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B9B5BDE-CB48-5879-DDA7-859EDD9E31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95" y="1500350"/>
                <a:ext cx="7002126" cy="93993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CBFAED1-8201-12D3-59B0-FA72FE690C63}"/>
                  </a:ext>
                </a:extLst>
              </p:cNvPr>
              <p:cNvSpPr/>
              <p:nvPr/>
            </p:nvSpPr>
            <p:spPr>
              <a:xfrm>
                <a:off x="7518645" y="3715475"/>
                <a:ext cx="3942735" cy="13200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⊕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6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 b="1">
                              <a:latin typeface="Consolas" panose="020B0609020204030204" pitchFamily="49" charset="0"/>
                            </a:rPr>
                            <m:t>op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600" dirty="0"/>
              </a:p>
              <a:p>
                <a:pPr/>
                <a:r>
                  <a:rPr lang="en-US" sz="2600" dirty="0"/>
                  <a:t>where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⊕</m:t>
                    </m:r>
                  </m:oMath>
                </a14:m>
                <a:r>
                  <a:rPr lang="en-US" sz="2600" dirty="0"/>
                  <a:t> implements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600" b="1">
                        <a:latin typeface="Consolas" panose="020B0609020204030204" pitchFamily="49" charset="0"/>
                      </a:rPr>
                      <m:t>op</m:t>
                    </m:r>
                  </m:oMath>
                </a14:m>
                <a:endParaRPr lang="en-US" sz="2600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CBFAED1-8201-12D3-59B0-FA72FE690C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645" y="3715475"/>
                <a:ext cx="3942735" cy="1320041"/>
              </a:xfrm>
              <a:prstGeom prst="rect">
                <a:avLst/>
              </a:prstGeom>
              <a:blipFill>
                <a:blip r:embed="rId7"/>
                <a:stretch>
                  <a:fillRect l="-2782" b="-110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B540265-1353-3D19-7822-7CD2E88DEC3F}"/>
                  </a:ext>
                </a:extLst>
              </p:cNvPr>
              <p:cNvSpPr/>
              <p:nvPr/>
            </p:nvSpPr>
            <p:spPr>
              <a:xfrm>
                <a:off x="7916660" y="1513183"/>
                <a:ext cx="3112617" cy="8686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6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 b="1" i="0" smtClean="0">
                              <a:latin typeface="Consolas" panose="020B0609020204030204" pitchFamily="49" charset="0"/>
                            </a:rPr>
                            <m:t>op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26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 b="1">
                              <a:latin typeface="Consolas" panose="020B0609020204030204" pitchFamily="49" charset="0"/>
                            </a:rPr>
                            <m:t>op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600" dirty="0"/>
              </a:p>
            </p:txBody>
          </p:sp>
        </mc:Choice>
        <mc:Fallback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B540265-1353-3D19-7822-7CD2E88DEC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6660" y="1513183"/>
                <a:ext cx="3112617" cy="868653"/>
              </a:xfrm>
              <a:prstGeom prst="rect">
                <a:avLst/>
              </a:prstGeom>
              <a:blipFill>
                <a:blip r:embed="rId8"/>
                <a:stretch>
                  <a:fillRect b="-34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C052A56-573C-5DD9-4DBE-F93CC07735B9}"/>
                  </a:ext>
                </a:extLst>
              </p:cNvPr>
              <p:cNvSpPr/>
              <p:nvPr/>
            </p:nvSpPr>
            <p:spPr>
              <a:xfrm>
                <a:off x="7957912" y="2546658"/>
                <a:ext cx="3112617" cy="9563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6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 b="1">
                              <a:latin typeface="Consolas" panose="020B0609020204030204" pitchFamily="49" charset="0"/>
                            </a:rPr>
                            <m:t>op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6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 b="1">
                              <a:latin typeface="Consolas" panose="020B0609020204030204" pitchFamily="49" charset="0"/>
                            </a:rPr>
                            <m:t>op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2600" dirty="0"/>
              </a:p>
            </p:txBody>
          </p:sp>
        </mc:Choice>
        <mc:Fallback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C052A56-573C-5DD9-4DBE-F93CC07735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7912" y="2546658"/>
                <a:ext cx="3112617" cy="9563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54219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7FFBB-92F1-1F9E-D1BD-5A0AE6EAD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18376-A9DC-9930-4604-B49E8966A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64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27E3CE1-993F-24B8-63F9-62C890326BF7}"/>
                  </a:ext>
                </a:extLst>
              </p:cNvPr>
              <p:cNvSpPr txBox="1"/>
              <p:nvPr/>
            </p:nvSpPr>
            <p:spPr>
              <a:xfrm>
                <a:off x="2806078" y="3820623"/>
                <a:ext cx="6666890" cy="23642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/>
                                <m:den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  <m:t>1+2→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1+2=3→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3=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num>
                        <m:den>
                          <m:eqArr>
                            <m:eqArrPr>
                              <m:ctrlPr>
                                <a:rPr lang="en-US" sz="360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en-US" sz="3600">
                                  <a:latin typeface="Consolas" panose="020B0609020204030204" pitchFamily="49" charset="0"/>
                                </a:rPr>
                                <m:t>if</m:t>
                              </m:r>
                              <m:r>
                                <m:rPr>
                                  <m:nor/>
                                </m:rPr>
                                <a:rPr lang="en-US" sz="3600">
                                  <a:latin typeface="Consolas" panose="020B0609020204030204" pitchFamily="49" charset="0"/>
                                </a:rPr>
                                <m:t> 1+2=3 </m:t>
                              </m:r>
                              <m:r>
                                <m:rPr>
                                  <m:nor/>
                                </m:rPr>
                                <a:rPr lang="en-US" sz="3600">
                                  <a:latin typeface="Consolas" panose="020B0609020204030204" pitchFamily="49" charset="0"/>
                                </a:rPr>
                                <m:t>then</m:t>
                              </m:r>
                              <m:r>
                                <m:rPr>
                                  <m:nor/>
                                </m:rPr>
                                <a:rPr lang="en-US" sz="3600">
                                  <a:latin typeface="Consolas" panose="020B0609020204030204" pitchFamily="49" charset="0"/>
                                </a:rPr>
                                <m:t> 2∗2 </m:t>
                              </m:r>
                              <m:r>
                                <m:rPr>
                                  <m:nor/>
                                </m:rPr>
                                <a:rPr lang="en-US" sz="3600">
                                  <a:latin typeface="Consolas" panose="020B0609020204030204" pitchFamily="49" charset="0"/>
                                </a:rPr>
                                <m:t>else</m:t>
                              </m:r>
                              <m:r>
                                <m:rPr>
                                  <m:nor/>
                                </m:rPr>
                                <a:rPr lang="en-US" sz="3600">
                                  <a:latin typeface="Consolas" panose="020B0609020204030204" pitchFamily="49" charset="0"/>
                                </a:rPr>
                                <m:t> 7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latin typeface="Cambria Math" panose="02040503050406030204" pitchFamily="18" charset="0"/>
                                </a:rPr>
                                <m:t>if</m:t>
                              </m:r>
                              <m:r>
                                <a:rPr lang="en-US" sz="36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latin typeface="Cambria Math" panose="02040503050406030204" pitchFamily="18" charset="0"/>
                                </a:rPr>
                                <m:t>then</m:t>
                              </m:r>
                              <m:r>
                                <a:rPr lang="en-US" sz="3600" b="0" i="0" smtClean="0">
                                  <a:latin typeface="Cambria Math" panose="02040503050406030204" pitchFamily="18" charset="0"/>
                                </a:rPr>
                                <m:t> 2∗2 </m:t>
                              </m:r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latin typeface="Cambria Math" panose="02040503050406030204" pitchFamily="18" charset="0"/>
                                </a:rPr>
                                <m:t>else</m:t>
                              </m:r>
                              <m:r>
                                <a:rPr lang="en-US" sz="3600" b="0" i="0" smtClean="0">
                                  <a:latin typeface="Cambria Math" panose="02040503050406030204" pitchFamily="18" charset="0"/>
                                </a:rPr>
                                <m:t> 7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27E3CE1-993F-24B8-63F9-62C890326B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078" y="3820623"/>
                <a:ext cx="6666890" cy="23642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6B4418A-87BE-0895-052A-960C256DBB8D}"/>
                  </a:ext>
                </a:extLst>
              </p:cNvPr>
              <p:cNvSpPr/>
              <p:nvPr/>
            </p:nvSpPr>
            <p:spPr>
              <a:xfrm>
                <a:off x="4542362" y="1362240"/>
                <a:ext cx="3942735" cy="13200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⊕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6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600" b="1">
                              <a:latin typeface="Consolas" panose="020B0609020204030204" pitchFamily="49" charset="0"/>
                            </a:rPr>
                            <m:t>op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600" dirty="0"/>
              </a:p>
              <a:p>
                <a:pPr/>
                <a:r>
                  <a:rPr lang="en-US" sz="2600" dirty="0"/>
                  <a:t>where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⊕</m:t>
                    </m:r>
                  </m:oMath>
                </a14:m>
                <a:r>
                  <a:rPr lang="en-US" sz="2600" dirty="0"/>
                  <a:t> implements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600" b="1">
                        <a:latin typeface="Consolas" panose="020B0609020204030204" pitchFamily="49" charset="0"/>
                      </a:rPr>
                      <m:t>op</m:t>
                    </m:r>
                  </m:oMath>
                </a14:m>
                <a:endParaRPr lang="en-US" sz="2600" dirty="0"/>
              </a:p>
            </p:txBody>
          </p:sp>
        </mc:Choice>
        <mc:Fallback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6B4418A-87BE-0895-052A-960C256DBB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2362" y="1362240"/>
                <a:ext cx="3942735" cy="1320041"/>
              </a:xfrm>
              <a:prstGeom prst="rect">
                <a:avLst/>
              </a:prstGeom>
              <a:blipFill>
                <a:blip r:embed="rId3"/>
                <a:stretch>
                  <a:fillRect l="-2782" b="-110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3327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65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98195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Typing Variables, Approach #3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5AABEC8-CEE4-45B6-B98E-2117480358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39994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How do we type variables?</a:t>
                </a:r>
              </a:p>
              <a:p>
                <a:r>
                  <a:rPr lang="en-US" dirty="0"/>
                  <a:t>Instead of putting tags in the syntax, we could store them separately, in a </a:t>
                </a:r>
                <a:r>
                  <a:rPr lang="en-US" i="1" dirty="0"/>
                  <a:t>type context</a:t>
                </a:r>
                <a:endParaRPr lang="en-US" dirty="0"/>
              </a:p>
              <a:p>
                <a:r>
                  <a:rPr lang="en-US" dirty="0"/>
                  <a:t>New typing judgment: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, “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has type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in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”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 is a partial function from identifiers to types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Where does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 come from?</a:t>
                </a:r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5AABEC8-CEE4-45B6-B98E-2117480358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39994"/>
              </a:xfrm>
              <a:blipFill>
                <a:blip r:embed="rId3"/>
                <a:stretch>
                  <a:fillRect l="-1304" t="-2906" b="-3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66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574460" y="4534558"/>
                <a:ext cx="3112617" cy="1048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460" y="4534558"/>
                <a:ext cx="3112617" cy="10480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8726CE2-3130-4E01-9978-81BCAE0A33D3}"/>
                  </a:ext>
                </a:extLst>
              </p:cNvPr>
              <p:cNvSpPr/>
              <p:nvPr/>
            </p:nvSpPr>
            <p:spPr>
              <a:xfrm>
                <a:off x="7053058" y="4577959"/>
                <a:ext cx="3112617" cy="1108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8726CE2-3130-4E01-9978-81BCAE0A33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3058" y="4577959"/>
                <a:ext cx="3112617" cy="1108060"/>
              </a:xfrm>
              <a:prstGeom prst="rect">
                <a:avLst/>
              </a:prstGeom>
              <a:blipFill>
                <a:blip r:embed="rId5"/>
                <a:stretch>
                  <a:fillRect r="-40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4CF1A0C-D465-4DD7-8E7D-183287A154F8}"/>
                  </a:ext>
                </a:extLst>
              </p:cNvPr>
              <p:cNvSpPr/>
              <p:nvPr/>
            </p:nvSpPr>
            <p:spPr>
              <a:xfrm>
                <a:off x="3485793" y="4558787"/>
                <a:ext cx="3112617" cy="1030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4CF1A0C-D465-4DD7-8E7D-183287A154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5793" y="4558787"/>
                <a:ext cx="3112617" cy="10303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064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</a:t>
            </a:r>
          </a:p>
          <a:p>
            <a:pPr mar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</a:t>
            </a:r>
          </a:p>
          <a:p>
            <a:pPr marL="0" lvl="0" indent="0">
              <a:buNone/>
            </a:pP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&lt;ident&gt; |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D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D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int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bool</a:t>
            </a:r>
          </a:p>
          <a:p>
            <a:pPr marL="0" lvl="0" indent="0">
              <a:buNone/>
            </a:pP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P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D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C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67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 with Declarations: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FAE68-12DC-4F58-A277-8D019504C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0595" y="1637031"/>
            <a:ext cx="6109854" cy="463028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600" dirty="0">
                <a:solidFill>
                  <a:prstClr val="black">
                    <a:lumMod val="85000"/>
                    <a:lumOff val="15000"/>
                  </a:prstClr>
                </a:solidFill>
              </a:rPr>
              <a:t>Example:</a:t>
            </a:r>
          </a:p>
          <a:p>
            <a:pPr marL="0" lvl="0" indent="0">
              <a:buNone/>
            </a:pPr>
            <a:endParaRPr lang="en-US" sz="36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int x;</a:t>
            </a:r>
          </a:p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bool y;</a:t>
            </a:r>
          </a:p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int z;</a:t>
            </a:r>
          </a:p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x := 3;</a:t>
            </a:r>
          </a:p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y := (x = 4);</a:t>
            </a:r>
          </a:p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z := if y then 2 else 4</a:t>
            </a:r>
          </a:p>
        </p:txBody>
      </p:sp>
    </p:spTree>
    <p:extLst>
      <p:ext uri="{BB962C8B-B14F-4D97-AF65-F5344CB8AC3E}">
        <p14:creationId xmlns:p14="http://schemas.microsoft.com/office/powerpoint/2010/main" val="100542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B85CF0B-B74A-4833-BB99-4F1667018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 with Declarations: 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CABDA1FF-167A-4DE4-BC66-E9353FE86D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 means “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 constructs type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”</a:t>
                </a:r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CABDA1FF-167A-4DE4-BC66-E9353FE86D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2"/>
                <a:stretch>
                  <a:fillRect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12891-FAD6-4B05-9CED-DB62F3962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3A25D1D-B4BF-4DCC-98A1-08EA92281A3D}"/>
                  </a:ext>
                </a:extLst>
              </p:cNvPr>
              <p:cNvSpPr/>
              <p:nvPr/>
            </p:nvSpPr>
            <p:spPr>
              <a:xfrm>
                <a:off x="2106014" y="2449333"/>
                <a:ext cx="3112617" cy="11485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:{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3A25D1D-B4BF-4DCC-98A1-08EA92281A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6014" y="2449333"/>
                <a:ext cx="3112617" cy="11485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3600ABC-0F87-4A10-8A17-674EDE5BEDAF}"/>
                  </a:ext>
                </a:extLst>
              </p:cNvPr>
              <p:cNvSpPr/>
              <p:nvPr/>
            </p:nvSpPr>
            <p:spPr>
              <a:xfrm>
                <a:off x="6522805" y="2452648"/>
                <a:ext cx="3112617" cy="11485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bool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:{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3600ABC-0F87-4A10-8A17-674EDE5BED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2805" y="2452648"/>
                <a:ext cx="3112617" cy="1148520"/>
              </a:xfrm>
              <a:prstGeom prst="rect">
                <a:avLst/>
              </a:prstGeom>
              <a:blipFill>
                <a:blip r:embed="rId4"/>
                <a:stretch>
                  <a:fillRect r="-6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2343235-1557-4F33-BEBC-AF1AF9C03F99}"/>
                  </a:ext>
                </a:extLst>
              </p:cNvPr>
              <p:cNvSpPr/>
              <p:nvPr/>
            </p:nvSpPr>
            <p:spPr>
              <a:xfrm>
                <a:off x="1165623" y="4130984"/>
                <a:ext cx="4735333" cy="11405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;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⊎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2343235-1557-4F33-BEBC-AF1AF9C03F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5623" y="4130984"/>
                <a:ext cx="4735333" cy="11405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947BD72-4FA8-4161-902A-2701302E5667}"/>
                  </a:ext>
                </a:extLst>
              </p:cNvPr>
              <p:cNvSpPr/>
              <p:nvPr/>
            </p:nvSpPr>
            <p:spPr>
              <a:xfrm>
                <a:off x="5669294" y="4125730"/>
                <a:ext cx="4735333" cy="11103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;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947BD72-4FA8-4161-902A-2701302E56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9294" y="4125730"/>
                <a:ext cx="4735333" cy="11103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746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ACE1FBF-A032-4FB6-8F33-F6B84A01D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FF906AB-A740-495D-9E0D-E87DD77C6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 variables get their values?</a:t>
            </a:r>
          </a:p>
          <a:p>
            <a:endParaRPr lang="en-US" dirty="0"/>
          </a:p>
          <a:p>
            <a:r>
              <a:rPr lang="en-US" dirty="0"/>
              <a:t>Option 1: local binding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fun x -&gt; x + 5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let x = 2 + 3 in if x = 5 then true else false</a:t>
            </a:r>
          </a:p>
          <a:p>
            <a:pPr lvl="1"/>
            <a:endParaRPr lang="en-US" dirty="0"/>
          </a:p>
          <a:p>
            <a:r>
              <a:rPr lang="en-US" dirty="0"/>
              <a:t>Option 2: assignment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x = 3; y = x + 5;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x = 4; z = x + 5;       // y != z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D765CD-24F7-40D3-9709-F66543E80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87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B85CF0B-B74A-4833-BB99-4F1667018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 with Declarations: Semantics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BDA1FF-167A-4DE4-BC66-E9353FE86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eval_prog</a:t>
            </a:r>
            <a:r>
              <a:rPr lang="en-US" dirty="0"/>
              <a:t> p =</a:t>
            </a:r>
          </a:p>
          <a:p>
            <a:pPr marL="0" indent="0">
              <a:buNone/>
            </a:pPr>
            <a:r>
              <a:rPr lang="en-US" dirty="0"/>
              <a:t>  match p with Prog (d, c) -&gt; </a:t>
            </a:r>
            <a:r>
              <a:rPr lang="en-US" dirty="0" err="1"/>
              <a:t>eval_cmd</a:t>
            </a:r>
            <a:r>
              <a:rPr lang="en-US" dirty="0"/>
              <a:t> c </a:t>
            </a:r>
            <a:r>
              <a:rPr lang="en-US" dirty="0" err="1"/>
              <a:t>empty_state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12891-FAD6-4B05-9CED-DB62F3962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3A25D1D-B4BF-4DCC-98A1-08EA92281A3D}"/>
                  </a:ext>
                </a:extLst>
              </p:cNvPr>
              <p:cNvSpPr/>
              <p:nvPr/>
            </p:nvSpPr>
            <p:spPr>
              <a:xfrm>
                <a:off x="2096587" y="2449333"/>
                <a:ext cx="3112617" cy="11429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,∅)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3A25D1D-B4BF-4DCC-98A1-08EA92281A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587" y="2449333"/>
                <a:ext cx="3112617" cy="11429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26D49B-5830-4431-A2EC-D4D33B921766}"/>
                  </a:ext>
                </a:extLst>
              </p:cNvPr>
              <p:cNvSpPr/>
              <p:nvPr/>
            </p:nvSpPr>
            <p:spPr>
              <a:xfrm>
                <a:off x="6184875" y="2452648"/>
                <a:ext cx="3112617" cy="11314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,∅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26D49B-5830-4431-A2EC-D4D33B9217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4875" y="2452648"/>
                <a:ext cx="3112617" cy="1131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015029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B85CF0B-B74A-4833-BB99-4F1667018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 with Declarations: Type Checker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BDA1FF-167A-4DE4-BC66-E9353FE86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typ</a:t>
            </a:r>
            <a:r>
              <a:rPr lang="en-US" dirty="0"/>
              <a:t> =</a:t>
            </a:r>
          </a:p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decl</a:t>
            </a:r>
            <a:r>
              <a:rPr lang="en-US" dirty="0"/>
              <a:t> =</a:t>
            </a:r>
          </a:p>
          <a:p>
            <a:pPr marL="0" indent="0">
              <a:buNone/>
            </a:pPr>
            <a:r>
              <a:rPr lang="en-US" dirty="0"/>
              <a:t>type prog =</a:t>
            </a:r>
          </a:p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tycon</a:t>
            </a:r>
            <a:r>
              <a:rPr lang="en-US" dirty="0"/>
              <a:t> = </a:t>
            </a:r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process_decls</a:t>
            </a:r>
            <a:r>
              <a:rPr lang="en-US" dirty="0"/>
              <a:t> (d : </a:t>
            </a:r>
            <a:r>
              <a:rPr lang="en-US" dirty="0" err="1"/>
              <a:t>decl</a:t>
            </a:r>
            <a:r>
              <a:rPr lang="en-US" dirty="0"/>
              <a:t>) : </a:t>
            </a:r>
            <a:r>
              <a:rPr lang="en-US" dirty="0" err="1"/>
              <a:t>tycon</a:t>
            </a:r>
            <a:r>
              <a:rPr lang="en-US" dirty="0"/>
              <a:t> =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typecheck_prog</a:t>
            </a:r>
            <a:r>
              <a:rPr lang="en-US" dirty="0"/>
              <a:t> p =</a:t>
            </a:r>
          </a:p>
          <a:p>
            <a:pPr marL="0" indent="0">
              <a:buNone/>
            </a:pPr>
            <a:r>
              <a:rPr lang="en-US" dirty="0"/>
              <a:t>  match p with Prog (d, c) -&gt; </a:t>
            </a:r>
            <a:r>
              <a:rPr lang="en-US" dirty="0" err="1"/>
              <a:t>typecheck_cmd</a:t>
            </a:r>
            <a:r>
              <a:rPr lang="en-US" dirty="0"/>
              <a:t> c (</a:t>
            </a:r>
            <a:r>
              <a:rPr lang="en-US" dirty="0" err="1"/>
              <a:t>process_decls</a:t>
            </a:r>
            <a:r>
              <a:rPr lang="en-US" dirty="0"/>
              <a:t> d)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12891-FAD6-4B05-9CED-DB62F3962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24913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4DA28E-118A-468D-AA16-C639F5BD2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Typing Variables, Approach #3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5AABEC8-CEE4-45B6-B98E-2117480358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039994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New typing judgment: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, “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has type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in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”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 is a partial function from identifiers to types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Type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 can come from variable declarations</a:t>
                </a:r>
              </a:p>
              <a:p>
                <a:r>
                  <a:rPr lang="en-US" dirty="0"/>
                  <a:t>Or we can build it up as we </a:t>
                </a:r>
                <a:r>
                  <a:rPr lang="en-US" dirty="0" err="1"/>
                  <a:t>typecheck</a:t>
                </a:r>
                <a:r>
                  <a:rPr lang="en-US" dirty="0"/>
                  <a:t> assignments, etc. (“type inference”)</a:t>
                </a:r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5AABEC8-CEE4-45B6-B98E-2117480358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039994"/>
              </a:xfrm>
              <a:blipFill>
                <a:blip r:embed="rId3"/>
                <a:stretch>
                  <a:fillRect l="-1304" t="-2906" r="-5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12840-9EFF-4E0D-AC4A-775FB208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/>
          <a:p>
            <a:fld id="{1F1B8572-414E-4329-B0B0-F510B92A2987}" type="slidenum">
              <a:rPr lang="en-US" smtClean="0"/>
              <a:pPr/>
              <a:t>71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/>
              <p:nvPr/>
            </p:nvSpPr>
            <p:spPr>
              <a:xfrm>
                <a:off x="574460" y="3055374"/>
                <a:ext cx="3112617" cy="1048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D690AB-2A96-4AE1-9E4E-7DF53FFB4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460" y="3055374"/>
                <a:ext cx="3112617" cy="10480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8726CE2-3130-4E01-9978-81BCAE0A33D3}"/>
                  </a:ext>
                </a:extLst>
              </p:cNvPr>
              <p:cNvSpPr/>
              <p:nvPr/>
            </p:nvSpPr>
            <p:spPr>
              <a:xfrm>
                <a:off x="7053058" y="3098775"/>
                <a:ext cx="3112617" cy="1108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8726CE2-3130-4E01-9978-81BCAE0A33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3058" y="3098775"/>
                <a:ext cx="3112617" cy="1108060"/>
              </a:xfrm>
              <a:prstGeom prst="rect">
                <a:avLst/>
              </a:prstGeom>
              <a:blipFill>
                <a:blip r:embed="rId5"/>
                <a:stretch>
                  <a:fillRect r="-40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4CF1A0C-D465-4DD7-8E7D-183287A154F8}"/>
                  </a:ext>
                </a:extLst>
              </p:cNvPr>
              <p:cNvSpPr/>
              <p:nvPr/>
            </p:nvSpPr>
            <p:spPr>
              <a:xfrm>
                <a:off x="3485793" y="3079603"/>
                <a:ext cx="3112617" cy="1030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4CF1A0C-D465-4DD7-8E7D-183287A154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5793" y="3079603"/>
                <a:ext cx="3112617" cy="10303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961960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72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578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ACE1FBF-A032-4FB6-8F33-F6B84A01D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FF906AB-A740-495D-9E0D-E87DD77C6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Option 2: assignment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x = 3; y = x + 5;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x = 4; z = x + 5;       // y != z</a:t>
            </a:r>
          </a:p>
          <a:p>
            <a:r>
              <a:rPr lang="en-US" dirty="0"/>
              <a:t>Some terms don’t just compute values: they have </a:t>
            </a:r>
            <a:r>
              <a:rPr lang="en-US" i="1" dirty="0"/>
              <a:t>side effects</a:t>
            </a:r>
            <a:r>
              <a:rPr lang="en-US" dirty="0"/>
              <a:t> that change the meaning of later terms</a:t>
            </a:r>
          </a:p>
          <a:p>
            <a:r>
              <a:rPr lang="en-US" dirty="0"/>
              <a:t>We call terms that compute values </a:t>
            </a:r>
            <a:r>
              <a:rPr lang="en-US" i="1" dirty="0"/>
              <a:t>expressions</a:t>
            </a:r>
            <a:r>
              <a:rPr lang="en-US" dirty="0"/>
              <a:t>, and terms with side effects </a:t>
            </a:r>
            <a:r>
              <a:rPr lang="en-US" i="1" dirty="0"/>
              <a:t>commands</a:t>
            </a:r>
          </a:p>
          <a:p>
            <a:endParaRPr lang="en-US" i="1" dirty="0"/>
          </a:p>
          <a:p>
            <a:endParaRPr lang="en-US" i="1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D765CD-24F7-40D3-9709-F66543E80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286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&lt;#&gt; | &lt;ident&gt;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+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–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*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/>
              <a:t>     | &lt;bool&gt;</a:t>
            </a:r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latin typeface="Consolas" panose="020B0609020204030204" pitchFamily="49" charset="0"/>
              </a:rPr>
              <a:t>and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r>
              <a:rPr lang="en-US" sz="4000" dirty="0"/>
              <a:t> | </a:t>
            </a:r>
            <a:r>
              <a:rPr lang="en-US" sz="4000" b="1" i="1" dirty="0"/>
              <a:t>E </a:t>
            </a:r>
            <a:r>
              <a:rPr lang="en-US" sz="4000" dirty="0">
                <a:latin typeface="Consolas" panose="020B0609020204030204" pitchFamily="49" charset="0"/>
              </a:rPr>
              <a:t>or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not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</a:p>
          <a:p>
            <a:pPr marL="0" indent="0">
              <a:buNone/>
            </a:pPr>
            <a:r>
              <a:rPr lang="en-US" sz="4000" b="1" i="1" dirty="0"/>
              <a:t>     </a:t>
            </a:r>
            <a:r>
              <a:rPr lang="en-US" sz="4000" dirty="0"/>
              <a:t>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=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then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Variables: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FAE68-12DC-4F58-A277-8D019504C3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&lt;ident&gt;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:=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C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skip</a:t>
            </a:r>
            <a:endParaRPr lang="en-US" sz="4000" dirty="0">
              <a:latin typeface="Consolas" panose="020B0609020204030204" pitchFamily="49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1BC460-A35C-4510-9E0E-D87B117FF2C1}"/>
              </a:ext>
            </a:extLst>
          </p:cNvPr>
          <p:cNvSpPr txBox="1">
            <a:spLocks/>
          </p:cNvSpPr>
          <p:nvPr/>
        </p:nvSpPr>
        <p:spPr>
          <a:xfrm>
            <a:off x="6076601" y="4164823"/>
            <a:ext cx="6605847" cy="4630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Example terms: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x := 3; y := x = 2; z := a &amp;&amp; y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x := 0; x := x + 1; y := x</a:t>
            </a:r>
          </a:p>
        </p:txBody>
      </p:sp>
    </p:spTree>
    <p:extLst>
      <p:ext uri="{BB962C8B-B14F-4D97-AF65-F5344CB8AC3E}">
        <p14:creationId xmlns:p14="http://schemas.microsoft.com/office/powerpoint/2010/main" val="8790359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4faf5c1-f37b-4246-a18c-ec519203cf1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a9db05d1-6968-4623-952f-53526cbf72a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c20f2a3-773e-49d5-9bc0-129a31b9bf7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01646bf7-d1da-406c-afcd-c04b559e21b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2122041-b270-4fe3-a76d-761b67fa6f3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110ceaf6-6db7-4678-bfd1-d944e5247eb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86a6db74-0825-41a7-9593-c11f8fcaecd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7084583-c2aa-468f-8da1-b50232286c3c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69985</TotalTime>
  <Words>4929</Words>
  <Application>Microsoft Office PowerPoint</Application>
  <PresentationFormat>Widescreen</PresentationFormat>
  <Paragraphs>720</Paragraphs>
  <Slides>73</Slides>
  <Notes>31</Notes>
  <HiddenSlides>12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9" baseType="lpstr">
      <vt:lpstr>Arial</vt:lpstr>
      <vt:lpstr>Calibri</vt:lpstr>
      <vt:lpstr>Calibri Light</vt:lpstr>
      <vt:lpstr>Cambria Math</vt:lpstr>
      <vt:lpstr>Consolas</vt:lpstr>
      <vt:lpstr>Metropolitan</vt:lpstr>
      <vt:lpstr>CS 476 – Programming Language Design</vt:lpstr>
      <vt:lpstr>PowerPoint Presentation</vt:lpstr>
      <vt:lpstr>Language Design: Outline</vt:lpstr>
      <vt:lpstr>Adding Variables</vt:lpstr>
      <vt:lpstr>Adding Variables: Syntax</vt:lpstr>
      <vt:lpstr>Adding Variables: Syntax</vt:lpstr>
      <vt:lpstr>Adding Variables</vt:lpstr>
      <vt:lpstr>Adding Variables</vt:lpstr>
      <vt:lpstr>Adding Variables: Syntax</vt:lpstr>
      <vt:lpstr>Adding Variables: Types</vt:lpstr>
      <vt:lpstr>Typechecking Variables, Approach #1</vt:lpstr>
      <vt:lpstr>Typechecking Variables, Approach #1</vt:lpstr>
      <vt:lpstr>Typechecking Variables, Approach #2</vt:lpstr>
      <vt:lpstr>Adding Variables: Syntax</vt:lpstr>
      <vt:lpstr>Typechecking Variables, Approach #3</vt:lpstr>
      <vt:lpstr>Adding Variables: Types for Commands</vt:lpstr>
      <vt:lpstr>PowerPoint Presentation</vt:lpstr>
      <vt:lpstr>Adding Variables: Syntax</vt:lpstr>
      <vt:lpstr>Adding Variables: Semantics</vt:lpstr>
      <vt:lpstr>Adding Variables: Semantics</vt:lpstr>
      <vt:lpstr>Textbook Notation Warning</vt:lpstr>
      <vt:lpstr>Adding Variables: Semantics</vt:lpstr>
      <vt:lpstr>Structural Rule for Sequencing</vt:lpstr>
      <vt:lpstr>Structural Rule for Sequencing</vt:lpstr>
      <vt:lpstr>Adding Variables: Big-Step Semantics</vt:lpstr>
      <vt:lpstr>Adding Variables: Hybrid Semantics</vt:lpstr>
      <vt:lpstr>PowerPoint Presentation</vt:lpstr>
      <vt:lpstr>Adding Variables: Interpreter</vt:lpstr>
      <vt:lpstr>Adding Variables: Interpreter</vt:lpstr>
      <vt:lpstr>Adding Variables: Interpreter</vt:lpstr>
      <vt:lpstr>Maps in OCaml</vt:lpstr>
      <vt:lpstr>Maps in OCaml</vt:lpstr>
      <vt:lpstr>Maps in OCaml</vt:lpstr>
      <vt:lpstr>Maps in OCaml</vt:lpstr>
      <vt:lpstr>Maps in OCaml</vt:lpstr>
      <vt:lpstr>Maps in OCaml</vt:lpstr>
      <vt:lpstr>Maps in OCaml</vt:lpstr>
      <vt:lpstr>Maps in OCaml</vt:lpstr>
      <vt:lpstr>Maps in OCaml</vt:lpstr>
      <vt:lpstr>Maps in OCaml</vt:lpstr>
      <vt:lpstr>PowerPoint Presentation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PowerPoint Presentation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Adding Variables: Interpreter</vt:lpstr>
      <vt:lpstr>PowerPoint Presentation</vt:lpstr>
      <vt:lpstr>Building Proof Trees</vt:lpstr>
      <vt:lpstr>PowerPoint Presentation</vt:lpstr>
      <vt:lpstr>PowerPoint Presentation</vt:lpstr>
      <vt:lpstr>Typing Variables, Approach #3</vt:lpstr>
      <vt:lpstr>IMP with Declarations: Syntax</vt:lpstr>
      <vt:lpstr>IMP with Declarations: Types</vt:lpstr>
      <vt:lpstr>IMP with Declarations: Semantics</vt:lpstr>
      <vt:lpstr>IMP with Declarations: Type Checker</vt:lpstr>
      <vt:lpstr>Typing Variables, Approach #3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434</cp:revision>
  <dcterms:created xsi:type="dcterms:W3CDTF">2018-08-06T16:06:24Z</dcterms:created>
  <dcterms:modified xsi:type="dcterms:W3CDTF">2023-09-20T15:51:49Z</dcterms:modified>
</cp:coreProperties>
</file>