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1" r:id="rId1"/>
  </p:sldMasterIdLst>
  <p:notesMasterIdLst>
    <p:notesMasterId r:id="rId56"/>
  </p:notesMasterIdLst>
  <p:sldIdLst>
    <p:sldId id="256" r:id="rId2"/>
    <p:sldId id="491" r:id="rId3"/>
    <p:sldId id="257" r:id="rId4"/>
    <p:sldId id="258" r:id="rId5"/>
    <p:sldId id="444" r:id="rId6"/>
    <p:sldId id="446" r:id="rId7"/>
    <p:sldId id="447" r:id="rId8"/>
    <p:sldId id="448" r:id="rId9"/>
    <p:sldId id="492" r:id="rId10"/>
    <p:sldId id="260" r:id="rId11"/>
    <p:sldId id="450" r:id="rId12"/>
    <p:sldId id="451" r:id="rId13"/>
    <p:sldId id="289" r:id="rId14"/>
    <p:sldId id="267" r:id="rId15"/>
    <p:sldId id="268" r:id="rId16"/>
    <p:sldId id="269" r:id="rId17"/>
    <p:sldId id="270" r:id="rId18"/>
    <p:sldId id="493" r:id="rId19"/>
    <p:sldId id="453" r:id="rId20"/>
    <p:sldId id="452" r:id="rId21"/>
    <p:sldId id="287" r:id="rId22"/>
    <p:sldId id="498" r:id="rId23"/>
    <p:sldId id="497" r:id="rId24"/>
    <p:sldId id="496" r:id="rId25"/>
    <p:sldId id="284" r:id="rId26"/>
    <p:sldId id="285" r:id="rId27"/>
    <p:sldId id="286" r:id="rId28"/>
    <p:sldId id="275" r:id="rId29"/>
    <p:sldId id="422" r:id="rId30"/>
    <p:sldId id="429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282" r:id="rId39"/>
    <p:sldId id="461" r:id="rId40"/>
    <p:sldId id="426" r:id="rId41"/>
    <p:sldId id="462" r:id="rId42"/>
    <p:sldId id="494" r:id="rId43"/>
    <p:sldId id="259" r:id="rId44"/>
    <p:sldId id="265" r:id="rId45"/>
    <p:sldId id="271" r:id="rId46"/>
    <p:sldId id="272" r:id="rId47"/>
    <p:sldId id="273" r:id="rId48"/>
    <p:sldId id="291" r:id="rId49"/>
    <p:sldId id="293" r:id="rId50"/>
    <p:sldId id="292" r:id="rId51"/>
    <p:sldId id="431" r:id="rId52"/>
    <p:sldId id="495" r:id="rId53"/>
    <p:sldId id="486" r:id="rId54"/>
    <p:sldId id="48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60"/>
  </p:normalViewPr>
  <p:slideViewPr>
    <p:cSldViewPr snapToGrid="0">
      <p:cViewPr>
        <p:scale>
          <a:sx n="83" d="100"/>
          <a:sy n="83" d="100"/>
        </p:scale>
        <p:origin x="3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D58A-BD1B-40F7-9E00-84F297F086B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113A-3271-48F5-857E-76D4FE824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function? What’s the body?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function? What’s the body?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play “whose parameter is this?”</a:t>
            </a:r>
          </a:p>
          <a:p>
            <a:r>
              <a:rPr lang="en-US" dirty="0"/>
              <a:t>You might think that we should just not call them all “x”. And you’re right! We need to know this so we can give them better names, consistently.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8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might think that we should just not call them all “x”. And you’re right! We need to know this so we can give them better names, consistently.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 </a:t>
            </a:r>
            <a:r>
              <a:rPr lang="en-US" dirty="0" err="1"/>
              <a:t>L</a:t>
            </a:r>
            <a:r>
              <a:rPr lang="en-US" dirty="0"/>
              <a:t> is application, not sequencing!</a:t>
            </a:r>
          </a:p>
          <a:p>
            <a:r>
              <a:rPr lang="en-US" dirty="0"/>
              <a:t>This is a surprisingly tricky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 </a:t>
            </a:r>
            <a:r>
              <a:rPr lang="en-US" dirty="0" err="1"/>
              <a:t>L</a:t>
            </a:r>
            <a:r>
              <a:rPr lang="en-US" dirty="0"/>
              <a:t> is application, not sequencing!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5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function definitions: we don’t evaluate the body of a function until it’s applied.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function definitions: we don’t evaluate the body of a function until it’s applied.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5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function definitions: we don’t evaluate the body of a function until it’s applied.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function definitions: we don’t evaluate the body of a function until it’s applied.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5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5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anything that can be computed in modern programming languages can be written in lambda calculus, too. (Not that you want to!)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5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we want to code like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we want to code like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functions are </a:t>
            </a:r>
            <a:r>
              <a:rPr lang="en-US" i="1" dirty="0"/>
              <a:t>anonymous</a:t>
            </a:r>
            <a:r>
              <a:rPr lang="en-US" i="0" dirty="0"/>
              <a:t>: they don’t have names, just arguments and bodies.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functions are </a:t>
            </a:r>
            <a:r>
              <a:rPr lang="en-US" i="1" dirty="0"/>
              <a:t>anonymous</a:t>
            </a:r>
            <a:r>
              <a:rPr lang="en-US" i="0" dirty="0"/>
              <a:t>: they don’t have names, just arguments and bodies.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functions are </a:t>
            </a:r>
            <a:r>
              <a:rPr lang="en-US" i="1" dirty="0"/>
              <a:t>anonymous</a:t>
            </a:r>
            <a:r>
              <a:rPr lang="en-US" i="0" dirty="0"/>
              <a:t>: they don’t have names, just arguments and bodies.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functions are </a:t>
            </a:r>
            <a:r>
              <a:rPr lang="en-US" i="1" dirty="0"/>
              <a:t>anonymous</a:t>
            </a:r>
            <a:r>
              <a:rPr lang="en-US" i="0" dirty="0"/>
              <a:t>: they don’t have names, just arguments and bodies.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3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functions are </a:t>
            </a:r>
            <a:r>
              <a:rPr lang="en-US" i="1" dirty="0"/>
              <a:t>anonymous</a:t>
            </a:r>
            <a:r>
              <a:rPr lang="en-US" i="0" dirty="0"/>
              <a:t>: they don’t have names, just arguments and bodies.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7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Captures the idea of “what a function is”</a:t>
            </a:r>
          </a:p>
          <a:p>
            <a:r>
              <a:rPr lang="en-US" dirty="0"/>
              <a:t>What is this function? What’s the body?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6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43963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20128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48C6787-AA23-4CCF-A4E5-B581B7F8C8BA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111E-5611-4ADA-A1B0-6EF235452256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CA1C-7FCE-4A47-839A-B256412617F7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21167"/>
            <a:ext cx="10772775" cy="165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4775415"/>
          </a:xfrm>
        </p:spPr>
        <p:txBody>
          <a:bodyPr/>
          <a:lstStyle>
            <a:lvl1pPr marL="225425" indent="-225425">
              <a:buFont typeface="Arial" panose="020B0604020202020204" pitchFamily="34" charset="0"/>
              <a:buChar char="•"/>
              <a:defRPr sz="3200"/>
            </a:lvl1pPr>
            <a:lvl2pPr marL="914400" indent="-450850">
              <a:buFont typeface="Calibri Light" panose="020F0302020204030204" pitchFamily="34" charset="0"/>
              <a:buChar char="―"/>
              <a:defRPr sz="2800"/>
            </a:lvl2pPr>
            <a:lvl3pPr marL="1206500" indent="-290513">
              <a:buFont typeface="Calibri Light" panose="020F0302020204030204" pitchFamily="34" charset="0"/>
              <a:buChar char="»"/>
              <a:defRPr sz="2400" i="0"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1007-A3F4-42DF-A5DC-E03BDA3E9E2C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67-4E24-4311-A18C-7579D0CC683C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9601C-9D96-4CE5-BAEC-1CE1F3C6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32" y="1639915"/>
            <a:ext cx="5447798" cy="4630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637031"/>
            <a:ext cx="5617138" cy="4630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3C89-380D-4DA8-AD85-C2CE1EC6D610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A9CB52-3E71-4665-8DC5-81BF9477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69B466-AC30-4A54-8A57-58953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-21167"/>
            <a:ext cx="10772775" cy="165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2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608B-0EDC-4D88-AA28-46F4ACBC96A9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52-A0CD-490C-9CEA-E009CA405FB0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1E18-D083-4E62-B90B-F5DC4F432D91}" type="datetime1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3E8F-B4C5-4ADA-845F-A5D3966C7FD9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A11815F-3C10-4129-B3A5-759540782D9C}" type="datetime1">
              <a:rPr lang="en-US" smtClean="0"/>
              <a:t>10/20/2023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21B6115-706D-4273-8F9C-8EB6476DC8C3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476 – Programming Language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Mansky</a:t>
            </a:r>
          </a:p>
        </p:txBody>
      </p:sp>
    </p:spTree>
    <p:extLst>
      <p:ext uri="{BB962C8B-B14F-4D97-AF65-F5344CB8AC3E}">
        <p14:creationId xmlns:p14="http://schemas.microsoft.com/office/powerpoint/2010/main" val="88947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8E19-87A6-444E-8C41-E99987E6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30E5C-1E00-4A87-82F2-00882D9D6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Functions are values, and functions are the only values!</a:t>
                </a:r>
              </a:p>
              <a:p>
                <a:r>
                  <a:rPr lang="en-US" dirty="0"/>
                  <a:t>No declarations, no lets, just anonymous functions</a:t>
                </a:r>
              </a:p>
              <a:p>
                <a:r>
                  <a:rPr lang="en-US" dirty="0"/>
                  <a:t>A function has two parts: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Functions can be </a:t>
                </a:r>
                <a:r>
                  <a:rPr lang="en-US" i="1" dirty="0"/>
                  <a:t>applied</a:t>
                </a:r>
                <a:r>
                  <a:rPr lang="en-US" dirty="0"/>
                  <a:t> to other terms (also functions)</a:t>
                </a:r>
              </a:p>
              <a:p>
                <a:r>
                  <a:rPr lang="en-US" dirty="0"/>
                  <a:t>Application is evaluated by replacing the bound variable with the argument in the body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30E5C-1E00-4A87-82F2-00882D9D6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304" t="-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A9434-7B55-433A-9A28-7BA64E9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92E50-20B4-4D4A-90FB-903840879C67}"/>
                  </a:ext>
                </a:extLst>
              </p:cNvPr>
              <p:cNvSpPr txBox="1"/>
              <p:nvPr/>
            </p:nvSpPr>
            <p:spPr>
              <a:xfrm>
                <a:off x="5407387" y="2601037"/>
                <a:ext cx="19049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.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92E50-20B4-4D4A-90FB-90384087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87" y="2601037"/>
                <a:ext cx="190494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A37170-97AD-4D0C-981E-C27E60EFFAC8}"/>
              </a:ext>
            </a:extLst>
          </p:cNvPr>
          <p:cNvSpPr txBox="1"/>
          <p:nvPr/>
        </p:nvSpPr>
        <p:spPr>
          <a:xfrm>
            <a:off x="3811596" y="3399890"/>
            <a:ext cx="379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argument name</a:t>
            </a:r>
          </a:p>
          <a:p>
            <a:r>
              <a:rPr lang="en-US" sz="2800" dirty="0"/>
              <a:t>“bound variable”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8AC0722-3DE7-47A5-A0F6-A5AFE11DAF11}"/>
              </a:ext>
            </a:extLst>
          </p:cNvPr>
          <p:cNvSpPr/>
          <p:nvPr/>
        </p:nvSpPr>
        <p:spPr>
          <a:xfrm rot="5400000">
            <a:off x="6862218" y="3137527"/>
            <a:ext cx="431800" cy="320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C9007E3-B0A8-4BD8-9133-04BE5543D620}"/>
              </a:ext>
            </a:extLst>
          </p:cNvPr>
          <p:cNvSpPr/>
          <p:nvPr/>
        </p:nvSpPr>
        <p:spPr>
          <a:xfrm rot="5400000">
            <a:off x="5909409" y="3183251"/>
            <a:ext cx="431800" cy="2489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BAF225-AC46-4531-B2C4-1D5BA36D1FAD}"/>
                  </a:ext>
                </a:extLst>
              </p:cNvPr>
              <p:cNvSpPr txBox="1"/>
              <p:nvPr/>
            </p:nvSpPr>
            <p:spPr>
              <a:xfrm>
                <a:off x="6933334" y="3413144"/>
                <a:ext cx="51451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body (any term, can contain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BAF225-AC46-4531-B2C4-1D5BA36D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34" y="3413144"/>
                <a:ext cx="5145163" cy="523220"/>
              </a:xfrm>
              <a:prstGeom prst="rect">
                <a:avLst/>
              </a:prstGeom>
              <a:blipFill>
                <a:blip r:embed="rId5"/>
                <a:stretch>
                  <a:fillRect l="-237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43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8E19-87A6-444E-8C41-E99987E6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30E5C-1E00-4A87-82F2-00882D9D6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Functions are values, and functions are the only values!</a:t>
                </a:r>
              </a:p>
              <a:p>
                <a:r>
                  <a:rPr lang="en-US" dirty="0"/>
                  <a:t>No declarations, no lets, just anonymous functions</a:t>
                </a:r>
              </a:p>
              <a:p>
                <a:r>
                  <a:rPr lang="en-US" dirty="0"/>
                  <a:t>A function has two parts: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Functions can be </a:t>
                </a:r>
                <a:r>
                  <a:rPr lang="en-US" i="1" dirty="0"/>
                  <a:t>applied</a:t>
                </a:r>
                <a:r>
                  <a:rPr lang="en-US" dirty="0"/>
                  <a:t> to other terms (also functions)</a:t>
                </a:r>
              </a:p>
              <a:p>
                <a:r>
                  <a:rPr lang="en-US" dirty="0"/>
                  <a:t>Application is evaluated by replacing the bound variable with the argument in the body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replaced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30E5C-1E00-4A87-82F2-00882D9D6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304" t="-3576" b="-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A9434-7B55-433A-9A28-7BA64E9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92E50-20B4-4D4A-90FB-903840879C67}"/>
                  </a:ext>
                </a:extLst>
              </p:cNvPr>
              <p:cNvSpPr txBox="1"/>
              <p:nvPr/>
            </p:nvSpPr>
            <p:spPr>
              <a:xfrm>
                <a:off x="5407387" y="2601037"/>
                <a:ext cx="19049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.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92E50-20B4-4D4A-90FB-90384087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87" y="2601037"/>
                <a:ext cx="190494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A37170-97AD-4D0C-981E-C27E60EFFAC8}"/>
              </a:ext>
            </a:extLst>
          </p:cNvPr>
          <p:cNvSpPr txBox="1"/>
          <p:nvPr/>
        </p:nvSpPr>
        <p:spPr>
          <a:xfrm>
            <a:off x="3811596" y="3399890"/>
            <a:ext cx="379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argument name</a:t>
            </a:r>
          </a:p>
          <a:p>
            <a:r>
              <a:rPr lang="en-US" sz="2800" dirty="0"/>
              <a:t>“bound variable”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8AC0722-3DE7-47A5-A0F6-A5AFE11DAF11}"/>
              </a:ext>
            </a:extLst>
          </p:cNvPr>
          <p:cNvSpPr/>
          <p:nvPr/>
        </p:nvSpPr>
        <p:spPr>
          <a:xfrm rot="5400000">
            <a:off x="6862218" y="3137527"/>
            <a:ext cx="431800" cy="320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C9007E3-B0A8-4BD8-9133-04BE5543D620}"/>
              </a:ext>
            </a:extLst>
          </p:cNvPr>
          <p:cNvSpPr/>
          <p:nvPr/>
        </p:nvSpPr>
        <p:spPr>
          <a:xfrm rot="5400000">
            <a:off x="5909409" y="3183251"/>
            <a:ext cx="431800" cy="2489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BAF225-AC46-4531-B2C4-1D5BA36D1FAD}"/>
                  </a:ext>
                </a:extLst>
              </p:cNvPr>
              <p:cNvSpPr txBox="1"/>
              <p:nvPr/>
            </p:nvSpPr>
            <p:spPr>
              <a:xfrm>
                <a:off x="6933334" y="3413144"/>
                <a:ext cx="51451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body (any term, can contain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BAF225-AC46-4531-B2C4-1D5BA36D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34" y="3413144"/>
                <a:ext cx="5145163" cy="523220"/>
              </a:xfrm>
              <a:prstGeom prst="rect">
                <a:avLst/>
              </a:prstGeom>
              <a:blipFill>
                <a:blip r:embed="rId5"/>
                <a:stretch>
                  <a:fillRect l="-237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53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8E19-87A6-444E-8C41-E99987E6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30E5C-1E00-4A87-82F2-00882D9D6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Functions are values, and functions are the only values!</a:t>
                </a:r>
              </a:p>
              <a:p>
                <a:r>
                  <a:rPr lang="en-US" dirty="0"/>
                  <a:t>No declarations, no lets, just anonymous functions</a:t>
                </a:r>
              </a:p>
              <a:p>
                <a:r>
                  <a:rPr lang="en-US" dirty="0"/>
                  <a:t>A function has two parts: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Functions can be </a:t>
                </a:r>
                <a:r>
                  <a:rPr lang="en-US" i="1" dirty="0"/>
                  <a:t>applied</a:t>
                </a:r>
                <a:r>
                  <a:rPr lang="en-US" dirty="0"/>
                  <a:t> to other terms (also functions)</a:t>
                </a:r>
              </a:p>
              <a:p>
                <a:r>
                  <a:rPr lang="en-US" dirty="0"/>
                  <a:t>Application is evaluated by replacing the bound variable with the argument in the body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replaced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30E5C-1E00-4A87-82F2-00882D9D6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304" t="-3576" b="-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A9434-7B55-433A-9A28-7BA64E9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92E50-20B4-4D4A-90FB-903840879C67}"/>
                  </a:ext>
                </a:extLst>
              </p:cNvPr>
              <p:cNvSpPr txBox="1"/>
              <p:nvPr/>
            </p:nvSpPr>
            <p:spPr>
              <a:xfrm>
                <a:off x="5407387" y="2601037"/>
                <a:ext cx="19049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.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92E50-20B4-4D4A-90FB-90384087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87" y="2601037"/>
                <a:ext cx="190494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A37170-97AD-4D0C-981E-C27E60EFFAC8}"/>
              </a:ext>
            </a:extLst>
          </p:cNvPr>
          <p:cNvSpPr txBox="1"/>
          <p:nvPr/>
        </p:nvSpPr>
        <p:spPr>
          <a:xfrm>
            <a:off x="3811596" y="3399890"/>
            <a:ext cx="379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argument name</a:t>
            </a:r>
          </a:p>
          <a:p>
            <a:r>
              <a:rPr lang="en-US" sz="2800" dirty="0"/>
              <a:t>“bound variable”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8AC0722-3DE7-47A5-A0F6-A5AFE11DAF11}"/>
              </a:ext>
            </a:extLst>
          </p:cNvPr>
          <p:cNvSpPr/>
          <p:nvPr/>
        </p:nvSpPr>
        <p:spPr>
          <a:xfrm rot="5400000">
            <a:off x="6862218" y="3137527"/>
            <a:ext cx="431800" cy="320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C9007E3-B0A8-4BD8-9133-04BE5543D620}"/>
              </a:ext>
            </a:extLst>
          </p:cNvPr>
          <p:cNvSpPr/>
          <p:nvPr/>
        </p:nvSpPr>
        <p:spPr>
          <a:xfrm rot="5400000">
            <a:off x="5909409" y="3183251"/>
            <a:ext cx="431800" cy="2489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BAF225-AC46-4531-B2C4-1D5BA36D1FAD}"/>
                  </a:ext>
                </a:extLst>
              </p:cNvPr>
              <p:cNvSpPr txBox="1"/>
              <p:nvPr/>
            </p:nvSpPr>
            <p:spPr>
              <a:xfrm>
                <a:off x="6933334" y="3413144"/>
                <a:ext cx="51451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body (any term, can contain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BAF225-AC46-4531-B2C4-1D5BA36D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34" y="3413144"/>
                <a:ext cx="5145163" cy="523220"/>
              </a:xfrm>
              <a:prstGeom prst="rect">
                <a:avLst/>
              </a:prstGeom>
              <a:blipFill>
                <a:blip r:embed="rId5"/>
                <a:stretch>
                  <a:fillRect l="-237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7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5F74-0F40-4E49-A732-D16EF5E8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E25D-BCCF-41D7-9416-0E6D08DB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f(int x){ return x + 1; 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x = 5;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f(x + 2);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130D-698F-4F90-A9CE-BB23AC14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DE782930-B2AD-4FB4-BB2E-0EAF2525735D}"/>
              </a:ext>
            </a:extLst>
          </p:cNvPr>
          <p:cNvSpPr/>
          <p:nvPr/>
        </p:nvSpPr>
        <p:spPr>
          <a:xfrm flipH="1">
            <a:off x="3075015" y="2087163"/>
            <a:ext cx="2552061" cy="3720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Binding and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0" dirty="0"/>
                  <a:t> binds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In other words, wherever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appears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0" dirty="0"/>
                  <a:t>, it means “the argument passed to this function”</a:t>
                </a:r>
              </a:p>
              <a:p>
                <a:r>
                  <a:rPr lang="en-US" b="0" dirty="0"/>
                  <a:t>Each variable refers to the </a:t>
                </a:r>
                <a:r>
                  <a:rPr lang="en-US" b="0" i="1" dirty="0"/>
                  <a:t>innermost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 dirty="0"/>
                  <a:t>-binding around it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variable that is not bound is </a:t>
                </a:r>
                <a:r>
                  <a:rPr lang="en-US" i="1" dirty="0"/>
                  <a:t>free</a:t>
                </a:r>
                <a:r>
                  <a:rPr lang="en-US" dirty="0"/>
                  <a:t>,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304" t="-2861" b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710B8AE6-3397-4518-BAEF-920EFAF10902}"/>
              </a:ext>
            </a:extLst>
          </p:cNvPr>
          <p:cNvSpPr/>
          <p:nvPr/>
        </p:nvSpPr>
        <p:spPr>
          <a:xfrm flipH="1">
            <a:off x="5257800" y="4760602"/>
            <a:ext cx="435430" cy="2721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AD608A88-021C-4520-909A-3B748F63B08B}"/>
              </a:ext>
            </a:extLst>
          </p:cNvPr>
          <p:cNvSpPr/>
          <p:nvPr/>
        </p:nvSpPr>
        <p:spPr>
          <a:xfrm flipH="1">
            <a:off x="6324601" y="4760600"/>
            <a:ext cx="435430" cy="2394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CEF1A263-345E-46E1-88B8-35265CA1EAD4}"/>
              </a:ext>
            </a:extLst>
          </p:cNvPr>
          <p:cNvSpPr/>
          <p:nvPr/>
        </p:nvSpPr>
        <p:spPr>
          <a:xfrm flipH="1">
            <a:off x="6324600" y="4771490"/>
            <a:ext cx="751117" cy="2721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CEFD6103-A6AC-41B3-842B-F40973E98D76}"/>
              </a:ext>
            </a:extLst>
          </p:cNvPr>
          <p:cNvSpPr/>
          <p:nvPr/>
        </p:nvSpPr>
        <p:spPr>
          <a:xfrm flipH="1">
            <a:off x="4263775" y="4793260"/>
            <a:ext cx="3475970" cy="457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name of the argument to a function doesn’t really matter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can always </a:t>
                </a:r>
                <a:r>
                  <a:rPr lang="en-US" b="0" i="1" dirty="0"/>
                  <a:t>rename </a:t>
                </a:r>
                <a:r>
                  <a:rPr lang="en-US" dirty="0"/>
                  <a:t>a bound variable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2865C5-65A2-4560-977B-88E0DE9DABA5}"/>
                  </a:ext>
                </a:extLst>
              </p:cNvPr>
              <p:cNvSpPr/>
              <p:nvPr/>
            </p:nvSpPr>
            <p:spPr>
              <a:xfrm>
                <a:off x="4092560" y="3429391"/>
                <a:ext cx="4371518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2865C5-65A2-4560-977B-88E0DE9DA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60" y="3429391"/>
                <a:ext cx="4371518" cy="829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E501981A-28A2-43A8-88BE-AD67C89049F0}"/>
              </a:ext>
            </a:extLst>
          </p:cNvPr>
          <p:cNvSpPr/>
          <p:nvPr/>
        </p:nvSpPr>
        <p:spPr>
          <a:xfrm flipH="1">
            <a:off x="5524924" y="4103058"/>
            <a:ext cx="435430" cy="2721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AED59F18-B990-4DF8-9EC6-7BBED5366CB4}"/>
              </a:ext>
            </a:extLst>
          </p:cNvPr>
          <p:cNvSpPr/>
          <p:nvPr/>
        </p:nvSpPr>
        <p:spPr>
          <a:xfrm flipH="1">
            <a:off x="6591725" y="4103056"/>
            <a:ext cx="435430" cy="2394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213CFFD8-E133-474F-83A9-7E1B9341BC18}"/>
              </a:ext>
            </a:extLst>
          </p:cNvPr>
          <p:cNvSpPr/>
          <p:nvPr/>
        </p:nvSpPr>
        <p:spPr>
          <a:xfrm flipH="1">
            <a:off x="6591724" y="4113946"/>
            <a:ext cx="751117" cy="2721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E99BA55B-2B26-4391-B811-5479562FD35F}"/>
              </a:ext>
            </a:extLst>
          </p:cNvPr>
          <p:cNvSpPr/>
          <p:nvPr/>
        </p:nvSpPr>
        <p:spPr>
          <a:xfrm flipH="1">
            <a:off x="4530899" y="4135716"/>
            <a:ext cx="3475970" cy="457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2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name of the argument to a function doesn’t really matter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can always </a:t>
                </a:r>
                <a:r>
                  <a:rPr lang="en-US" b="0" i="1" dirty="0"/>
                  <a:t>rename </a:t>
                </a:r>
                <a:r>
                  <a:rPr lang="en-US" dirty="0"/>
                  <a:t>a bound variable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2865C5-65A2-4560-977B-88E0DE9DABA5}"/>
                  </a:ext>
                </a:extLst>
              </p:cNvPr>
              <p:cNvSpPr/>
              <p:nvPr/>
            </p:nvSpPr>
            <p:spPr>
              <a:xfrm>
                <a:off x="4092560" y="3429391"/>
                <a:ext cx="4388830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2865C5-65A2-4560-977B-88E0DE9DA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60" y="3429391"/>
                <a:ext cx="4388830" cy="829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4374DFDA-9C25-4E72-909F-8F79D39E0561}"/>
              </a:ext>
            </a:extLst>
          </p:cNvPr>
          <p:cNvSpPr/>
          <p:nvPr/>
        </p:nvSpPr>
        <p:spPr>
          <a:xfrm flipH="1">
            <a:off x="5524924" y="4103058"/>
            <a:ext cx="435430" cy="2721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D09AE426-C3B2-4295-AE12-41A75275A7A7}"/>
              </a:ext>
            </a:extLst>
          </p:cNvPr>
          <p:cNvSpPr/>
          <p:nvPr/>
        </p:nvSpPr>
        <p:spPr>
          <a:xfrm flipH="1">
            <a:off x="6591725" y="4103056"/>
            <a:ext cx="435430" cy="2394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82E5A193-0636-4CA5-A973-D1E474EA8048}"/>
              </a:ext>
            </a:extLst>
          </p:cNvPr>
          <p:cNvSpPr/>
          <p:nvPr/>
        </p:nvSpPr>
        <p:spPr>
          <a:xfrm flipH="1">
            <a:off x="6591724" y="4113946"/>
            <a:ext cx="751117" cy="2721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DD624C37-8DE3-4B01-BABE-6DBF0E2CF086}"/>
              </a:ext>
            </a:extLst>
          </p:cNvPr>
          <p:cNvSpPr/>
          <p:nvPr/>
        </p:nvSpPr>
        <p:spPr>
          <a:xfrm flipH="1">
            <a:off x="4530899" y="4135716"/>
            <a:ext cx="3475970" cy="457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4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name of the argument to a function doesn’t really matter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can always </a:t>
                </a:r>
                <a:r>
                  <a:rPr lang="en-US" b="0" i="1" dirty="0"/>
                  <a:t>rename </a:t>
                </a:r>
                <a:r>
                  <a:rPr lang="en-US" dirty="0"/>
                  <a:t>a bound variable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dirty="0"/>
                  <a:t>Renaming (sometime</a:t>
                </a:r>
                <a:r>
                  <a:rPr lang="en-US" dirty="0"/>
                  <a:t>s called “alpha-conversion”) shouldn’t change the behavior of a function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2865C5-65A2-4560-977B-88E0DE9DABA5}"/>
                  </a:ext>
                </a:extLst>
              </p:cNvPr>
              <p:cNvSpPr/>
              <p:nvPr/>
            </p:nvSpPr>
            <p:spPr>
              <a:xfrm>
                <a:off x="4092560" y="3429391"/>
                <a:ext cx="4339457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2865C5-65A2-4560-977B-88E0DE9DA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60" y="3429391"/>
                <a:ext cx="4339457" cy="829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65E02938-F5D4-4203-9410-65A55BF2119D}"/>
              </a:ext>
            </a:extLst>
          </p:cNvPr>
          <p:cNvSpPr/>
          <p:nvPr/>
        </p:nvSpPr>
        <p:spPr>
          <a:xfrm flipH="1">
            <a:off x="5524924" y="4103058"/>
            <a:ext cx="435430" cy="2721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ED74937B-A489-419C-82DE-C2395C9880E7}"/>
              </a:ext>
            </a:extLst>
          </p:cNvPr>
          <p:cNvSpPr/>
          <p:nvPr/>
        </p:nvSpPr>
        <p:spPr>
          <a:xfrm flipH="1">
            <a:off x="6591725" y="4103056"/>
            <a:ext cx="435430" cy="2394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09913666-37D9-4B99-A879-8ED498851C9A}"/>
              </a:ext>
            </a:extLst>
          </p:cNvPr>
          <p:cNvSpPr/>
          <p:nvPr/>
        </p:nvSpPr>
        <p:spPr>
          <a:xfrm flipH="1">
            <a:off x="6591724" y="4113946"/>
            <a:ext cx="751117" cy="2721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32480984-76A3-4DD4-A671-7488E6714F20}"/>
              </a:ext>
            </a:extLst>
          </p:cNvPr>
          <p:cNvSpPr/>
          <p:nvPr/>
        </p:nvSpPr>
        <p:spPr>
          <a:xfrm flipH="1">
            <a:off x="4530899" y="4135716"/>
            <a:ext cx="3475970" cy="457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3E56-4EDB-4C81-90AE-6863F45F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i="1" dirty="0"/>
                  <a:t>L</a:t>
                </a:r>
                <a:r>
                  <a:rPr lang="en-US" sz="3600" dirty="0"/>
                  <a:t> ::= &lt;ident&gt;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&lt;ident&gt;.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|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</a:t>
                </a:r>
                <a:r>
                  <a:rPr lang="en-US" sz="3600" b="1" i="1" dirty="0" err="1"/>
                  <a:t>L</a:t>
                </a:r>
                <a:endParaRPr lang="en-US" sz="3600" b="1" i="1" dirty="0"/>
              </a:p>
              <a:p>
                <a:pPr marL="0" indent="0">
                  <a:buNone/>
                </a:pPr>
                <a:endParaRPr lang="en-US" sz="3600" b="1" i="1" dirty="0"/>
              </a:p>
              <a:p>
                <a:r>
                  <a:rPr lang="en-US" dirty="0"/>
                  <a:t>Everything is a function, so there are no interesting types</a:t>
                </a:r>
              </a:p>
              <a:p>
                <a:pPr lvl="1"/>
                <a:r>
                  <a:rPr lang="en-US" dirty="0"/>
                  <a:t>Every function takes a function and returns a function</a:t>
                </a:r>
              </a:p>
              <a:p>
                <a:r>
                  <a:rPr lang="en-US" dirty="0"/>
                  <a:t>The only kind of term that steps to anything is application</a:t>
                </a:r>
              </a:p>
              <a:p>
                <a:pPr lvl="1"/>
                <a:r>
                  <a:rPr lang="en-US" dirty="0"/>
                  <a:t>So the only question for semantics is “how do we apply a function to an argument?”</a:t>
                </a:r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3481-E698-4CF4-A260-693C2297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4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9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evaluates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which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1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?</a:t>
                </a:r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0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evaluates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which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1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9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5F-B079-40E2-A27C-A4E0EB1B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substituted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2EB03-29E3-4191-B4A1-86774FB3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2"/>
                <a:stretch>
                  <a:fillRect l="-1304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C7A0-D416-4AC4-A7E8-FBE064C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1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16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0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533-91B8-4C9E-B83F-39F80BC1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37FF-0F64-4D72-8DBB-A562385B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Functions </a:t>
            </a:r>
            <a:r>
              <a:rPr lang="en-US" dirty="0"/>
              <a:t>are the basic unit of computation</a:t>
            </a:r>
          </a:p>
          <a:p>
            <a:r>
              <a:rPr lang="en-US" dirty="0"/>
              <a:t>Functions are values! (“first-class functions”)</a:t>
            </a:r>
          </a:p>
          <a:p>
            <a:pPr lvl="1"/>
            <a:r>
              <a:rPr lang="en-US" dirty="0"/>
              <a:t>Functions can take functions as arguments, return functions, etc.</a:t>
            </a:r>
          </a:p>
          <a:p>
            <a:r>
              <a:rPr lang="en-US" dirty="0"/>
              <a:t>Immutable variables by default</a:t>
            </a:r>
          </a:p>
          <a:p>
            <a:r>
              <a:rPr lang="en-US" dirty="0"/>
              <a:t>Everything is an expression, state changes (“side effects”) are specially marked</a:t>
            </a:r>
          </a:p>
          <a:p>
            <a:r>
              <a:rPr lang="en-US" dirty="0"/>
              <a:t>Usually contrasted with imperative languages</a:t>
            </a:r>
          </a:p>
          <a:p>
            <a:r>
              <a:rPr lang="en-US" dirty="0"/>
              <a:t>Examples: F#, OCaml, Lisp, Haskell, lambda-expressions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326F-FA8F-417B-9941-196D0E2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95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93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(* first try *)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5" y="1637031"/>
                <a:ext cx="11247120" cy="47754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(* first try *)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r>
                  <a:rPr lang="en-US" sz="3000" dirty="0"/>
                  <a:t>Exercise: What does our rule say happens here? What should happen?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5" y="1637031"/>
                <a:ext cx="11247120" cy="4775415"/>
              </a:xfrm>
              <a:blipFill>
                <a:blip r:embed="rId2"/>
                <a:stretch>
                  <a:fillRect l="-1355" t="-3065" r="-705" b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11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(* first try *)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the use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supposed to be bound to the second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7" t="-306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46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(* first try *)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bound variable can override the var being substituted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7" t="-306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25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     </a:t>
                </a:r>
                <a:r>
                  <a:rPr lang="en-US" b="0" dirty="0">
                    <a:latin typeface="+mj-lt"/>
                  </a:rPr>
                  <a:t>(* try 2 *)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bound variable can override the var being substituted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7" t="-306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32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     </a:t>
                </a:r>
                <a:r>
                  <a:rPr lang="en-US" b="0" dirty="0">
                    <a:latin typeface="+mj-lt"/>
                  </a:rPr>
                  <a:t>(* try 2 *)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endParaRPr lang="en-US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9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5" y="1637031"/>
                <a:ext cx="11430000" cy="47754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     </a:t>
                </a:r>
                <a:r>
                  <a:rPr lang="en-US" b="0" dirty="0">
                    <a:latin typeface="+mj-lt"/>
                  </a:rPr>
                  <a:t>(* try 2 *)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>
                    <a:latin typeface="+mj-lt"/>
                  </a:rPr>
                  <a:t>The </a:t>
                </a:r>
                <a:r>
                  <a:rPr lang="en-US" b="0" dirty="0" err="1">
                    <a:latin typeface="+mj-lt"/>
                  </a:rPr>
                  <a:t>arg</a:t>
                </a:r>
                <a:r>
                  <a:rPr lang="en-US" b="0" dirty="0">
                    <a:latin typeface="+mj-lt"/>
                  </a:rPr>
                  <a:t> for x was a free var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+mj-lt"/>
                  </a:rPr>
                  <a:t>, but now it’s bound! </a:t>
                </a:r>
                <a:r>
                  <a:rPr lang="en-US" dirty="0"/>
                  <a:t>“variable capture”</a:t>
                </a:r>
                <a:endParaRPr lang="en-US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5" y="1637031"/>
                <a:ext cx="11430000" cy="4775415"/>
              </a:xfrm>
              <a:blipFill>
                <a:blip r:embed="rId2"/>
                <a:stretch>
                  <a:fillRect l="-1333" t="-3065" r="-693" b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0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Variable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3C8B-A8F9-49BB-A495-6AEEFBE5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1368950" cy="4775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In OCaml: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f x y = x + y;;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(* f = fun x -&gt; fun y -&gt; x + y *)</a:t>
            </a:r>
          </a:p>
          <a:p>
            <a:pPr marL="0" indent="0">
              <a:buNone/>
            </a:pPr>
            <a:r>
              <a:rPr lang="en-US" dirty="0"/>
              <a:t>let y = 5;;</a:t>
            </a:r>
          </a:p>
          <a:p>
            <a:pPr marL="0" indent="0">
              <a:buNone/>
            </a:pPr>
            <a:r>
              <a:rPr lang="en-US" dirty="0"/>
              <a:t>let g = f y;;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(* g = fun y -&gt; y + y would be wrong *)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(* g = fun z -&gt; y + z would be right *)</a:t>
            </a:r>
          </a:p>
          <a:p>
            <a:r>
              <a:rPr lang="en-US" dirty="0"/>
              <a:t>We can rename the bound var to avoid capturing the free var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5" y="1637031"/>
                <a:ext cx="11430000" cy="47754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     </a:t>
                </a:r>
                <a:r>
                  <a:rPr lang="en-US" b="0" dirty="0">
                    <a:latin typeface="+mj-lt"/>
                  </a:rPr>
                  <a:t>(* try 2 *)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5" y="1637031"/>
                <a:ext cx="11430000" cy="4775415"/>
              </a:xfrm>
              <a:blipFill>
                <a:blip r:embed="rId2"/>
                <a:stretch>
                  <a:fillRect l="-1333" t="-3065" b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8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468-E095-4FC5-9FB7-C3676AA2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Functional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220969"/>
              </a:xfrm>
            </p:spPr>
            <p:txBody>
              <a:bodyPr/>
              <a:lstStyle/>
              <a:p>
                <a:r>
                  <a:rPr lang="en-US" dirty="0"/>
                  <a:t>Functional languages are older than computers!</a:t>
                </a:r>
              </a:p>
              <a:p>
                <a:r>
                  <a:rPr lang="en-US" dirty="0"/>
                  <a:t>The </a:t>
                </a:r>
                <a:r>
                  <a:rPr lang="en-US" i="1" dirty="0"/>
                  <a:t>lambda calculus</a:t>
                </a:r>
                <a:r>
                  <a:rPr lang="en-US" dirty="0"/>
                  <a:t> was invented as a mathematical model of “what can be computed”, and it consists entirely of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Math notation		Lambda calculus		OCaml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 dirty="0"/>
                  <a:t>			fun x -&gt; x + 1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fun x y -&gt; 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220969"/>
              </a:xfrm>
              <a:blipFill>
                <a:blip r:embed="rId3"/>
                <a:stretch>
                  <a:fillRect l="-1417" t="-2804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3DA22-4B68-4D15-B577-F0B88EFE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88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220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	(* rename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some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then *)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220969"/>
              </a:xfrm>
              <a:blipFill>
                <a:blip r:embed="rId2"/>
                <a:stretch>
                  <a:fillRect l="-1417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1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EF9-8C99-4447-8036-1A1A357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220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How do we define substitution?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with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1800"/>
                  </a:spcAft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fresh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“Capture-avoiding substitution”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A3C8B-A8F9-49BB-A495-6AEEFBE5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220969"/>
              </a:xfrm>
              <a:blipFill>
                <a:blip r:embed="rId2"/>
                <a:stretch>
                  <a:fillRect l="-1417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49EC-FBC9-44E3-9D81-D9EEE2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54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3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3E56-4EDB-4C81-90AE-6863F45F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i="1" dirty="0"/>
                  <a:t>L</a:t>
                </a:r>
                <a:r>
                  <a:rPr lang="en-US" sz="3600" dirty="0"/>
                  <a:t> ::= &lt;ident&gt;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&lt;ident&gt;.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|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</a:t>
                </a:r>
                <a:r>
                  <a:rPr lang="en-US" sz="3600" b="1" i="1" dirty="0" err="1"/>
                  <a:t>L</a:t>
                </a:r>
                <a:endParaRPr lang="en-US" sz="3600" b="1" i="1" dirty="0"/>
              </a:p>
              <a:p>
                <a:pPr marL="0" indent="0">
                  <a:buNone/>
                </a:pPr>
                <a:endParaRPr lang="en-US" sz="36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3481-E698-4CF4-A260-693C2297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87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3E56-4EDB-4C81-90AE-6863F45F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Semantics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i="1" dirty="0"/>
                  <a:t>L</a:t>
                </a:r>
                <a:r>
                  <a:rPr lang="en-US" sz="3600" dirty="0"/>
                  <a:t> ::= &lt;ident&gt;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&lt;ident&gt;.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|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</a:t>
                </a:r>
                <a:r>
                  <a:rPr lang="en-US" sz="3600" b="1" i="1" dirty="0" err="1"/>
                  <a:t>L</a:t>
                </a:r>
                <a:endParaRPr lang="en-US" sz="3600" b="1" i="1" dirty="0"/>
              </a:p>
              <a:p>
                <a:endParaRPr lang="en-US" sz="3600" dirty="0"/>
              </a:p>
              <a:p>
                <a:r>
                  <a:rPr lang="en-US" sz="3600" dirty="0"/>
                  <a:t>Functions are values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3481-E698-4CF4-A260-693C2297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3E56-4EDB-4C81-90AE-6863F45F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Semantics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b="1" i="1" dirty="0"/>
                  <a:t>L</a:t>
                </a:r>
                <a:r>
                  <a:rPr lang="en-US" sz="3600" dirty="0"/>
                  <a:t> ::= &lt;ident&gt;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&lt;ident&gt;.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|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</a:t>
                </a:r>
                <a:r>
                  <a:rPr lang="en-US" sz="3600" b="1" i="1" dirty="0" err="1"/>
                  <a:t>L</a:t>
                </a:r>
                <a:endParaRPr lang="en-US" sz="3600" b="1" i="1" dirty="0"/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is a value</a:t>
                </a:r>
              </a:p>
              <a:p>
                <a:r>
                  <a:rPr lang="en-US" sz="3600" dirty="0"/>
                  <a:t>Application is evaluated by </a:t>
                </a:r>
                <a:r>
                  <a:rPr lang="en-US" sz="3600" i="1" dirty="0"/>
                  <a:t>substitution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means “replace all the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’s in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  <a:p>
                <a:endParaRPr lang="en-US" sz="36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 evaluates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sz="3600" dirty="0"/>
                </a:br>
                <a:r>
                  <a:rPr lang="en-US" sz="3600" dirty="0"/>
                  <a:t>which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4470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3481-E698-4CF4-A260-693C2297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3E56-4EDB-4C81-90AE-6863F45F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i="1" dirty="0"/>
                  <a:t>L</a:t>
                </a:r>
                <a:r>
                  <a:rPr lang="en-US" sz="3600" dirty="0"/>
                  <a:t> ::= &lt;ident&gt;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&lt;ident&gt;.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|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</a:t>
                </a:r>
                <a:r>
                  <a:rPr lang="en-US" sz="3600" b="1" i="1" dirty="0" err="1"/>
                  <a:t>L</a:t>
                </a:r>
                <a:endParaRPr lang="en-US" sz="3600" b="1" i="1" dirty="0"/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is a value</a:t>
                </a:r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“Call by name”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701" t="-3456" b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3481-E698-4CF4-A260-693C2297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235CC5-8DC4-4AF7-86B9-72E074C811A3}"/>
                  </a:ext>
                </a:extLst>
              </p:cNvPr>
              <p:cNvSpPr txBox="1"/>
              <p:nvPr/>
            </p:nvSpPr>
            <p:spPr>
              <a:xfrm>
                <a:off x="6495218" y="4412972"/>
                <a:ext cx="3722109" cy="104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235CC5-8DC4-4AF7-86B9-72E074C81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18" y="4412972"/>
                <a:ext cx="3722109" cy="104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E81B6D-335D-4AD5-B9C0-ABA56A105190}"/>
                  </a:ext>
                </a:extLst>
              </p:cNvPr>
              <p:cNvSpPr txBox="1"/>
              <p:nvPr/>
            </p:nvSpPr>
            <p:spPr>
              <a:xfrm>
                <a:off x="2274400" y="4412972"/>
                <a:ext cx="2106281" cy="1063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E81B6D-335D-4AD5-B9C0-ABA56A105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400" y="4412972"/>
                <a:ext cx="2106281" cy="1063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7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3E56-4EDB-4C81-90AE-6863F45F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i="1" dirty="0"/>
                  <a:t>L</a:t>
                </a:r>
                <a:r>
                  <a:rPr lang="en-US" sz="3600" dirty="0"/>
                  <a:t> ::= &lt;ident&gt;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&lt;ident&gt;.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| </a:t>
                </a:r>
                <a:r>
                  <a:rPr lang="en-US" sz="3600" b="1" i="1" dirty="0"/>
                  <a:t>L</a:t>
                </a:r>
                <a:r>
                  <a:rPr lang="en-US" sz="3600" dirty="0"/>
                  <a:t> </a:t>
                </a:r>
                <a:r>
                  <a:rPr lang="en-US" sz="3600" b="1" i="1" dirty="0" err="1"/>
                  <a:t>L</a:t>
                </a:r>
                <a:endParaRPr lang="en-US" sz="3600" b="1" i="1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“Call by value”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91C17-02C4-4037-BD71-EF0BB5DC8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1637031"/>
                <a:ext cx="10753725" cy="5115720"/>
              </a:xfrm>
              <a:blipFill>
                <a:blip r:embed="rId3"/>
                <a:stretch>
                  <a:fillRect l="-1701" t="-3456" b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3481-E698-4CF4-A260-693C2297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235CC5-8DC4-4AF7-86B9-72E074C811A3}"/>
                  </a:ext>
                </a:extLst>
              </p:cNvPr>
              <p:cNvSpPr txBox="1"/>
              <p:nvPr/>
            </p:nvSpPr>
            <p:spPr>
              <a:xfrm>
                <a:off x="6572369" y="4412972"/>
                <a:ext cx="3636957" cy="104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235CC5-8DC4-4AF7-86B9-72E074C81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369" y="4412972"/>
                <a:ext cx="3636957" cy="104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7E6B0B-B01A-43B9-B522-A5309FFA14A0}"/>
                  </a:ext>
                </a:extLst>
              </p:cNvPr>
              <p:cNvSpPr txBox="1"/>
              <p:nvPr/>
            </p:nvSpPr>
            <p:spPr>
              <a:xfrm>
                <a:off x="2202940" y="2872406"/>
                <a:ext cx="2106281" cy="1063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7E6B0B-B01A-43B9-B522-A5309FFA1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940" y="2872406"/>
                <a:ext cx="2106281" cy="1063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E112FC-ACAD-45CA-B995-0B321AE44E9B}"/>
                  </a:ext>
                </a:extLst>
              </p:cNvPr>
              <p:cNvSpPr txBox="1"/>
              <p:nvPr/>
            </p:nvSpPr>
            <p:spPr>
              <a:xfrm>
                <a:off x="2226133" y="4416286"/>
                <a:ext cx="1954958" cy="1062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E112FC-ACAD-45CA-B995-0B321AE44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33" y="4416286"/>
                <a:ext cx="1954958" cy="1062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74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B148-E6BC-424F-86A1-931CBF88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Call-By-Name vs. Call-By-Value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E4D9-AA6A-4F20-A1C9-D3D98C9F7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becomes a value in 10 steps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Call-by-name:			“evaluate the </a:t>
                </a:r>
                <a:r>
                  <a:rPr lang="en-US" dirty="0" err="1"/>
                  <a:t>arg</a:t>
                </a:r>
                <a:r>
                  <a:rPr lang="en-US" dirty="0"/>
                  <a:t> when it’s used”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Call-by-value:			“evaluate the </a:t>
                </a:r>
                <a:r>
                  <a:rPr lang="en-US" dirty="0" err="1"/>
                  <a:t>arg</a:t>
                </a:r>
                <a:r>
                  <a:rPr lang="en-US" dirty="0"/>
                  <a:t> when it’s passed”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E4D9-AA6A-4F20-A1C9-D3D98C9F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43E8-88F3-4208-979C-D35A883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6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B148-E6BC-424F-86A1-931CBF88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Call-By-Name vs. Call-By-Value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E4D9-AA6A-4F20-A1C9-D3D98C9F7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runs forever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which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is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!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Call-by-name: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Call-by-value: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E4D9-AA6A-4F20-A1C9-D3D98C9F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43E8-88F3-4208-979C-D35A883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4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468-E095-4FC5-9FB7-C3676AA2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Multi-Argument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5" y="1637031"/>
                <a:ext cx="11303011" cy="5220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 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1, 2</m:t>
                        </m:r>
                      </m:e>
                    </m:d>
                  </m:oMath>
                </a14:m>
                <a:r>
                  <a:rPr lang="en-US" dirty="0"/>
                  <a:t> returns 3</a:t>
                </a:r>
              </a:p>
              <a:p>
                <a:r>
                  <a:rPr lang="en-US" dirty="0"/>
                  <a:t>OCaml notation: fun x y -&gt; x + y		</a:t>
                </a:r>
              </a:p>
              <a:p>
                <a:pPr marL="0" indent="0">
                  <a:buNone/>
                </a:pPr>
                <a:r>
                  <a:rPr lang="en-US" dirty="0"/>
                  <a:t>	(fun x y -&gt; x + y) 1 2 returns 3</a:t>
                </a:r>
              </a:p>
              <a:p>
                <a:r>
                  <a:rPr lang="en-US" dirty="0"/>
                  <a:t>What about: (fun x y -&gt; x + y) 1</a:t>
                </a:r>
              </a:p>
              <a:p>
                <a:pPr marL="0" indent="0">
                  <a:buNone/>
                </a:pPr>
                <a:r>
                  <a:rPr lang="en-US" dirty="0"/>
                  <a:t>	(fun x y -&gt; x + y) 1 returns (fun y -&gt; 1 + 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5" y="1637031"/>
                <a:ext cx="11303011" cy="5220969"/>
              </a:xfrm>
              <a:blipFill>
                <a:blip r:embed="rId3"/>
                <a:stretch>
                  <a:fillRect l="-1241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3DA22-4B68-4D15-B577-F0B88EFE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B148-E6BC-424F-86A1-931CBF88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Call-By-Name vs. Call-By-Value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E4D9-AA6A-4F20-A1C9-D3D98C9F7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becomes a value in 10 steps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Call-by-name: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…→ 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…→ 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…→ 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…→…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Call-by-value: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E4D9-AA6A-4F20-A1C9-D3D98C9F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7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43E8-88F3-4208-979C-D35A883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56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9417-C953-4459-9904-43A5D9F5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 and Computability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DE5-6EB3-43E1-B81A-DA6E7824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44562"/>
            <a:ext cx="10753725" cy="4775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    What can be computed?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A8D93-66BD-4337-92FA-CF854286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F54C3A5-B41D-4F11-A2D9-7BFA7BF0F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4" y="4731075"/>
            <a:ext cx="1109609" cy="1482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20823-0320-4FDA-B0BE-DD5A21B7232F}"/>
                  </a:ext>
                </a:extLst>
              </p:cNvPr>
              <p:cNvSpPr txBox="1"/>
              <p:nvPr/>
            </p:nvSpPr>
            <p:spPr>
              <a:xfrm>
                <a:off x="1469208" y="3406581"/>
                <a:ext cx="37381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20823-0320-4FDA-B0BE-DD5A21B72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08" y="3406581"/>
                <a:ext cx="373813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812302-E3DD-4FB3-811C-3F8491F14FB5}"/>
              </a:ext>
            </a:extLst>
          </p:cNvPr>
          <p:cNvSpPr txBox="1"/>
          <p:nvPr/>
        </p:nvSpPr>
        <p:spPr>
          <a:xfrm>
            <a:off x="595906" y="6239158"/>
            <a:ext cx="194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Church, 1936</a:t>
            </a: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C11561E-5372-48E8-8E9A-607E25C85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89" y="4730190"/>
            <a:ext cx="1111970" cy="14826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3A896B-2736-4C05-8620-478765E59C5D}"/>
              </a:ext>
            </a:extLst>
          </p:cNvPr>
          <p:cNvSpPr txBox="1"/>
          <p:nvPr/>
        </p:nvSpPr>
        <p:spPr>
          <a:xfrm>
            <a:off x="9746863" y="6177162"/>
            <a:ext cx="194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Turing, 1936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10D6D209-AF4C-49AE-ACA7-B96754E100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5"/>
          <a:stretch/>
        </p:blipFill>
        <p:spPr>
          <a:xfrm>
            <a:off x="6992648" y="2472388"/>
            <a:ext cx="3335009" cy="1942456"/>
          </a:xfrm>
          <a:prstGeom prst="rect">
            <a:avLst/>
          </a:prstGeom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29B900F8-CB71-4CB2-9AD0-2A6706A18ECB}"/>
              </a:ext>
            </a:extLst>
          </p:cNvPr>
          <p:cNvSpPr/>
          <p:nvPr/>
        </p:nvSpPr>
        <p:spPr>
          <a:xfrm>
            <a:off x="5599417" y="3369760"/>
            <a:ext cx="1201094" cy="6087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505CA9-324C-48F9-B9BC-F07F07CF00BC}"/>
              </a:ext>
            </a:extLst>
          </p:cNvPr>
          <p:cNvSpPr txBox="1"/>
          <p:nvPr/>
        </p:nvSpPr>
        <p:spPr>
          <a:xfrm>
            <a:off x="4218576" y="4879978"/>
            <a:ext cx="360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“Turing-complete”</a:t>
            </a:r>
          </a:p>
        </p:txBody>
      </p:sp>
    </p:spTree>
    <p:extLst>
      <p:ext uri="{BB962C8B-B14F-4D97-AF65-F5344CB8AC3E}">
        <p14:creationId xmlns:p14="http://schemas.microsoft.com/office/powerpoint/2010/main" val="42715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9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533-91B8-4C9E-B83F-39F80BC1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Functional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37FF-0F64-4D72-8DBB-A562385B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Lambda calculus has some unusual ideas:</a:t>
            </a:r>
          </a:p>
          <a:p>
            <a:pPr lvl="1"/>
            <a:r>
              <a:rPr lang="en-US" dirty="0"/>
              <a:t>Explicit variable binding</a:t>
            </a:r>
          </a:p>
          <a:p>
            <a:pPr lvl="1"/>
            <a:r>
              <a:rPr lang="en-US" dirty="0"/>
              <a:t>Evaluation by substitution</a:t>
            </a:r>
          </a:p>
          <a:p>
            <a:pPr lvl="1"/>
            <a:r>
              <a:rPr lang="en-US" dirty="0"/>
              <a:t>Minimal shared context between functions</a:t>
            </a:r>
          </a:p>
          <a:p>
            <a:r>
              <a:rPr lang="en-US" dirty="0"/>
              <a:t>This is useful for theory:</a:t>
            </a:r>
          </a:p>
          <a:p>
            <a:pPr lvl="1"/>
            <a:r>
              <a:rPr lang="en-US" dirty="0"/>
              <a:t>Closer to mathematical functions</a:t>
            </a:r>
          </a:p>
          <a:p>
            <a:pPr lvl="1"/>
            <a:r>
              <a:rPr lang="en-US" dirty="0"/>
              <a:t>Very simple semantics</a:t>
            </a:r>
          </a:p>
          <a:p>
            <a:pPr lvl="1"/>
            <a:r>
              <a:rPr lang="en-US" dirty="0"/>
              <a:t>Variable binding, scope, etc. is actually the same as in other languages, but lambda calculus lets us see it more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326F-FA8F-417B-9941-196D0E2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0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533-91B8-4C9E-B83F-39F80BC1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Functional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37FF-0F64-4D72-8DBB-A562385B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Lambda calculus has some unusual ideas:</a:t>
            </a:r>
          </a:p>
          <a:p>
            <a:pPr lvl="1"/>
            <a:r>
              <a:rPr lang="en-US" dirty="0"/>
              <a:t>Explicit variable binding</a:t>
            </a:r>
          </a:p>
          <a:p>
            <a:pPr lvl="1"/>
            <a:r>
              <a:rPr lang="en-US" dirty="0"/>
              <a:t>Evaluation by substitution</a:t>
            </a:r>
          </a:p>
          <a:p>
            <a:pPr lvl="1"/>
            <a:r>
              <a:rPr lang="en-US"/>
              <a:t>Minimal shared context between functions</a:t>
            </a:r>
            <a:endParaRPr lang="en-US" dirty="0"/>
          </a:p>
          <a:p>
            <a:r>
              <a:rPr lang="en-US" dirty="0"/>
              <a:t>This is useful for theory</a:t>
            </a:r>
          </a:p>
          <a:p>
            <a:r>
              <a:rPr lang="en-US" dirty="0"/>
              <a:t>And in practice!</a:t>
            </a:r>
          </a:p>
          <a:p>
            <a:pPr lvl="1"/>
            <a:r>
              <a:rPr lang="en-US" dirty="0"/>
              <a:t>Programs closer to on-paper task descriptions</a:t>
            </a:r>
          </a:p>
          <a:p>
            <a:pPr lvl="1"/>
            <a:r>
              <a:rPr lang="en-US" dirty="0"/>
              <a:t>Parallelizes very well (no shared state, mostly pure math)</a:t>
            </a:r>
          </a:p>
          <a:p>
            <a:pPr lvl="1"/>
            <a:r>
              <a:rPr lang="en-US" dirty="0"/>
              <a:t>Functions as data is useful (most modern languages have lambdas)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326F-FA8F-417B-9941-196D0E2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468-E095-4FC5-9FB7-C3676AA2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Multi-Argument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5" y="1637031"/>
                <a:ext cx="11303011" cy="5220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 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1, 2</m:t>
                        </m:r>
                      </m:e>
                    </m:d>
                  </m:oMath>
                </a14:m>
                <a:r>
                  <a:rPr lang="en-US" dirty="0"/>
                  <a:t> returns 3</a:t>
                </a:r>
              </a:p>
              <a:p>
                <a:r>
                  <a:rPr lang="en-US" dirty="0"/>
                  <a:t>OCaml notation: fun x y -&gt; x + y		</a:t>
                </a:r>
              </a:p>
              <a:p>
                <a:pPr marL="0" indent="0">
                  <a:buNone/>
                </a:pPr>
                <a:r>
                  <a:rPr lang="en-US" dirty="0"/>
                  <a:t>	(fun x y -&gt; x + y) 1 2 returns 3</a:t>
                </a:r>
              </a:p>
              <a:p>
                <a:r>
                  <a:rPr lang="en-US" dirty="0"/>
                  <a:t>What about: (fun x y -&gt; x + y) 1</a:t>
                </a:r>
              </a:p>
              <a:p>
                <a:pPr marL="0" indent="0">
                  <a:buNone/>
                </a:pPr>
                <a:r>
                  <a:rPr lang="en-US" dirty="0"/>
                  <a:t>	(fun </a:t>
                </a:r>
                <a:r>
                  <a:rPr lang="en-US" dirty="0">
                    <a:highlight>
                      <a:srgbClr val="FFFF00"/>
                    </a:highlight>
                  </a:rPr>
                  <a:t>x</a:t>
                </a:r>
                <a:r>
                  <a:rPr lang="en-US" dirty="0"/>
                  <a:t> y -&gt; </a:t>
                </a:r>
                <a:r>
                  <a:rPr lang="en-US" dirty="0">
                    <a:highlight>
                      <a:srgbClr val="FFFF00"/>
                    </a:highlight>
                  </a:rPr>
                  <a:t>x</a:t>
                </a:r>
                <a:r>
                  <a:rPr lang="en-US" dirty="0"/>
                  <a:t> + y) 1 returns (fun y -&gt; </a:t>
                </a:r>
                <a:r>
                  <a:rPr lang="en-US" dirty="0">
                    <a:highlight>
                      <a:srgbClr val="FFFF00"/>
                    </a:highlight>
                  </a:rPr>
                  <a:t>1</a:t>
                </a:r>
                <a:r>
                  <a:rPr lang="en-US" dirty="0"/>
                  <a:t> + y)</a:t>
                </a:r>
              </a:p>
              <a:p>
                <a:pPr marL="0" indent="0">
                  <a:buNone/>
                </a:pPr>
                <a:r>
                  <a:rPr lang="en-US" dirty="0"/>
                  <a:t>	And then (fun y -&gt; 1 + y) 2 returns 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5" y="1637031"/>
                <a:ext cx="11303011" cy="5220969"/>
              </a:xfrm>
              <a:blipFill>
                <a:blip r:embed="rId3"/>
                <a:stretch>
                  <a:fillRect l="-1241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3DA22-4B68-4D15-B577-F0B88EFE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468-E095-4FC5-9FB7-C3676AA2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Multi-Argument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53DD-D20B-44CB-B63E-75670D38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5" y="1637031"/>
            <a:ext cx="11303011" cy="5220969"/>
          </a:xfrm>
        </p:spPr>
        <p:txBody>
          <a:bodyPr>
            <a:normAutofit/>
          </a:bodyPr>
          <a:lstStyle/>
          <a:p>
            <a:r>
              <a:rPr lang="en-US" dirty="0"/>
              <a:t>OCaml notation: fun x y -&gt; x + y		</a:t>
            </a:r>
          </a:p>
          <a:p>
            <a:pPr marL="0" indent="0">
              <a:buNone/>
            </a:pPr>
            <a:r>
              <a:rPr lang="en-US" dirty="0"/>
              <a:t>	(fun x y -&gt; x + y) 1 2 returns 3</a:t>
            </a:r>
          </a:p>
          <a:p>
            <a:r>
              <a:rPr lang="en-US" dirty="0"/>
              <a:t>What about: (fun x y -&gt; y) 1</a:t>
            </a:r>
          </a:p>
          <a:p>
            <a:pPr marL="0" indent="0">
              <a:buNone/>
            </a:pPr>
            <a:r>
              <a:rPr lang="en-US" dirty="0"/>
              <a:t>	(fun </a:t>
            </a:r>
            <a:r>
              <a:rPr lang="en-US" dirty="0">
                <a:highlight>
                  <a:srgbClr val="FFFF00"/>
                </a:highlight>
              </a:rPr>
              <a:t>x</a:t>
            </a:r>
            <a:r>
              <a:rPr lang="en-US" dirty="0"/>
              <a:t> y -&gt; </a:t>
            </a:r>
            <a:r>
              <a:rPr lang="en-US" dirty="0">
                <a:highlight>
                  <a:srgbClr val="FFFF00"/>
                </a:highlight>
              </a:rPr>
              <a:t>x</a:t>
            </a:r>
            <a:r>
              <a:rPr lang="en-US" dirty="0"/>
              <a:t> + y) 1 returns (fun y -&gt; </a:t>
            </a:r>
            <a:r>
              <a:rPr lang="en-US" dirty="0">
                <a:highlight>
                  <a:srgbClr val="FFFF00"/>
                </a:highlight>
              </a:rPr>
              <a:t>1</a:t>
            </a:r>
            <a:r>
              <a:rPr lang="en-US" dirty="0"/>
              <a:t> + y)</a:t>
            </a:r>
          </a:p>
          <a:p>
            <a:pPr marL="0" indent="0">
              <a:buNone/>
            </a:pPr>
            <a:r>
              <a:rPr lang="en-US" dirty="0"/>
              <a:t>	And then (fun y -&gt; 1 + y) 2 returns 3</a:t>
            </a:r>
          </a:p>
          <a:p>
            <a:r>
              <a:rPr lang="en-US" dirty="0"/>
              <a:t>(fun x y -&gt; x + y) 1 2 is actually ((fun x -&gt; (fun y -&gt; x + y)) 1) 2</a:t>
            </a:r>
          </a:p>
          <a:p>
            <a:pPr marL="0" indent="0">
              <a:buNone/>
            </a:pPr>
            <a:r>
              <a:rPr lang="en-US" dirty="0"/>
              <a:t>	“Apply this function to 1, get back another function, and then apply that new function to 2”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3DA22-4B68-4D15-B577-F0B88EFE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468-E095-4FC5-9FB7-C3676AA2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Multi-Argument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5" y="1637031"/>
                <a:ext cx="11303011" cy="5220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(fun x y -&gt; x + y) 1 2 is actually ((fun x y -&gt; x + y) 1) 2</a:t>
                </a:r>
              </a:p>
              <a:p>
                <a:pPr marL="0" indent="0">
                  <a:buNone/>
                </a:pPr>
                <a:r>
                  <a:rPr lang="en-US" dirty="0"/>
                  <a:t>	“Apply this function to 1, get back another function, and then apply that new function to 2”</a:t>
                </a:r>
              </a:p>
              <a:p>
                <a:r>
                  <a:rPr lang="en-US" dirty="0"/>
                  <a:t>This is called “currying”: to make a function that takes multiple arguments, write a function that returns another function!</a:t>
                </a:r>
              </a:p>
              <a:p>
                <a:endParaRPr lang="en-US" dirty="0"/>
              </a:p>
              <a:p>
                <a:r>
                  <a:rPr lang="en-US" dirty="0"/>
                  <a:t>In lambda calculus, we write the same function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453DD-D20B-44CB-B63E-75670D388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5" y="1637031"/>
                <a:ext cx="11303011" cy="5220969"/>
              </a:xfrm>
              <a:blipFill>
                <a:blip r:embed="rId3"/>
                <a:stretch>
                  <a:fillRect l="-1348" t="-2804" r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3DA22-4B68-4D15-B577-F0B88EFE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1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678067d-8ad3-4e5f-94fe-9ba2b2d8115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822d7c-2850-4cce-a116-4c07717f15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61f7925-ea79-453b-a0a8-bc951c50ab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c30b33e-21bf-441d-88fc-1998fdbb68b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8e9808d-24bd-4d50-92aa-e28399b8b377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60194</TotalTime>
  <Words>3355</Words>
  <Application>Microsoft Office PowerPoint</Application>
  <PresentationFormat>Widescreen</PresentationFormat>
  <Paragraphs>491</Paragraphs>
  <Slides>54</Slides>
  <Notes>28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Consolas</vt:lpstr>
      <vt:lpstr>Metropolitan</vt:lpstr>
      <vt:lpstr>CS 476 – Programming Language Design</vt:lpstr>
      <vt:lpstr>PowerPoint Presentation</vt:lpstr>
      <vt:lpstr>Functional Programming</vt:lpstr>
      <vt:lpstr>The First Functional Language</vt:lpstr>
      <vt:lpstr>Multi-Argument Functions</vt:lpstr>
      <vt:lpstr>Multi-Argument Functions</vt:lpstr>
      <vt:lpstr>Multi-Argument Functions</vt:lpstr>
      <vt:lpstr>Multi-Argument Functions</vt:lpstr>
      <vt:lpstr>PowerPoint Presentation</vt:lpstr>
      <vt:lpstr>Lambda Calculus Basics</vt:lpstr>
      <vt:lpstr>Lambda Calculus Basics</vt:lpstr>
      <vt:lpstr>Lambda Calculus Basics</vt:lpstr>
      <vt:lpstr>Variable Binding</vt:lpstr>
      <vt:lpstr>Lambda Calculus: Binding and Scope</vt:lpstr>
      <vt:lpstr>Lambda Calculus: Renaming</vt:lpstr>
      <vt:lpstr>Lambda Calculus: Renaming</vt:lpstr>
      <vt:lpstr>Lambda Calculus: Renaming</vt:lpstr>
      <vt:lpstr>PowerPoint Presentation</vt:lpstr>
      <vt:lpstr>Lambda Calculus: Syntax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Substitution</vt:lpstr>
      <vt:lpstr>Lambda Calculus: Variable Capture</vt:lpstr>
      <vt:lpstr>Lambda Calculus: Substitution</vt:lpstr>
      <vt:lpstr>Lambda Calculus: Substitution</vt:lpstr>
      <vt:lpstr>Lambda Calculus: Substitution</vt:lpstr>
      <vt:lpstr>PowerPoint Presentation</vt:lpstr>
      <vt:lpstr>Lambda Calculus: Syntax</vt:lpstr>
      <vt:lpstr>Lambda Calculus: Semantics</vt:lpstr>
      <vt:lpstr>Lambda Calculus: Semantics</vt:lpstr>
      <vt:lpstr>Lambda Calculus: Semantics</vt:lpstr>
      <vt:lpstr>Lambda Calculus: Semantics</vt:lpstr>
      <vt:lpstr>Call-By-Name vs. Call-By-Value</vt:lpstr>
      <vt:lpstr>Call-By-Name vs. Call-By-Value</vt:lpstr>
      <vt:lpstr>Call-By-Name vs. Call-By-Value</vt:lpstr>
      <vt:lpstr>Lambda Calculus and Computability</vt:lpstr>
      <vt:lpstr>PowerPoint Presentation</vt:lpstr>
      <vt:lpstr>Why Functional Programming?</vt:lpstr>
      <vt:lpstr>Why Functional Programming?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476 – Programming Language Design</dc:title>
  <dc:creator>Susannah Mansky</dc:creator>
  <cp:lastModifiedBy>Mansky, William</cp:lastModifiedBy>
  <cp:revision>433</cp:revision>
  <dcterms:created xsi:type="dcterms:W3CDTF">2018-08-06T16:06:24Z</dcterms:created>
  <dcterms:modified xsi:type="dcterms:W3CDTF">2023-10-25T14:43:41Z</dcterms:modified>
</cp:coreProperties>
</file>