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4.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5.xml" ContentType="application/vnd.openxmlformats-officedocument.presentationml.tag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1" r:id="rId1"/>
  </p:sldMasterIdLst>
  <p:notesMasterIdLst>
    <p:notesMasterId r:id="rId40"/>
  </p:notesMasterIdLst>
  <p:sldIdLst>
    <p:sldId id="256" r:id="rId2"/>
    <p:sldId id="263" r:id="rId3"/>
    <p:sldId id="281" r:id="rId4"/>
    <p:sldId id="264" r:id="rId5"/>
    <p:sldId id="433" r:id="rId6"/>
    <p:sldId id="259" r:id="rId7"/>
    <p:sldId id="260" r:id="rId8"/>
    <p:sldId id="429" r:id="rId9"/>
    <p:sldId id="430" r:id="rId10"/>
    <p:sldId id="431" r:id="rId11"/>
    <p:sldId id="432" r:id="rId12"/>
    <p:sldId id="277" r:id="rId13"/>
    <p:sldId id="434" r:id="rId14"/>
    <p:sldId id="262" r:id="rId15"/>
    <p:sldId id="278" r:id="rId16"/>
    <p:sldId id="268" r:id="rId17"/>
    <p:sldId id="265" r:id="rId18"/>
    <p:sldId id="261" r:id="rId19"/>
    <p:sldId id="435" r:id="rId20"/>
    <p:sldId id="266" r:id="rId21"/>
    <p:sldId id="270" r:id="rId22"/>
    <p:sldId id="273" r:id="rId23"/>
    <p:sldId id="436" r:id="rId24"/>
    <p:sldId id="282" r:id="rId25"/>
    <p:sldId id="271" r:id="rId26"/>
    <p:sldId id="272" r:id="rId27"/>
    <p:sldId id="274" r:id="rId28"/>
    <p:sldId id="293" r:id="rId29"/>
    <p:sldId id="275" r:id="rId30"/>
    <p:sldId id="276" r:id="rId31"/>
    <p:sldId id="285" r:id="rId32"/>
    <p:sldId id="286" r:id="rId33"/>
    <p:sldId id="287" r:id="rId34"/>
    <p:sldId id="284" r:id="rId35"/>
    <p:sldId id="288" r:id="rId36"/>
    <p:sldId id="289" r:id="rId37"/>
    <p:sldId id="290" r:id="rId38"/>
    <p:sldId id="43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5" autoAdjust="0"/>
    <p:restoredTop sz="94660"/>
  </p:normalViewPr>
  <p:slideViewPr>
    <p:cSldViewPr snapToGrid="0">
      <p:cViewPr varScale="1">
        <p:scale>
          <a:sx n="87" d="100"/>
          <a:sy n="87" d="100"/>
        </p:scale>
        <p:origin x="442"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FBD58A-BD1B-40F7-9E00-84F297F086BE}" type="datetimeFigureOut">
              <a:rPr lang="en-US" smtClean="0"/>
              <a:t>8/17/2023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2F113A-3271-48F5-857E-76D4FE824120}" type="slidenum">
              <a:rPr lang="en-US" smtClean="0"/>
              <a:t>‹#›</a:t>
            </a:fld>
            <a:endParaRPr lang="en-US"/>
          </a:p>
        </p:txBody>
      </p:sp>
    </p:spTree>
    <p:extLst>
      <p:ext uri="{BB962C8B-B14F-4D97-AF65-F5344CB8AC3E}">
        <p14:creationId xmlns:p14="http://schemas.microsoft.com/office/powerpoint/2010/main" val="1263423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F113A-3271-48F5-857E-76D4FE824120}" type="slidenum">
              <a:rPr lang="en-US" smtClean="0"/>
              <a:t>0</a:t>
            </a:fld>
            <a:endParaRPr lang="en-US"/>
          </a:p>
        </p:txBody>
      </p:sp>
    </p:spTree>
    <p:extLst>
      <p:ext uri="{BB962C8B-B14F-4D97-AF65-F5344CB8AC3E}">
        <p14:creationId xmlns:p14="http://schemas.microsoft.com/office/powerpoint/2010/main" val="3448230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11</a:t>
            </a:fld>
            <a:endParaRPr lang="en-US"/>
          </a:p>
        </p:txBody>
      </p:sp>
    </p:spTree>
    <p:extLst>
      <p:ext uri="{BB962C8B-B14F-4D97-AF65-F5344CB8AC3E}">
        <p14:creationId xmlns:p14="http://schemas.microsoft.com/office/powerpoint/2010/main" val="3146760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Questions
https://www.polleverywhere.com/discourses/p2pykZB7ifMumvCFR9ys1</a:t>
            </a:r>
          </a:p>
        </p:txBody>
      </p:sp>
      <p:sp>
        <p:nvSpPr>
          <p:cNvPr id="4" name="Slide Number Placeholder 3"/>
          <p:cNvSpPr>
            <a:spLocks noGrp="1"/>
          </p:cNvSpPr>
          <p:nvPr>
            <p:ph type="sldNum" sz="quarter" idx="5"/>
          </p:nvPr>
        </p:nvSpPr>
        <p:spPr/>
        <p:txBody>
          <a:bodyPr/>
          <a:lstStyle/>
          <a:p>
            <a:fld id="{FC2F113A-3271-48F5-857E-76D4FE824120}" type="slidenum">
              <a:rPr lang="en-US" smtClean="0"/>
              <a:t>12</a:t>
            </a:fld>
            <a:endParaRPr lang="en-US"/>
          </a:p>
        </p:txBody>
      </p:sp>
      <p:sp>
        <p:nvSpPr>
          <p:cNvPr id="5" name="TextBox 4">
            <a:extLst>
              <a:ext uri="{FF2B5EF4-FFF2-40B4-BE49-F238E27FC236}">
                <a16:creationId xmlns:a16="http://schemas.microsoft.com/office/drawing/2014/main" id="{AAE37176-2FB6-DEA3-D608-0290C729A67C}"/>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830350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Stop for questions!</a:t>
            </a:r>
            <a:endParaRPr lang="en-US" dirty="0"/>
          </a:p>
        </p:txBody>
      </p:sp>
      <p:sp>
        <p:nvSpPr>
          <p:cNvPr id="4" name="Slide Number Placeholder 3"/>
          <p:cNvSpPr>
            <a:spLocks noGrp="1"/>
          </p:cNvSpPr>
          <p:nvPr>
            <p:ph type="sldNum" sz="quarter" idx="10"/>
          </p:nvPr>
        </p:nvSpPr>
        <p:spPr/>
        <p:txBody>
          <a:bodyPr/>
          <a:lstStyle/>
          <a:p>
            <a:fld id="{FC2F113A-3271-48F5-857E-76D4FE824120}" type="slidenum">
              <a:rPr lang="en-US" smtClean="0"/>
              <a:t>13</a:t>
            </a:fld>
            <a:endParaRPr lang="en-US"/>
          </a:p>
        </p:txBody>
      </p:sp>
    </p:spTree>
    <p:extLst>
      <p:ext uri="{BB962C8B-B14F-4D97-AF65-F5344CB8AC3E}">
        <p14:creationId xmlns:p14="http://schemas.microsoft.com/office/powerpoint/2010/main" val="1538665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do them during class if you’re attending! It helps me figure out what to explain further, and if you don’t they turn into more homework.</a:t>
            </a:r>
          </a:p>
        </p:txBody>
      </p:sp>
      <p:sp>
        <p:nvSpPr>
          <p:cNvPr id="4" name="Slide Number Placeholder 3"/>
          <p:cNvSpPr>
            <a:spLocks noGrp="1"/>
          </p:cNvSpPr>
          <p:nvPr>
            <p:ph type="sldNum" sz="quarter" idx="5"/>
          </p:nvPr>
        </p:nvSpPr>
        <p:spPr/>
        <p:txBody>
          <a:bodyPr/>
          <a:lstStyle/>
          <a:p>
            <a:fld id="{FC2F113A-3271-48F5-857E-76D4FE824120}" type="slidenum">
              <a:rPr lang="en-US" smtClean="0"/>
              <a:t>14</a:t>
            </a:fld>
            <a:endParaRPr lang="en-US"/>
          </a:p>
        </p:txBody>
      </p:sp>
    </p:spTree>
    <p:extLst>
      <p:ext uri="{BB962C8B-B14F-4D97-AF65-F5344CB8AC3E}">
        <p14:creationId xmlns:p14="http://schemas.microsoft.com/office/powerpoint/2010/main" val="710278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be skipping around a bit, and I’ll also post readings from a couple of other books. The book will be most useful as a reference.</a:t>
            </a:r>
          </a:p>
        </p:txBody>
      </p:sp>
      <p:sp>
        <p:nvSpPr>
          <p:cNvPr id="4" name="Slide Number Placeholder 3"/>
          <p:cNvSpPr>
            <a:spLocks noGrp="1"/>
          </p:cNvSpPr>
          <p:nvPr>
            <p:ph type="sldNum" sz="quarter" idx="10"/>
          </p:nvPr>
        </p:nvSpPr>
        <p:spPr/>
        <p:txBody>
          <a:bodyPr/>
          <a:lstStyle/>
          <a:p>
            <a:fld id="{FC2F113A-3271-48F5-857E-76D4FE824120}" type="slidenum">
              <a:rPr lang="en-US" smtClean="0"/>
              <a:t>15</a:t>
            </a:fld>
            <a:endParaRPr lang="en-US"/>
          </a:p>
        </p:txBody>
      </p:sp>
    </p:spTree>
    <p:extLst>
      <p:ext uri="{BB962C8B-B14F-4D97-AF65-F5344CB8AC3E}">
        <p14:creationId xmlns:p14="http://schemas.microsoft.com/office/powerpoint/2010/main" val="21464224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2F113A-3271-48F5-857E-76D4FE824120}" type="slidenum">
              <a:rPr lang="en-US" smtClean="0"/>
              <a:t>17</a:t>
            </a:fld>
            <a:endParaRPr lang="en-US"/>
          </a:p>
        </p:txBody>
      </p:sp>
    </p:spTree>
    <p:extLst>
      <p:ext uri="{BB962C8B-B14F-4D97-AF65-F5344CB8AC3E}">
        <p14:creationId xmlns:p14="http://schemas.microsoft.com/office/powerpoint/2010/main" val="2547115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Questions
https://www.polleverywhere.com/discourses/p2pykZB7ifMumvCFR9ys1</a:t>
            </a:r>
          </a:p>
        </p:txBody>
      </p:sp>
      <p:sp>
        <p:nvSpPr>
          <p:cNvPr id="4" name="Slide Number Placeholder 3"/>
          <p:cNvSpPr>
            <a:spLocks noGrp="1"/>
          </p:cNvSpPr>
          <p:nvPr>
            <p:ph type="sldNum" sz="quarter" idx="5"/>
          </p:nvPr>
        </p:nvSpPr>
        <p:spPr/>
        <p:txBody>
          <a:bodyPr/>
          <a:lstStyle/>
          <a:p>
            <a:fld id="{FC2F113A-3271-48F5-857E-76D4FE824120}" type="slidenum">
              <a:rPr lang="en-US" smtClean="0"/>
              <a:t>18</a:t>
            </a:fld>
            <a:endParaRPr lang="en-US"/>
          </a:p>
        </p:txBody>
      </p:sp>
      <p:sp>
        <p:nvSpPr>
          <p:cNvPr id="5" name="TextBox 4">
            <a:extLst>
              <a:ext uri="{FF2B5EF4-FFF2-40B4-BE49-F238E27FC236}">
                <a16:creationId xmlns:a16="http://schemas.microsoft.com/office/drawing/2014/main" id="{AAE37176-2FB6-DEA3-D608-0290C729A67C}"/>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1244966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2F113A-3271-48F5-857E-76D4FE824120}" type="slidenum">
              <a:rPr lang="en-US" smtClean="0"/>
              <a:t>19</a:t>
            </a:fld>
            <a:endParaRPr lang="en-US"/>
          </a:p>
        </p:txBody>
      </p:sp>
    </p:spTree>
    <p:extLst>
      <p:ext uri="{BB962C8B-B14F-4D97-AF65-F5344CB8AC3E}">
        <p14:creationId xmlns:p14="http://schemas.microsoft.com/office/powerpoint/2010/main" val="3499051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20</a:t>
            </a:fld>
            <a:endParaRPr lang="en-US"/>
          </a:p>
        </p:txBody>
      </p:sp>
    </p:spTree>
    <p:extLst>
      <p:ext uri="{BB962C8B-B14F-4D97-AF65-F5344CB8AC3E}">
        <p14:creationId xmlns:p14="http://schemas.microsoft.com/office/powerpoint/2010/main" val="25002605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setting up?</a:t>
            </a:r>
          </a:p>
        </p:txBody>
      </p:sp>
      <p:sp>
        <p:nvSpPr>
          <p:cNvPr id="4" name="Slide Number Placeholder 3"/>
          <p:cNvSpPr>
            <a:spLocks noGrp="1"/>
          </p:cNvSpPr>
          <p:nvPr>
            <p:ph type="sldNum" sz="quarter" idx="5"/>
          </p:nvPr>
        </p:nvSpPr>
        <p:spPr/>
        <p:txBody>
          <a:bodyPr/>
          <a:lstStyle/>
          <a:p>
            <a:fld id="{FC2F113A-3271-48F5-857E-76D4FE824120}" type="slidenum">
              <a:rPr lang="en-US" smtClean="0"/>
              <a:t>21</a:t>
            </a:fld>
            <a:endParaRPr lang="en-US"/>
          </a:p>
        </p:txBody>
      </p:sp>
    </p:spTree>
    <p:extLst>
      <p:ext uri="{BB962C8B-B14F-4D97-AF65-F5344CB8AC3E}">
        <p14:creationId xmlns:p14="http://schemas.microsoft.com/office/powerpoint/2010/main" val="437504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everyone can hear me</a:t>
            </a:r>
          </a:p>
        </p:txBody>
      </p:sp>
      <p:sp>
        <p:nvSpPr>
          <p:cNvPr id="4" name="Slide Number Placeholder 3"/>
          <p:cNvSpPr>
            <a:spLocks noGrp="1"/>
          </p:cNvSpPr>
          <p:nvPr>
            <p:ph type="sldNum" sz="quarter" idx="5"/>
          </p:nvPr>
        </p:nvSpPr>
        <p:spPr/>
        <p:txBody>
          <a:bodyPr/>
          <a:lstStyle/>
          <a:p>
            <a:fld id="{FC2F113A-3271-48F5-857E-76D4FE824120}" type="slidenum">
              <a:rPr lang="en-US" smtClean="0"/>
              <a:t>1</a:t>
            </a:fld>
            <a:endParaRPr lang="en-US"/>
          </a:p>
        </p:txBody>
      </p:sp>
    </p:spTree>
    <p:extLst>
      <p:ext uri="{BB962C8B-B14F-4D97-AF65-F5344CB8AC3E}">
        <p14:creationId xmlns:p14="http://schemas.microsoft.com/office/powerpoint/2010/main" val="3762939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Questions
https://www.polleverywhere.com/discourses/p2pykZB7ifMumvCFR9ys1</a:t>
            </a:r>
          </a:p>
        </p:txBody>
      </p:sp>
      <p:sp>
        <p:nvSpPr>
          <p:cNvPr id="4" name="Slide Number Placeholder 3"/>
          <p:cNvSpPr>
            <a:spLocks noGrp="1"/>
          </p:cNvSpPr>
          <p:nvPr>
            <p:ph type="sldNum" sz="quarter" idx="5"/>
          </p:nvPr>
        </p:nvSpPr>
        <p:spPr/>
        <p:txBody>
          <a:bodyPr/>
          <a:lstStyle/>
          <a:p>
            <a:fld id="{FC2F113A-3271-48F5-857E-76D4FE824120}" type="slidenum">
              <a:rPr lang="en-US" smtClean="0"/>
              <a:t>22</a:t>
            </a:fld>
            <a:endParaRPr lang="en-US"/>
          </a:p>
        </p:txBody>
      </p:sp>
      <p:sp>
        <p:nvSpPr>
          <p:cNvPr id="5" name="TextBox 4">
            <a:extLst>
              <a:ext uri="{FF2B5EF4-FFF2-40B4-BE49-F238E27FC236}">
                <a16:creationId xmlns:a16="http://schemas.microsoft.com/office/drawing/2014/main" id="{AAE37176-2FB6-DEA3-D608-0290C729A67C}"/>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075113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going to be the engine of almost everything we do in this class.</a:t>
            </a:r>
          </a:p>
        </p:txBody>
      </p:sp>
      <p:sp>
        <p:nvSpPr>
          <p:cNvPr id="4" name="Slide Number Placeholder 3"/>
          <p:cNvSpPr>
            <a:spLocks noGrp="1"/>
          </p:cNvSpPr>
          <p:nvPr>
            <p:ph type="sldNum" sz="quarter" idx="5"/>
          </p:nvPr>
        </p:nvSpPr>
        <p:spPr/>
        <p:txBody>
          <a:bodyPr/>
          <a:lstStyle/>
          <a:p>
            <a:fld id="{FC2F113A-3271-48F5-857E-76D4FE824120}" type="slidenum">
              <a:rPr lang="en-US" smtClean="0"/>
              <a:t>28</a:t>
            </a:fld>
            <a:endParaRPr lang="en-US"/>
          </a:p>
        </p:txBody>
      </p:sp>
    </p:spTree>
    <p:extLst>
      <p:ext uri="{BB962C8B-B14F-4D97-AF65-F5344CB8AC3E}">
        <p14:creationId xmlns:p14="http://schemas.microsoft.com/office/powerpoint/2010/main" val="23664762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Questions
https://www.polleverywhere.com/discourses/p2pykZB7ifMumvCFR9ys1</a:t>
            </a:r>
          </a:p>
        </p:txBody>
      </p:sp>
      <p:sp>
        <p:nvSpPr>
          <p:cNvPr id="4" name="Slide Number Placeholder 3"/>
          <p:cNvSpPr>
            <a:spLocks noGrp="1"/>
          </p:cNvSpPr>
          <p:nvPr>
            <p:ph type="sldNum" sz="quarter" idx="5"/>
          </p:nvPr>
        </p:nvSpPr>
        <p:spPr/>
        <p:txBody>
          <a:bodyPr/>
          <a:lstStyle/>
          <a:p>
            <a:fld id="{FC2F113A-3271-48F5-857E-76D4FE824120}" type="slidenum">
              <a:rPr lang="en-US" smtClean="0"/>
              <a:t>37</a:t>
            </a:fld>
            <a:endParaRPr lang="en-US"/>
          </a:p>
        </p:txBody>
      </p:sp>
      <p:sp>
        <p:nvSpPr>
          <p:cNvPr id="5" name="TextBox 4">
            <a:extLst>
              <a:ext uri="{FF2B5EF4-FFF2-40B4-BE49-F238E27FC236}">
                <a16:creationId xmlns:a16="http://schemas.microsoft.com/office/drawing/2014/main" id="{AAE37176-2FB6-DEA3-D608-0290C729A67C}"/>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856003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Stop for questions!</a:t>
            </a:r>
          </a:p>
        </p:txBody>
      </p:sp>
      <p:sp>
        <p:nvSpPr>
          <p:cNvPr id="4" name="Slide Number Placeholder 3"/>
          <p:cNvSpPr>
            <a:spLocks noGrp="1"/>
          </p:cNvSpPr>
          <p:nvPr>
            <p:ph type="sldNum" sz="quarter" idx="10"/>
          </p:nvPr>
        </p:nvSpPr>
        <p:spPr/>
        <p:txBody>
          <a:bodyPr/>
          <a:lstStyle/>
          <a:p>
            <a:fld id="{FC2F113A-3271-48F5-857E-76D4FE824120}" type="slidenum">
              <a:rPr lang="en-US" smtClean="0"/>
              <a:t>3</a:t>
            </a:fld>
            <a:endParaRPr lang="en-US"/>
          </a:p>
        </p:txBody>
      </p:sp>
    </p:spTree>
    <p:extLst>
      <p:ext uri="{BB962C8B-B14F-4D97-AF65-F5344CB8AC3E}">
        <p14:creationId xmlns:p14="http://schemas.microsoft.com/office/powerpoint/2010/main" val="554101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Questions
https://www.polleverywhere.com/discourses/p2pykZB7ifMumvCFR9ys1</a:t>
            </a:r>
          </a:p>
        </p:txBody>
      </p:sp>
      <p:sp>
        <p:nvSpPr>
          <p:cNvPr id="4" name="Slide Number Placeholder 3"/>
          <p:cNvSpPr>
            <a:spLocks noGrp="1"/>
          </p:cNvSpPr>
          <p:nvPr>
            <p:ph type="sldNum" sz="quarter" idx="5"/>
          </p:nvPr>
        </p:nvSpPr>
        <p:spPr/>
        <p:txBody>
          <a:bodyPr/>
          <a:lstStyle/>
          <a:p>
            <a:fld id="{FC2F113A-3271-48F5-857E-76D4FE824120}" type="slidenum">
              <a:rPr lang="en-US" smtClean="0"/>
              <a:t>4</a:t>
            </a:fld>
            <a:endParaRPr lang="en-US"/>
          </a:p>
        </p:txBody>
      </p:sp>
      <p:sp>
        <p:nvSpPr>
          <p:cNvPr id="5" name="TextBox 4">
            <a:extLst>
              <a:ext uri="{FF2B5EF4-FFF2-40B4-BE49-F238E27FC236}">
                <a16:creationId xmlns:a16="http://schemas.microsoft.com/office/drawing/2014/main" id="{AAE37176-2FB6-DEA3-D608-0290C729A67C}"/>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2595274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focus mainly</a:t>
            </a:r>
            <a:r>
              <a:rPr lang="en-US" baseline="0" dirty="0"/>
              <a:t> on these points: (abstract syntax, semantics, a bit of implementation)</a:t>
            </a:r>
            <a:endParaRPr lang="en-US" dirty="0"/>
          </a:p>
        </p:txBody>
      </p:sp>
      <p:sp>
        <p:nvSpPr>
          <p:cNvPr id="4" name="Slide Number Placeholder 3"/>
          <p:cNvSpPr>
            <a:spLocks noGrp="1"/>
          </p:cNvSpPr>
          <p:nvPr>
            <p:ph type="sldNum" sz="quarter" idx="10"/>
          </p:nvPr>
        </p:nvSpPr>
        <p:spPr/>
        <p:txBody>
          <a:bodyPr/>
          <a:lstStyle/>
          <a:p>
            <a:fld id="{FC2F113A-3271-48F5-857E-76D4FE824120}" type="slidenum">
              <a:rPr lang="en-US" smtClean="0"/>
              <a:t>6</a:t>
            </a:fld>
            <a:endParaRPr lang="en-US"/>
          </a:p>
        </p:txBody>
      </p:sp>
    </p:spTree>
    <p:extLst>
      <p:ext uri="{BB962C8B-B14F-4D97-AF65-F5344CB8AC3E}">
        <p14:creationId xmlns:p14="http://schemas.microsoft.com/office/powerpoint/2010/main" val="3024753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7</a:t>
            </a:fld>
            <a:endParaRPr lang="en-US"/>
          </a:p>
        </p:txBody>
      </p:sp>
    </p:spTree>
    <p:extLst>
      <p:ext uri="{BB962C8B-B14F-4D97-AF65-F5344CB8AC3E}">
        <p14:creationId xmlns:p14="http://schemas.microsoft.com/office/powerpoint/2010/main" val="590035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know the values of y and z? Do y and z have to be variables, or can they also be numbers/something else?</a:t>
            </a:r>
          </a:p>
        </p:txBody>
      </p:sp>
      <p:sp>
        <p:nvSpPr>
          <p:cNvPr id="4" name="Slide Number Placeholder 3"/>
          <p:cNvSpPr>
            <a:spLocks noGrp="1"/>
          </p:cNvSpPr>
          <p:nvPr>
            <p:ph type="sldNum" sz="quarter" idx="5"/>
          </p:nvPr>
        </p:nvSpPr>
        <p:spPr/>
        <p:txBody>
          <a:bodyPr/>
          <a:lstStyle/>
          <a:p>
            <a:fld id="{FC2F113A-3271-48F5-857E-76D4FE824120}" type="slidenum">
              <a:rPr lang="en-US" smtClean="0"/>
              <a:t>8</a:t>
            </a:fld>
            <a:endParaRPr lang="en-US"/>
          </a:p>
        </p:txBody>
      </p:sp>
    </p:spTree>
    <p:extLst>
      <p:ext uri="{BB962C8B-B14F-4D97-AF65-F5344CB8AC3E}">
        <p14:creationId xmlns:p14="http://schemas.microsoft.com/office/powerpoint/2010/main" val="262365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9</a:t>
            </a:fld>
            <a:endParaRPr lang="en-US"/>
          </a:p>
        </p:txBody>
      </p:sp>
    </p:spTree>
    <p:extLst>
      <p:ext uri="{BB962C8B-B14F-4D97-AF65-F5344CB8AC3E}">
        <p14:creationId xmlns:p14="http://schemas.microsoft.com/office/powerpoint/2010/main" val="2357632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10</a:t>
            </a:fld>
            <a:endParaRPr lang="en-US"/>
          </a:p>
        </p:txBody>
      </p:sp>
    </p:spTree>
    <p:extLst>
      <p:ext uri="{BB962C8B-B14F-4D97-AF65-F5344CB8AC3E}">
        <p14:creationId xmlns:p14="http://schemas.microsoft.com/office/powerpoint/2010/main" val="2027736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43963"/>
            <a:ext cx="10782300" cy="3352800"/>
          </a:xfrm>
        </p:spPr>
        <p:txBody>
          <a:bodyPr anchor="b">
            <a:noAutofit/>
          </a:bodyPr>
          <a:lstStyle>
            <a:lvl1pPr algn="l">
              <a:lnSpc>
                <a:spcPct val="80000"/>
              </a:lnSpc>
              <a:defRPr sz="8000" spc="-12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667512" y="4220128"/>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48C6787-AA23-4CCF-A4E5-B581B7F8C8BA}" type="datetime1">
              <a:rPr lang="en-US" smtClean="0"/>
              <a:t>8/17/2023</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335946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B111E-5611-4ADA-A1B0-6EF235452256}" type="datetime1">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3546686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A5CA1C-7FCE-4A47-839A-B256412617F7}" type="datetime1">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55212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7224" y="-21167"/>
            <a:ext cx="10772775" cy="1658198"/>
          </a:xfrm>
        </p:spPr>
        <p:txBody>
          <a:bodyPr/>
          <a:lstStyle/>
          <a:p>
            <a:r>
              <a:rPr lang="en-US" dirty="0"/>
              <a:t>Click to edit Master title style</a:t>
            </a:r>
          </a:p>
        </p:txBody>
      </p:sp>
      <p:sp>
        <p:nvSpPr>
          <p:cNvPr id="3" name="Content Placeholder 2"/>
          <p:cNvSpPr>
            <a:spLocks noGrp="1"/>
          </p:cNvSpPr>
          <p:nvPr>
            <p:ph idx="1"/>
          </p:nvPr>
        </p:nvSpPr>
        <p:spPr>
          <a:xfrm>
            <a:off x="676656" y="1637032"/>
            <a:ext cx="10753725" cy="4140834"/>
          </a:xfrm>
        </p:spPr>
        <p:txBody>
          <a:bodyPr/>
          <a:lstStyle>
            <a:lvl1pPr marL="225425" indent="-225425">
              <a:buFont typeface="Arial" panose="020B0604020202020204" pitchFamily="34" charset="0"/>
              <a:buChar char="•"/>
              <a:defRPr sz="3200"/>
            </a:lvl1pPr>
            <a:lvl2pPr marL="914400" indent="-450850">
              <a:buFont typeface="Calibri Light" panose="020F0302020204030204" pitchFamily="34" charset="0"/>
              <a:buChar char="―"/>
              <a:defRPr sz="2800"/>
            </a:lvl2pPr>
            <a:lvl3pPr marL="1206500" indent="-290513">
              <a:buFont typeface="Calibri Light" panose="020F0302020204030204" pitchFamily="34" charset="0"/>
              <a:buChar char="»"/>
              <a:defRPr sz="2400" i="0"/>
            </a:lvl3pPr>
            <a:lvl4pPr marL="285750" indent="-285750">
              <a:buFont typeface="Arial" panose="020B0604020202020204" pitchFamily="34" charset="0"/>
              <a:buChar char="•"/>
              <a:defRPr/>
            </a:lvl4pPr>
            <a:lvl5pPr marL="285750" indent="-28575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A8A1007-A3F4-42DF-A5DC-E03BDA3E9E2C}" type="datetime1">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994900" y="6120347"/>
            <a:ext cx="2050706" cy="632404"/>
          </a:xfrm>
        </p:spPr>
        <p:txBody>
          <a:bodyPr/>
          <a:lstStyle>
            <a:lvl1pPr>
              <a:defRPr sz="2400">
                <a:solidFill>
                  <a:schemeClr val="tx1">
                    <a:alpha val="25000"/>
                  </a:schemeClr>
                </a:solidFill>
              </a:defRPr>
            </a:lvl1pPr>
          </a:lstStyle>
          <a:p>
            <a:fld id="{1F1B8572-414E-4329-B0B0-F510B92A2987}" type="slidenum">
              <a:rPr lang="en-US" smtClean="0"/>
              <a:pPr/>
              <a:t>‹#›</a:t>
            </a:fld>
            <a:endParaRPr lang="en-US" dirty="0"/>
          </a:p>
        </p:txBody>
      </p:sp>
    </p:spTree>
    <p:extLst>
      <p:ext uri="{BB962C8B-B14F-4D97-AF65-F5344CB8AC3E}">
        <p14:creationId xmlns:p14="http://schemas.microsoft.com/office/powerpoint/2010/main" val="22264147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A6D767-4E24-4311-A18C-7579D0CC683C}" type="datetime1">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223952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D43C89-380D-4DA8-AD85-C2CE1EC6D610}" type="datetime1">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281125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80608B-0EDC-4D88-AA28-46F4ACBC96A9}" type="datetime1">
              <a:rPr lang="en-US" smtClean="0"/>
              <a:t>8/17/2023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262182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A6552-A0CD-490C-9CEA-E009CA405FB0}" type="datetime1">
              <a:rPr lang="en-US" smtClean="0"/>
              <a:t>8/17/2023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135743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71E18-D083-4E62-B90B-F5DC4F432D91}" type="datetime1">
              <a:rPr lang="en-US" smtClean="0"/>
              <a:t>8/17/2023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399583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91253E8F-B4C5-4ADA-845F-A5D3966C7FD9}" type="datetime1">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168295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A11815F-3C10-4129-B3A5-759540782D9C}" type="datetime1">
              <a:rPr lang="en-US" smtClean="0"/>
              <a:t>8/17/2023</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133658767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221B6115-706D-4273-8F9C-8EB6476DC8C3}" type="datetime1">
              <a:rPr lang="en-US" smtClean="0"/>
              <a:t>8/17/2023</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353437851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cs.uic.edu/~mansky/teaching/cs476/fa2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proxy.cc.uic.edu/login?url=https://ieeexplore-ieee-org.proxy.cc.uic.edu/xpl/bkabstractplus.jsp?bkn=6267321"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radescope.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try.ocamlpro.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s.uic.edu/~mansky/teaching/cs476/fa23/homework1.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gradescope.com/"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jwisem6@uic.edu" TargetMode="External"/><Relationship Id="rId7" Type="http://schemas.openxmlformats.org/officeDocument/2006/relationships/hyperlink" Target="https://www.gradescope.com/" TargetMode="External"/><Relationship Id="rId2" Type="http://schemas.openxmlformats.org/officeDocument/2006/relationships/hyperlink" Target="mailto:mansky1@uic.edu" TargetMode="External"/><Relationship Id="rId1" Type="http://schemas.openxmlformats.org/officeDocument/2006/relationships/slideLayout" Target="../slideLayouts/slideLayout2.xml"/><Relationship Id="rId6" Type="http://schemas.openxmlformats.org/officeDocument/2006/relationships/hyperlink" Target="piazza.com/uic/fall2023/cs476" TargetMode="External"/><Relationship Id="rId5" Type="http://schemas.openxmlformats.org/officeDocument/2006/relationships/hyperlink" Target="https://pollev.com/wmansky771" TargetMode="External"/><Relationship Id="rId4" Type="http://schemas.openxmlformats.org/officeDocument/2006/relationships/hyperlink" Target="https://www.cs.uic.edu/~mansky/teaching/cs476/fa23/"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2.ocaml.org/learn/tutorials/common_error_messages.html"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pollev.com/wmansky77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piazza.com/uic/fall2023/cs476"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 476/MCS 415: Programming Language Design</a:t>
            </a:r>
          </a:p>
        </p:txBody>
      </p:sp>
      <p:sp>
        <p:nvSpPr>
          <p:cNvPr id="3" name="Subtitle 2"/>
          <p:cNvSpPr>
            <a:spLocks noGrp="1"/>
          </p:cNvSpPr>
          <p:nvPr>
            <p:ph type="subTitle" idx="1"/>
          </p:nvPr>
        </p:nvSpPr>
        <p:spPr>
          <a:xfrm>
            <a:off x="667512" y="4220128"/>
            <a:ext cx="9596371" cy="1645920"/>
          </a:xfrm>
        </p:spPr>
        <p:txBody>
          <a:bodyPr/>
          <a:lstStyle/>
          <a:p>
            <a:r>
              <a:rPr lang="en-US" dirty="0">
                <a:hlinkClick r:id="rId3"/>
              </a:rPr>
              <a:t>https://www.cs.uic.edu/~mansky/teaching/cs476/fa23/</a:t>
            </a:r>
            <a:endParaRPr lang="en-US" dirty="0"/>
          </a:p>
        </p:txBody>
      </p:sp>
    </p:spTree>
    <p:extLst>
      <p:ext uri="{BB962C8B-B14F-4D97-AF65-F5344CB8AC3E}">
        <p14:creationId xmlns:p14="http://schemas.microsoft.com/office/powerpoint/2010/main" val="889470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Metalanguages: Inference Rules</a:t>
            </a:r>
          </a:p>
        </p:txBody>
      </p:sp>
      <p:sp>
        <p:nvSpPr>
          <p:cNvPr id="3" name="Content Placeholder 2"/>
          <p:cNvSpPr>
            <a:spLocks noGrp="1"/>
          </p:cNvSpPr>
          <p:nvPr>
            <p:ph idx="1"/>
          </p:nvPr>
        </p:nvSpPr>
        <p:spPr>
          <a:xfrm>
            <a:off x="676656" y="1637032"/>
            <a:ext cx="10753725" cy="5133638"/>
          </a:xfrm>
        </p:spPr>
        <p:txBody>
          <a:bodyPr>
            <a:normAutofit/>
          </a:bodyPr>
          <a:lstStyle/>
          <a:p>
            <a:r>
              <a:rPr lang="en-US" dirty="0"/>
              <a:t>Metalanguage 2: mathematical logic</a:t>
            </a:r>
          </a:p>
          <a:p>
            <a:pPr marL="0" indent="0">
              <a:buNone/>
            </a:pPr>
            <a:endParaRPr lang="en-US" dirty="0">
              <a:latin typeface="Consolas" panose="020B0609020204030204" pitchFamily="49" charset="0"/>
            </a:endParaRPr>
          </a:p>
          <a:p>
            <a:endParaRPr lang="en-US" dirty="0">
              <a:latin typeface="Consolas" panose="020B0609020204030204" pitchFamily="49" charset="0"/>
            </a:endParaRPr>
          </a:p>
          <a:p>
            <a:endParaRPr lang="en-US" dirty="0">
              <a:latin typeface="+mj-lt"/>
            </a:endParaRPr>
          </a:p>
          <a:p>
            <a:r>
              <a:rPr lang="en-US" dirty="0">
                <a:latin typeface="+mj-lt"/>
              </a:rPr>
              <a:t>Pros: precise, formal</a:t>
            </a:r>
          </a:p>
          <a:p>
            <a:r>
              <a:rPr lang="en-US" dirty="0">
                <a:latin typeface="+mj-lt"/>
              </a:rPr>
              <a:t>Cons: hard to read and write (we’ll work on that!), hard to apply to real programs</a:t>
            </a:r>
          </a:p>
        </p:txBody>
      </p:sp>
      <p:sp>
        <p:nvSpPr>
          <p:cNvPr id="4" name="Slide Number Placeholder 3"/>
          <p:cNvSpPr>
            <a:spLocks noGrp="1"/>
          </p:cNvSpPr>
          <p:nvPr>
            <p:ph type="sldNum" sz="quarter" idx="12"/>
          </p:nvPr>
        </p:nvSpPr>
        <p:spPr/>
        <p:txBody>
          <a:bodyPr/>
          <a:lstStyle/>
          <a:p>
            <a:fld id="{1F1B8572-414E-4329-B0B0-F510B92A2987}" type="slidenum">
              <a:rPr lang="en-US" smtClean="0"/>
              <a:pPr/>
              <a:t>9</a:t>
            </a:fld>
            <a:endParaRPr lang="en-US" dirty="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5467BDF6-7C10-D222-662E-A9050D30D738}"/>
                  </a:ext>
                </a:extLst>
              </p:cNvPr>
              <p:cNvSpPr/>
              <p:nvPr/>
            </p:nvSpPr>
            <p:spPr>
              <a:xfrm>
                <a:off x="3732180" y="2207215"/>
                <a:ext cx="3112617" cy="113659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𝑒</m:t>
                              </m:r>
                              <m:r>
                                <a:rPr lang="en-US" sz="3200" b="0" i="1" smtClean="0">
                                  <a:latin typeface="Cambria Math" panose="02040503050406030204" pitchFamily="18" charset="0"/>
                                </a:rPr>
                                <m:t>,</m:t>
                              </m:r>
                              <m:r>
                                <a:rPr lang="en-US" sz="3200" b="0" i="1" smtClean="0">
                                  <a:latin typeface="Cambria Math" panose="02040503050406030204" pitchFamily="18" charset="0"/>
                                </a:rPr>
                                <m:t>𝜎</m:t>
                              </m:r>
                            </m:e>
                          </m:d>
                          <m:r>
                            <a:rPr lang="en-US" sz="3200" b="0" i="1" smtClean="0">
                              <a:latin typeface="Cambria Math" panose="02040503050406030204" pitchFamily="18" charset="0"/>
                            </a:rPr>
                            <m:t>⇓</m:t>
                          </m:r>
                          <m:r>
                            <a:rPr lang="en-US" sz="3200" b="0" i="1" smtClean="0">
                              <a:latin typeface="Cambria Math" panose="02040503050406030204" pitchFamily="18" charset="0"/>
                            </a:rPr>
                            <m:t>𝑣</m:t>
                          </m:r>
                          <m:r>
                            <a:rPr lang="en-US" sz="3200" b="0" i="1" smtClean="0">
                              <a:latin typeface="Cambria Math" panose="02040503050406030204" pitchFamily="18" charset="0"/>
                            </a:rPr>
                            <m:t> </m:t>
                          </m:r>
                        </m:num>
                        <m:den>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𝑥</m:t>
                              </m:r>
                              <m:r>
                                <a:rPr lang="en-US" sz="3200" b="0" i="1" smtClean="0">
                                  <a:latin typeface="Cambria Math" panose="02040503050406030204" pitchFamily="18" charset="0"/>
                                </a:rPr>
                                <m:t>≔</m:t>
                              </m:r>
                              <m:r>
                                <a:rPr lang="en-US" sz="3200" b="0" i="1" smtClean="0">
                                  <a:latin typeface="Cambria Math" panose="02040503050406030204" pitchFamily="18" charset="0"/>
                                </a:rPr>
                                <m:t>𝑒</m:t>
                              </m:r>
                              <m:r>
                                <a:rPr lang="en-US" sz="3200" b="0" i="1" smtClean="0">
                                  <a:latin typeface="Cambria Math" panose="02040503050406030204" pitchFamily="18" charset="0"/>
                                </a:rPr>
                                <m:t>,</m:t>
                              </m:r>
                              <m:r>
                                <a:rPr lang="en-US" sz="3200" b="0" i="1" smtClean="0">
                                  <a:latin typeface="Cambria Math" panose="02040503050406030204" pitchFamily="18" charset="0"/>
                                </a:rPr>
                                <m:t>𝜎</m:t>
                              </m:r>
                            </m:e>
                          </m:d>
                          <m:r>
                            <a:rPr lang="en-US" sz="3200" b="0" i="1" smtClean="0">
                              <a:latin typeface="Cambria Math" panose="02040503050406030204" pitchFamily="18" charset="0"/>
                            </a:rPr>
                            <m:t>⇓</m:t>
                          </m:r>
                          <m:r>
                            <a:rPr lang="en-US" sz="3200" b="0" i="1" smtClean="0">
                              <a:latin typeface="Cambria Math" panose="02040503050406030204" pitchFamily="18" charset="0"/>
                            </a:rPr>
                            <m:t>𝜎</m:t>
                          </m:r>
                          <m:r>
                            <a:rPr lang="en-US" sz="3200" b="0" i="1" smtClean="0">
                              <a:latin typeface="Cambria Math" panose="02040503050406030204" pitchFamily="18" charset="0"/>
                            </a:rPr>
                            <m:t>[</m:t>
                          </m:r>
                          <m:r>
                            <a:rPr lang="en-US" sz="3200" b="0" i="1" smtClean="0">
                              <a:latin typeface="Cambria Math" panose="02040503050406030204" pitchFamily="18" charset="0"/>
                            </a:rPr>
                            <m:t>𝑥</m:t>
                          </m:r>
                          <m:r>
                            <a:rPr lang="en-US" sz="3200" b="0" i="1" smtClean="0">
                              <a:latin typeface="Cambria Math" panose="02040503050406030204" pitchFamily="18" charset="0"/>
                            </a:rPr>
                            <m:t>↦</m:t>
                          </m:r>
                          <m:r>
                            <a:rPr lang="en-US" sz="3200" b="0" i="1" smtClean="0">
                              <a:latin typeface="Cambria Math" panose="02040503050406030204" pitchFamily="18" charset="0"/>
                            </a:rPr>
                            <m:t>𝑣</m:t>
                          </m:r>
                          <m:r>
                            <a:rPr lang="en-US" sz="3200" b="0" i="1" smtClean="0">
                              <a:latin typeface="Cambria Math" panose="02040503050406030204" pitchFamily="18" charset="0"/>
                            </a:rPr>
                            <m:t>]</m:t>
                          </m:r>
                        </m:den>
                      </m:f>
                    </m:oMath>
                  </m:oMathPara>
                </a14:m>
                <a:endParaRPr lang="en-US" sz="3200" dirty="0"/>
              </a:p>
            </p:txBody>
          </p:sp>
        </mc:Choice>
        <mc:Fallback xmlns="">
          <p:sp>
            <p:nvSpPr>
              <p:cNvPr id="5" name="Rectangle 4">
                <a:extLst>
                  <a:ext uri="{FF2B5EF4-FFF2-40B4-BE49-F238E27FC236}">
                    <a16:creationId xmlns:a16="http://schemas.microsoft.com/office/drawing/2014/main" id="{5467BDF6-7C10-D222-662E-A9050D30D738}"/>
                  </a:ext>
                </a:extLst>
              </p:cNvPr>
              <p:cNvSpPr>
                <a:spLocks noRot="1" noChangeAspect="1" noMove="1" noResize="1" noEditPoints="1" noAdjustHandles="1" noChangeArrowheads="1" noChangeShapeType="1" noTextEdit="1"/>
              </p:cNvSpPr>
              <p:nvPr/>
            </p:nvSpPr>
            <p:spPr>
              <a:xfrm>
                <a:off x="3732180" y="2207215"/>
                <a:ext cx="3112617" cy="1136593"/>
              </a:xfrm>
              <a:prstGeom prst="rect">
                <a:avLst/>
              </a:prstGeom>
              <a:blipFill>
                <a:blip r:embed="rId3"/>
                <a:stretch>
                  <a:fillRect r="-2583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9AC725EA-6CC9-1CEC-EEC8-683D6BCB0902}"/>
                  </a:ext>
                </a:extLst>
              </p:cNvPr>
              <p:cNvSpPr txBox="1"/>
              <p:nvPr/>
            </p:nvSpPr>
            <p:spPr>
              <a:xfrm>
                <a:off x="7847131" y="2259623"/>
                <a:ext cx="3894993" cy="492443"/>
              </a:xfrm>
              <a:prstGeom prst="rect">
                <a:avLst/>
              </a:prstGeom>
              <a:noFill/>
            </p:spPr>
            <p:txBody>
              <a:bodyPr wrap="square" rtlCol="0">
                <a:spAutoFit/>
              </a:bodyPr>
              <a:lstStyle/>
              <a:p>
                <a:r>
                  <a:rPr lang="en-US" sz="2600" dirty="0"/>
                  <a:t>“If the value of </a:t>
                </a:r>
                <a14:m>
                  <m:oMath xmlns:m="http://schemas.openxmlformats.org/officeDocument/2006/math">
                    <m:r>
                      <a:rPr lang="en-US" sz="2600" i="1" dirty="0" smtClean="0">
                        <a:latin typeface="Cambria Math" panose="02040503050406030204" pitchFamily="18" charset="0"/>
                      </a:rPr>
                      <m:t>𝑒</m:t>
                    </m:r>
                  </m:oMath>
                </a14:m>
                <a:r>
                  <a:rPr lang="en-US" sz="2600" dirty="0"/>
                  <a:t> is </a:t>
                </a:r>
                <a14:m>
                  <m:oMath xmlns:m="http://schemas.openxmlformats.org/officeDocument/2006/math">
                    <m:r>
                      <a:rPr lang="en-US" sz="2600" i="1" dirty="0" smtClean="0">
                        <a:latin typeface="Cambria Math" panose="02040503050406030204" pitchFamily="18" charset="0"/>
                      </a:rPr>
                      <m:t>𝑣</m:t>
                    </m:r>
                  </m:oMath>
                </a14:m>
                <a:r>
                  <a:rPr lang="en-US" sz="2600" dirty="0"/>
                  <a:t>…”</a:t>
                </a:r>
              </a:p>
            </p:txBody>
          </p:sp>
        </mc:Choice>
        <mc:Fallback>
          <p:sp>
            <p:nvSpPr>
              <p:cNvPr id="6" name="TextBox 5">
                <a:extLst>
                  <a:ext uri="{FF2B5EF4-FFF2-40B4-BE49-F238E27FC236}">
                    <a16:creationId xmlns:a16="http://schemas.microsoft.com/office/drawing/2014/main" id="{9AC725EA-6CC9-1CEC-EEC8-683D6BCB0902}"/>
                  </a:ext>
                </a:extLst>
              </p:cNvPr>
              <p:cNvSpPr txBox="1">
                <a:spLocks noRot="1" noChangeAspect="1" noMove="1" noResize="1" noEditPoints="1" noAdjustHandles="1" noChangeArrowheads="1" noChangeShapeType="1" noTextEdit="1"/>
              </p:cNvSpPr>
              <p:nvPr/>
            </p:nvSpPr>
            <p:spPr>
              <a:xfrm>
                <a:off x="7847131" y="2259623"/>
                <a:ext cx="3894993" cy="492443"/>
              </a:xfrm>
              <a:prstGeom prst="rect">
                <a:avLst/>
              </a:prstGeom>
              <a:blipFill>
                <a:blip r:embed="rId4"/>
                <a:stretch>
                  <a:fillRect l="-2817" t="-11250" b="-325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4E75A624-D615-6BD2-24D4-9A54E2E89475}"/>
                  </a:ext>
                </a:extLst>
              </p:cNvPr>
              <p:cNvSpPr txBox="1"/>
              <p:nvPr/>
            </p:nvSpPr>
            <p:spPr>
              <a:xfrm>
                <a:off x="7845663" y="2856033"/>
                <a:ext cx="3894993" cy="492443"/>
              </a:xfrm>
              <a:prstGeom prst="rect">
                <a:avLst/>
              </a:prstGeom>
              <a:noFill/>
            </p:spPr>
            <p:txBody>
              <a:bodyPr wrap="square" rtlCol="0">
                <a:spAutoFit/>
              </a:bodyPr>
              <a:lstStyle/>
              <a:p>
                <a:r>
                  <a:rPr lang="en-US" sz="2600" dirty="0"/>
                  <a:t>“then </a:t>
                </a:r>
                <a14:m>
                  <m:oMath xmlns:m="http://schemas.openxmlformats.org/officeDocument/2006/math">
                    <m:r>
                      <a:rPr lang="en-US" sz="2600" i="1">
                        <a:latin typeface="Cambria Math" panose="02040503050406030204" pitchFamily="18" charset="0"/>
                      </a:rPr>
                      <m:t>𝑥</m:t>
                    </m:r>
                    <m:r>
                      <a:rPr lang="en-US" sz="2600" i="1">
                        <a:latin typeface="Cambria Math" panose="02040503050406030204" pitchFamily="18" charset="0"/>
                      </a:rPr>
                      <m:t>≔</m:t>
                    </m:r>
                    <m:r>
                      <a:rPr lang="en-US" sz="2600" i="1">
                        <a:latin typeface="Cambria Math" panose="02040503050406030204" pitchFamily="18" charset="0"/>
                      </a:rPr>
                      <m:t>𝑒</m:t>
                    </m:r>
                    <m:r>
                      <a:rPr lang="en-US" sz="2600" i="1">
                        <a:latin typeface="Cambria Math" panose="02040503050406030204" pitchFamily="18" charset="0"/>
                      </a:rPr>
                      <m:t> </m:t>
                    </m:r>
                  </m:oMath>
                </a14:m>
                <a:r>
                  <a:rPr lang="en-US" sz="2600" dirty="0"/>
                  <a:t>sets </a:t>
                </a:r>
                <a14:m>
                  <m:oMath xmlns:m="http://schemas.openxmlformats.org/officeDocument/2006/math">
                    <m:r>
                      <a:rPr lang="en-US" sz="2600" b="0" i="1" dirty="0" smtClean="0">
                        <a:latin typeface="Cambria Math" panose="02040503050406030204" pitchFamily="18" charset="0"/>
                      </a:rPr>
                      <m:t>𝑥</m:t>
                    </m:r>
                  </m:oMath>
                </a14:m>
                <a:r>
                  <a:rPr lang="en-US" sz="2600" dirty="0"/>
                  <a:t> to </a:t>
                </a:r>
                <a14:m>
                  <m:oMath xmlns:m="http://schemas.openxmlformats.org/officeDocument/2006/math">
                    <m:r>
                      <a:rPr lang="en-US" sz="2600" i="1" dirty="0" smtClean="0">
                        <a:latin typeface="Cambria Math" panose="02040503050406030204" pitchFamily="18" charset="0"/>
                      </a:rPr>
                      <m:t>𝑣</m:t>
                    </m:r>
                  </m:oMath>
                </a14:m>
                <a:r>
                  <a:rPr lang="en-US" sz="2600" dirty="0"/>
                  <a:t>.”</a:t>
                </a:r>
              </a:p>
            </p:txBody>
          </p:sp>
        </mc:Choice>
        <mc:Fallback>
          <p:sp>
            <p:nvSpPr>
              <p:cNvPr id="7" name="TextBox 6">
                <a:extLst>
                  <a:ext uri="{FF2B5EF4-FFF2-40B4-BE49-F238E27FC236}">
                    <a16:creationId xmlns:a16="http://schemas.microsoft.com/office/drawing/2014/main" id="{4E75A624-D615-6BD2-24D4-9A54E2E89475}"/>
                  </a:ext>
                </a:extLst>
              </p:cNvPr>
              <p:cNvSpPr txBox="1">
                <a:spLocks noRot="1" noChangeAspect="1" noMove="1" noResize="1" noEditPoints="1" noAdjustHandles="1" noChangeArrowheads="1" noChangeShapeType="1" noTextEdit="1"/>
              </p:cNvSpPr>
              <p:nvPr/>
            </p:nvSpPr>
            <p:spPr>
              <a:xfrm>
                <a:off x="7845663" y="2856033"/>
                <a:ext cx="3894993" cy="492443"/>
              </a:xfrm>
              <a:prstGeom prst="rect">
                <a:avLst/>
              </a:prstGeom>
              <a:blipFill>
                <a:blip r:embed="rId5"/>
                <a:stretch>
                  <a:fillRect l="-2817" t="-11250" b="-32500"/>
                </a:stretch>
              </a:blipFill>
            </p:spPr>
            <p:txBody>
              <a:bodyPr/>
              <a:lstStyle/>
              <a:p>
                <a:r>
                  <a:rPr lang="en-US">
                    <a:noFill/>
                  </a:rPr>
                  <a:t> </a:t>
                </a:r>
              </a:p>
            </p:txBody>
          </p:sp>
        </mc:Fallback>
      </mc:AlternateContent>
    </p:spTree>
    <p:extLst>
      <p:ext uri="{BB962C8B-B14F-4D97-AF65-F5344CB8AC3E}">
        <p14:creationId xmlns:p14="http://schemas.microsoft.com/office/powerpoint/2010/main" val="921897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Metalanguages: Interpreters</a:t>
            </a:r>
          </a:p>
        </p:txBody>
      </p:sp>
      <p:sp>
        <p:nvSpPr>
          <p:cNvPr id="3" name="Content Placeholder 2"/>
          <p:cNvSpPr>
            <a:spLocks noGrp="1"/>
          </p:cNvSpPr>
          <p:nvPr>
            <p:ph idx="1"/>
          </p:nvPr>
        </p:nvSpPr>
        <p:spPr>
          <a:xfrm>
            <a:off x="676656" y="1637032"/>
            <a:ext cx="10753725" cy="5133638"/>
          </a:xfrm>
        </p:spPr>
        <p:txBody>
          <a:bodyPr>
            <a:normAutofit/>
          </a:bodyPr>
          <a:lstStyle/>
          <a:p>
            <a:r>
              <a:rPr lang="en-US" dirty="0"/>
              <a:t>Metalanguage 3: the OCaml programming language</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match s with</a:t>
            </a:r>
            <a:br>
              <a:rPr lang="en-US" dirty="0">
                <a:latin typeface="Consolas" panose="020B0609020204030204" pitchFamily="49" charset="0"/>
              </a:rPr>
            </a:br>
            <a:r>
              <a:rPr lang="en-US" dirty="0">
                <a:latin typeface="Consolas" panose="020B0609020204030204" pitchFamily="49" charset="0"/>
              </a:rPr>
              <a:t>| Assign x e =&gt; update env x (eval env e)</a:t>
            </a:r>
          </a:p>
          <a:p>
            <a:pPr marL="0" indent="0">
              <a:buNone/>
            </a:pPr>
            <a:endParaRPr lang="en-US" dirty="0">
              <a:latin typeface="+mj-lt"/>
            </a:endParaRPr>
          </a:p>
          <a:p>
            <a:r>
              <a:rPr lang="en-US" dirty="0">
                <a:latin typeface="+mj-lt"/>
              </a:rPr>
              <a:t>Pros: precise, executable, designed to describe programming languages</a:t>
            </a:r>
          </a:p>
          <a:p>
            <a:r>
              <a:rPr lang="en-US" dirty="0">
                <a:latin typeface="+mj-lt"/>
              </a:rPr>
              <a:t>Cons: can be tricky to write (we’ll work on that!), has to produce a single answer</a:t>
            </a:r>
          </a:p>
        </p:txBody>
      </p:sp>
      <p:sp>
        <p:nvSpPr>
          <p:cNvPr id="4" name="Slide Number Placeholder 3"/>
          <p:cNvSpPr>
            <a:spLocks noGrp="1"/>
          </p:cNvSpPr>
          <p:nvPr>
            <p:ph type="sldNum" sz="quarter" idx="12"/>
          </p:nvPr>
        </p:nvSpPr>
        <p:spPr/>
        <p:txBody>
          <a:bodyPr/>
          <a:lstStyle/>
          <a:p>
            <a:fld id="{1F1B8572-414E-4329-B0B0-F510B92A2987}" type="slidenum">
              <a:rPr lang="en-US" smtClean="0"/>
              <a:pPr/>
              <a:t>10</a:t>
            </a:fld>
            <a:endParaRPr lang="en-US" dirty="0"/>
          </a:p>
        </p:txBody>
      </p:sp>
    </p:spTree>
    <p:extLst>
      <p:ext uri="{BB962C8B-B14F-4D97-AF65-F5344CB8AC3E}">
        <p14:creationId xmlns:p14="http://schemas.microsoft.com/office/powerpoint/2010/main" val="2069762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Metalanguages</a:t>
            </a:r>
          </a:p>
        </p:txBody>
      </p:sp>
      <p:sp>
        <p:nvSpPr>
          <p:cNvPr id="3" name="Content Placeholder 2"/>
          <p:cNvSpPr>
            <a:spLocks noGrp="1"/>
          </p:cNvSpPr>
          <p:nvPr>
            <p:ph idx="1"/>
          </p:nvPr>
        </p:nvSpPr>
        <p:spPr>
          <a:xfrm>
            <a:off x="676656" y="1637032"/>
            <a:ext cx="10753725" cy="5133638"/>
          </a:xfrm>
        </p:spPr>
        <p:txBody>
          <a:bodyPr>
            <a:normAutofit/>
          </a:bodyPr>
          <a:lstStyle/>
          <a:p>
            <a:r>
              <a:rPr lang="en-US" dirty="0"/>
              <a:t>We want to describe how languages should work, and write code that actually runs those languages</a:t>
            </a:r>
          </a:p>
          <a:p>
            <a:r>
              <a:rPr lang="en-US" dirty="0"/>
              <a:t>Natural language: “x := y + z sets x to be y plus z”</a:t>
            </a:r>
          </a:p>
          <a:p>
            <a:r>
              <a:rPr lang="en-US" dirty="0"/>
              <a:t>Inference rules: </a:t>
            </a:r>
          </a:p>
          <a:p>
            <a:endParaRPr lang="en-US" dirty="0"/>
          </a:p>
          <a:p>
            <a:r>
              <a:rPr lang="en-US" dirty="0"/>
              <a:t>OCaml: </a:t>
            </a:r>
            <a:r>
              <a:rPr lang="en-US" sz="3000" dirty="0">
                <a:latin typeface="Consolas" panose="020B0609020204030204" pitchFamily="49" charset="0"/>
              </a:rPr>
              <a:t>match s with</a:t>
            </a:r>
            <a:br>
              <a:rPr lang="en-US" sz="3000" dirty="0">
                <a:latin typeface="Consolas" panose="020B0609020204030204" pitchFamily="49" charset="0"/>
              </a:rPr>
            </a:br>
            <a:r>
              <a:rPr lang="en-US" sz="3000" dirty="0">
                <a:latin typeface="Consolas" panose="020B0609020204030204" pitchFamily="49" charset="0"/>
              </a:rPr>
              <a:t>      | Assign x e =&gt; update env x (eval env e)</a:t>
            </a:r>
          </a:p>
          <a:p>
            <a:endParaRPr lang="en-US" sz="3000" dirty="0">
              <a:latin typeface="Consolas" panose="020B0609020204030204" pitchFamily="49" charset="0"/>
            </a:endParaRPr>
          </a:p>
          <a:p>
            <a:r>
              <a:rPr lang="en-US" dirty="0">
                <a:latin typeface="+mj-lt"/>
              </a:rPr>
              <a:t>We’ll learn to </a:t>
            </a:r>
            <a:r>
              <a:rPr lang="en-US" i="1" dirty="0">
                <a:latin typeface="+mj-lt"/>
              </a:rPr>
              <a:t>translate</a:t>
            </a:r>
            <a:r>
              <a:rPr lang="en-US" dirty="0">
                <a:latin typeface="+mj-lt"/>
              </a:rPr>
              <a:t> between these three metalanguages!</a:t>
            </a:r>
          </a:p>
        </p:txBody>
      </p:sp>
      <p:sp>
        <p:nvSpPr>
          <p:cNvPr id="4" name="Slide Number Placeholder 3"/>
          <p:cNvSpPr>
            <a:spLocks noGrp="1"/>
          </p:cNvSpPr>
          <p:nvPr>
            <p:ph type="sldNum" sz="quarter" idx="12"/>
          </p:nvPr>
        </p:nvSpPr>
        <p:spPr/>
        <p:txBody>
          <a:bodyPr/>
          <a:lstStyle/>
          <a:p>
            <a:fld id="{1F1B8572-414E-4329-B0B0-F510B92A2987}" type="slidenum">
              <a:rPr lang="en-US" smtClean="0"/>
              <a:pPr/>
              <a:t>11</a:t>
            </a:fld>
            <a:endParaRPr lang="en-US" dirty="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FCF781D5-3ADF-4A81-A903-88D8478C7092}"/>
                  </a:ext>
                </a:extLst>
              </p:cNvPr>
              <p:cNvSpPr/>
              <p:nvPr/>
            </p:nvSpPr>
            <p:spPr>
              <a:xfrm>
                <a:off x="3732180" y="3099634"/>
                <a:ext cx="3112617" cy="113659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𝑒</m:t>
                              </m:r>
                              <m:r>
                                <a:rPr lang="en-US" sz="3200" b="0" i="1" smtClean="0">
                                  <a:latin typeface="Cambria Math" panose="02040503050406030204" pitchFamily="18" charset="0"/>
                                </a:rPr>
                                <m:t>,</m:t>
                              </m:r>
                              <m:r>
                                <a:rPr lang="en-US" sz="3200" b="0" i="1" smtClean="0">
                                  <a:latin typeface="Cambria Math" panose="02040503050406030204" pitchFamily="18" charset="0"/>
                                </a:rPr>
                                <m:t>𝜎</m:t>
                              </m:r>
                            </m:e>
                          </m:d>
                          <m:r>
                            <a:rPr lang="en-US" sz="3200" b="0" i="1" smtClean="0">
                              <a:latin typeface="Cambria Math" panose="02040503050406030204" pitchFamily="18" charset="0"/>
                            </a:rPr>
                            <m:t>⇓</m:t>
                          </m:r>
                          <m:r>
                            <a:rPr lang="en-US" sz="3200" b="0" i="1" smtClean="0">
                              <a:latin typeface="Cambria Math" panose="02040503050406030204" pitchFamily="18" charset="0"/>
                            </a:rPr>
                            <m:t>𝑣</m:t>
                          </m:r>
                          <m:r>
                            <a:rPr lang="en-US" sz="3200" b="0" i="1" smtClean="0">
                              <a:latin typeface="Cambria Math" panose="02040503050406030204" pitchFamily="18" charset="0"/>
                            </a:rPr>
                            <m:t> </m:t>
                          </m:r>
                        </m:num>
                        <m:den>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𝑥</m:t>
                              </m:r>
                              <m:r>
                                <a:rPr lang="en-US" sz="3200" b="0" i="1" smtClean="0">
                                  <a:latin typeface="Cambria Math" panose="02040503050406030204" pitchFamily="18" charset="0"/>
                                </a:rPr>
                                <m:t>≔</m:t>
                              </m:r>
                              <m:r>
                                <a:rPr lang="en-US" sz="3200" b="0" i="1" smtClean="0">
                                  <a:latin typeface="Cambria Math" panose="02040503050406030204" pitchFamily="18" charset="0"/>
                                </a:rPr>
                                <m:t>𝑒</m:t>
                              </m:r>
                              <m:r>
                                <a:rPr lang="en-US" sz="3200" b="0" i="1" smtClean="0">
                                  <a:latin typeface="Cambria Math" panose="02040503050406030204" pitchFamily="18" charset="0"/>
                                </a:rPr>
                                <m:t>,</m:t>
                              </m:r>
                              <m:r>
                                <a:rPr lang="en-US" sz="3200" b="0" i="1" smtClean="0">
                                  <a:latin typeface="Cambria Math" panose="02040503050406030204" pitchFamily="18" charset="0"/>
                                </a:rPr>
                                <m:t>𝜎</m:t>
                              </m:r>
                            </m:e>
                          </m:d>
                          <m:r>
                            <a:rPr lang="en-US" sz="3200" b="0" i="1" smtClean="0">
                              <a:latin typeface="Cambria Math" panose="02040503050406030204" pitchFamily="18" charset="0"/>
                            </a:rPr>
                            <m:t>⇓</m:t>
                          </m:r>
                          <m:r>
                            <a:rPr lang="en-US" sz="3200" b="0" i="1" smtClean="0">
                              <a:latin typeface="Cambria Math" panose="02040503050406030204" pitchFamily="18" charset="0"/>
                            </a:rPr>
                            <m:t>𝜎</m:t>
                          </m:r>
                          <m:r>
                            <a:rPr lang="en-US" sz="3200" b="0" i="1" smtClean="0">
                              <a:latin typeface="Cambria Math" panose="02040503050406030204" pitchFamily="18" charset="0"/>
                            </a:rPr>
                            <m:t>[</m:t>
                          </m:r>
                          <m:r>
                            <a:rPr lang="en-US" sz="3200" b="0" i="1" smtClean="0">
                              <a:latin typeface="Cambria Math" panose="02040503050406030204" pitchFamily="18" charset="0"/>
                            </a:rPr>
                            <m:t>𝑥</m:t>
                          </m:r>
                          <m:r>
                            <a:rPr lang="en-US" sz="3200" b="0" i="1" smtClean="0">
                              <a:latin typeface="Cambria Math" panose="02040503050406030204" pitchFamily="18" charset="0"/>
                            </a:rPr>
                            <m:t>↦</m:t>
                          </m:r>
                          <m:r>
                            <a:rPr lang="en-US" sz="3200" b="0" i="1" smtClean="0">
                              <a:latin typeface="Cambria Math" panose="02040503050406030204" pitchFamily="18" charset="0"/>
                            </a:rPr>
                            <m:t>𝑣</m:t>
                          </m:r>
                          <m:r>
                            <a:rPr lang="en-US" sz="3200" b="0" i="1" smtClean="0">
                              <a:latin typeface="Cambria Math" panose="02040503050406030204" pitchFamily="18" charset="0"/>
                            </a:rPr>
                            <m:t>]</m:t>
                          </m:r>
                        </m:den>
                      </m:f>
                    </m:oMath>
                  </m:oMathPara>
                </a14:m>
                <a:endParaRPr lang="en-US" sz="3200" dirty="0"/>
              </a:p>
            </p:txBody>
          </p:sp>
        </mc:Choice>
        <mc:Fallback xmlns="">
          <p:sp>
            <p:nvSpPr>
              <p:cNvPr id="5" name="Rectangle 4">
                <a:extLst>
                  <a:ext uri="{FF2B5EF4-FFF2-40B4-BE49-F238E27FC236}">
                    <a16:creationId xmlns:a16="http://schemas.microsoft.com/office/drawing/2014/main" id="{FCF781D5-3ADF-4A81-A903-88D8478C7092}"/>
                  </a:ext>
                </a:extLst>
              </p:cNvPr>
              <p:cNvSpPr>
                <a:spLocks noRot="1" noChangeAspect="1" noMove="1" noResize="1" noEditPoints="1" noAdjustHandles="1" noChangeArrowheads="1" noChangeShapeType="1" noTextEdit="1"/>
              </p:cNvSpPr>
              <p:nvPr/>
            </p:nvSpPr>
            <p:spPr>
              <a:xfrm>
                <a:off x="3732180" y="3099634"/>
                <a:ext cx="3112617" cy="1136593"/>
              </a:xfrm>
              <a:prstGeom prst="rect">
                <a:avLst/>
              </a:prstGeom>
              <a:blipFill>
                <a:blip r:embed="rId3"/>
                <a:stretch>
                  <a:fillRect r="-25832"/>
                </a:stretch>
              </a:blipFill>
            </p:spPr>
            <p:txBody>
              <a:bodyPr/>
              <a:lstStyle/>
              <a:p>
                <a:r>
                  <a:rPr lang="en-US">
                    <a:noFill/>
                  </a:rPr>
                  <a:t> </a:t>
                </a:r>
              </a:p>
            </p:txBody>
          </p:sp>
        </mc:Fallback>
      </mc:AlternateContent>
    </p:spTree>
    <p:extLst>
      <p:ext uri="{BB962C8B-B14F-4D97-AF65-F5344CB8AC3E}">
        <p14:creationId xmlns:p14="http://schemas.microsoft.com/office/powerpoint/2010/main" val="1471496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6549B6-40BA-2DE3-3AB3-C0F8B6808526}"/>
              </a:ext>
            </a:extLst>
          </p:cNvPr>
          <p:cNvSpPr>
            <a:spLocks noGrp="1"/>
          </p:cNvSpPr>
          <p:nvPr>
            <p:ph type="sldNum" sz="quarter" idx="12"/>
          </p:nvPr>
        </p:nvSpPr>
        <p:spPr/>
        <p:txBody>
          <a:bodyPr/>
          <a:lstStyle/>
          <a:p>
            <a:fld id="{1F1B8572-414E-4329-B0B0-F510B92A2987}" type="slidenum">
              <a:rPr lang="en-US" smtClean="0"/>
              <a:t>12</a:t>
            </a:fld>
            <a:endParaRPr lang="en-US"/>
          </a:p>
        </p:txBody>
      </p:sp>
      <p:pic>
        <p:nvPicPr>
          <p:cNvPr id="4" name="Picture 3">
            <a:extLst>
              <a:ext uri="{FF2B5EF4-FFF2-40B4-BE49-F238E27FC236}">
                <a16:creationId xmlns:a16="http://schemas.microsoft.com/office/drawing/2014/main" id="{C5F4EE2C-0B3E-E26A-95E8-68916A2CE944}"/>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313430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49E90-B210-4DA3-9233-4A6C3DA8F963}"/>
              </a:ext>
            </a:extLst>
          </p:cNvPr>
          <p:cNvSpPr>
            <a:spLocks noGrp="1"/>
          </p:cNvSpPr>
          <p:nvPr>
            <p:ph type="title"/>
          </p:nvPr>
        </p:nvSpPr>
        <p:spPr/>
        <p:txBody>
          <a:bodyPr/>
          <a:lstStyle/>
          <a:p>
            <a:r>
              <a:rPr lang="en-US" dirty="0"/>
              <a:t>Course outline</a:t>
            </a:r>
          </a:p>
        </p:txBody>
      </p:sp>
      <p:sp>
        <p:nvSpPr>
          <p:cNvPr id="3" name="Content Placeholder 2">
            <a:extLst>
              <a:ext uri="{FF2B5EF4-FFF2-40B4-BE49-F238E27FC236}">
                <a16:creationId xmlns:a16="http://schemas.microsoft.com/office/drawing/2014/main" id="{EDE9C433-6717-42F7-BB55-DB71A33CF2F2}"/>
              </a:ext>
            </a:extLst>
          </p:cNvPr>
          <p:cNvSpPr>
            <a:spLocks noGrp="1"/>
          </p:cNvSpPr>
          <p:nvPr>
            <p:ph idx="1"/>
          </p:nvPr>
        </p:nvSpPr>
        <p:spPr/>
        <p:txBody>
          <a:bodyPr/>
          <a:lstStyle/>
          <a:p>
            <a:r>
              <a:rPr lang="en-US" dirty="0"/>
              <a:t>Syntax: grammars, abstract syntax</a:t>
            </a:r>
          </a:p>
          <a:p>
            <a:r>
              <a:rPr lang="en-US" dirty="0"/>
              <a:t>Operational semantics and interpreters</a:t>
            </a:r>
          </a:p>
          <a:p>
            <a:r>
              <a:rPr lang="en-US" dirty="0"/>
              <a:t>Type systems: checking, inference, safety</a:t>
            </a:r>
          </a:p>
          <a:p>
            <a:r>
              <a:rPr lang="en-US" dirty="0"/>
              <a:t>Language types: imperative, functional, OO, logic, …</a:t>
            </a:r>
          </a:p>
          <a:p>
            <a:r>
              <a:rPr lang="en-US" dirty="0"/>
              <a:t>Extra features: exceptions, concurrency, …</a:t>
            </a:r>
          </a:p>
        </p:txBody>
      </p:sp>
      <p:sp>
        <p:nvSpPr>
          <p:cNvPr id="4" name="Slide Number Placeholder 3">
            <a:extLst>
              <a:ext uri="{FF2B5EF4-FFF2-40B4-BE49-F238E27FC236}">
                <a16:creationId xmlns:a16="http://schemas.microsoft.com/office/drawing/2014/main" id="{DF2921A9-1C4E-4899-8E6C-08D2FB4B3B9C}"/>
              </a:ext>
            </a:extLst>
          </p:cNvPr>
          <p:cNvSpPr>
            <a:spLocks noGrp="1"/>
          </p:cNvSpPr>
          <p:nvPr>
            <p:ph type="sldNum" sz="quarter" idx="12"/>
          </p:nvPr>
        </p:nvSpPr>
        <p:spPr/>
        <p:txBody>
          <a:bodyPr/>
          <a:lstStyle/>
          <a:p>
            <a:fld id="{1F1B8572-414E-4329-B0B0-F510B92A2987}" type="slidenum">
              <a:rPr lang="en-US" smtClean="0"/>
              <a:pPr/>
              <a:t>13</a:t>
            </a:fld>
            <a:endParaRPr lang="en-US" dirty="0"/>
          </a:p>
        </p:txBody>
      </p:sp>
    </p:spTree>
    <p:extLst>
      <p:ext uri="{BB962C8B-B14F-4D97-AF65-F5344CB8AC3E}">
        <p14:creationId xmlns:p14="http://schemas.microsoft.com/office/powerpoint/2010/main" val="1436908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B81EF-51F9-4B82-ACC2-EF026BBF9EF8}"/>
              </a:ext>
            </a:extLst>
          </p:cNvPr>
          <p:cNvSpPr>
            <a:spLocks noGrp="1"/>
          </p:cNvSpPr>
          <p:nvPr>
            <p:ph type="title"/>
          </p:nvPr>
        </p:nvSpPr>
        <p:spPr/>
        <p:txBody>
          <a:bodyPr/>
          <a:lstStyle/>
          <a:p>
            <a:r>
              <a:rPr lang="en-US" dirty="0"/>
              <a:t>In-Class Exercises</a:t>
            </a:r>
          </a:p>
        </p:txBody>
      </p:sp>
      <p:sp>
        <p:nvSpPr>
          <p:cNvPr id="3" name="Content Placeholder 2">
            <a:extLst>
              <a:ext uri="{FF2B5EF4-FFF2-40B4-BE49-F238E27FC236}">
                <a16:creationId xmlns:a16="http://schemas.microsoft.com/office/drawing/2014/main" id="{450D5C93-A1DA-43FD-AEB0-DA1A102C5437}"/>
              </a:ext>
            </a:extLst>
          </p:cNvPr>
          <p:cNvSpPr>
            <a:spLocks noGrp="1"/>
          </p:cNvSpPr>
          <p:nvPr>
            <p:ph idx="1"/>
          </p:nvPr>
        </p:nvSpPr>
        <p:spPr/>
        <p:txBody>
          <a:bodyPr>
            <a:normAutofit fontScale="92500" lnSpcReduction="10000"/>
          </a:bodyPr>
          <a:lstStyle/>
          <a:p>
            <a:r>
              <a:rPr lang="en-US" dirty="0"/>
              <a:t>One question every class, submitted through </a:t>
            </a:r>
            <a:r>
              <a:rPr lang="en-US" dirty="0" err="1"/>
              <a:t>Gradescope</a:t>
            </a:r>
            <a:endParaRPr lang="en-US" dirty="0"/>
          </a:p>
          <a:p>
            <a:r>
              <a:rPr lang="en-US" dirty="0"/>
              <a:t>Answer them in class if you attend live, or whenever you watch the lecture (within 7 days) if you’re watching the recordings</a:t>
            </a:r>
          </a:p>
          <a:p>
            <a:r>
              <a:rPr lang="en-US" dirty="0"/>
              <a:t>You don’t have to get them right to get credit! Just give your best guess.</a:t>
            </a:r>
          </a:p>
          <a:p>
            <a:r>
              <a:rPr lang="en-US" dirty="0"/>
              <a:t>course code Y732V4</a:t>
            </a:r>
          </a:p>
          <a:p>
            <a:endParaRPr lang="en-US" dirty="0"/>
          </a:p>
          <a:p>
            <a:r>
              <a:rPr lang="en-US" dirty="0"/>
              <a:t>Today’s exercise: What’s one question about programming languages you’d like to be able to answer by the end of this course?</a:t>
            </a:r>
          </a:p>
          <a:p>
            <a:endParaRPr lang="en-US" dirty="0"/>
          </a:p>
        </p:txBody>
      </p:sp>
      <p:sp>
        <p:nvSpPr>
          <p:cNvPr id="4" name="Slide Number Placeholder 3">
            <a:extLst>
              <a:ext uri="{FF2B5EF4-FFF2-40B4-BE49-F238E27FC236}">
                <a16:creationId xmlns:a16="http://schemas.microsoft.com/office/drawing/2014/main" id="{15261111-B375-4EAF-AF58-051596FF8D96}"/>
              </a:ext>
            </a:extLst>
          </p:cNvPr>
          <p:cNvSpPr>
            <a:spLocks noGrp="1"/>
          </p:cNvSpPr>
          <p:nvPr>
            <p:ph type="sldNum" sz="quarter" idx="12"/>
          </p:nvPr>
        </p:nvSpPr>
        <p:spPr/>
        <p:txBody>
          <a:bodyPr/>
          <a:lstStyle/>
          <a:p>
            <a:fld id="{1F1B8572-414E-4329-B0B0-F510B92A2987}" type="slidenum">
              <a:rPr lang="en-US" smtClean="0"/>
              <a:pPr/>
              <a:t>14</a:t>
            </a:fld>
            <a:endParaRPr lang="en-US" dirty="0"/>
          </a:p>
        </p:txBody>
      </p:sp>
    </p:spTree>
    <p:extLst>
      <p:ext uri="{BB962C8B-B14F-4D97-AF65-F5344CB8AC3E}">
        <p14:creationId xmlns:p14="http://schemas.microsoft.com/office/powerpoint/2010/main" val="3487676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CA7DB-14FE-40DD-83FF-B7C0E5E3A875}"/>
              </a:ext>
            </a:extLst>
          </p:cNvPr>
          <p:cNvSpPr>
            <a:spLocks noGrp="1"/>
          </p:cNvSpPr>
          <p:nvPr>
            <p:ph type="title"/>
          </p:nvPr>
        </p:nvSpPr>
        <p:spPr/>
        <p:txBody>
          <a:bodyPr/>
          <a:lstStyle/>
          <a:p>
            <a:r>
              <a:rPr lang="en-US" dirty="0"/>
              <a:t>Textbook</a:t>
            </a:r>
          </a:p>
        </p:txBody>
      </p:sp>
      <p:sp>
        <p:nvSpPr>
          <p:cNvPr id="3" name="Content Placeholder 2">
            <a:extLst>
              <a:ext uri="{FF2B5EF4-FFF2-40B4-BE49-F238E27FC236}">
                <a16:creationId xmlns:a16="http://schemas.microsoft.com/office/drawing/2014/main" id="{7D922C3A-A4D5-47BC-AB80-76B722B9C151}"/>
              </a:ext>
            </a:extLst>
          </p:cNvPr>
          <p:cNvSpPr>
            <a:spLocks noGrp="1"/>
          </p:cNvSpPr>
          <p:nvPr>
            <p:ph idx="1"/>
          </p:nvPr>
        </p:nvSpPr>
        <p:spPr/>
        <p:txBody>
          <a:bodyPr/>
          <a:lstStyle/>
          <a:p>
            <a:r>
              <a:rPr lang="en-US" dirty="0">
                <a:hlinkClick r:id="rId3"/>
              </a:rPr>
              <a:t>Types and Programming Languages</a:t>
            </a:r>
            <a:r>
              <a:rPr lang="en-US" dirty="0"/>
              <a:t>, Pierce, 2002</a:t>
            </a:r>
          </a:p>
          <a:p>
            <a:r>
              <a:rPr lang="en-US" dirty="0"/>
              <a:t>Available online through the library, so</a:t>
            </a:r>
            <a:br>
              <a:rPr lang="en-US" dirty="0"/>
            </a:br>
            <a:r>
              <a:rPr lang="en-US" dirty="0"/>
              <a:t>you don’t need to buy it</a:t>
            </a:r>
          </a:p>
        </p:txBody>
      </p:sp>
      <p:sp>
        <p:nvSpPr>
          <p:cNvPr id="4" name="Slide Number Placeholder 3">
            <a:extLst>
              <a:ext uri="{FF2B5EF4-FFF2-40B4-BE49-F238E27FC236}">
                <a16:creationId xmlns:a16="http://schemas.microsoft.com/office/drawing/2014/main" id="{7CFB9C4C-4A6C-4AC0-A793-28E786303B4F}"/>
              </a:ext>
            </a:extLst>
          </p:cNvPr>
          <p:cNvSpPr>
            <a:spLocks noGrp="1"/>
          </p:cNvSpPr>
          <p:nvPr>
            <p:ph type="sldNum" sz="quarter" idx="12"/>
          </p:nvPr>
        </p:nvSpPr>
        <p:spPr/>
        <p:txBody>
          <a:bodyPr/>
          <a:lstStyle/>
          <a:p>
            <a:fld id="{1F1B8572-414E-4329-B0B0-F510B92A2987}" type="slidenum">
              <a:rPr lang="en-US" smtClean="0"/>
              <a:pPr/>
              <a:t>15</a:t>
            </a:fld>
            <a:endParaRPr lang="en-US" dirty="0"/>
          </a:p>
        </p:txBody>
      </p:sp>
      <p:pic>
        <p:nvPicPr>
          <p:cNvPr id="7" name="Picture 6">
            <a:extLst>
              <a:ext uri="{FF2B5EF4-FFF2-40B4-BE49-F238E27FC236}">
                <a16:creationId xmlns:a16="http://schemas.microsoft.com/office/drawing/2014/main" id="{49DE9703-D35D-43A8-A90F-11FF0F9423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78160" y="2341653"/>
            <a:ext cx="3682551" cy="3859859"/>
          </a:xfrm>
          <a:prstGeom prst="rect">
            <a:avLst/>
          </a:prstGeom>
        </p:spPr>
      </p:pic>
    </p:spTree>
    <p:extLst>
      <p:ext uri="{BB962C8B-B14F-4D97-AF65-F5344CB8AC3E}">
        <p14:creationId xmlns:p14="http://schemas.microsoft.com/office/powerpoint/2010/main" val="939384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51A2D-092C-4431-A29E-953710E3C29C}"/>
              </a:ext>
            </a:extLst>
          </p:cNvPr>
          <p:cNvSpPr>
            <a:spLocks noGrp="1"/>
          </p:cNvSpPr>
          <p:nvPr>
            <p:ph type="title"/>
          </p:nvPr>
        </p:nvSpPr>
        <p:spPr/>
        <p:txBody>
          <a:bodyPr/>
          <a:lstStyle/>
          <a:p>
            <a:r>
              <a:rPr lang="en-US" dirty="0"/>
              <a:t>Grading</a:t>
            </a:r>
          </a:p>
        </p:txBody>
      </p:sp>
      <p:sp>
        <p:nvSpPr>
          <p:cNvPr id="3" name="Content Placeholder 2">
            <a:extLst>
              <a:ext uri="{FF2B5EF4-FFF2-40B4-BE49-F238E27FC236}">
                <a16:creationId xmlns:a16="http://schemas.microsoft.com/office/drawing/2014/main" id="{3C37240B-F938-4E92-9707-4CD4863F7B62}"/>
              </a:ext>
            </a:extLst>
          </p:cNvPr>
          <p:cNvSpPr>
            <a:spLocks noGrp="1"/>
          </p:cNvSpPr>
          <p:nvPr>
            <p:ph idx="1"/>
          </p:nvPr>
        </p:nvSpPr>
        <p:spPr>
          <a:xfrm>
            <a:off x="676656" y="1637032"/>
            <a:ext cx="10753725" cy="4992368"/>
          </a:xfrm>
        </p:spPr>
        <p:txBody>
          <a:bodyPr>
            <a:normAutofit/>
          </a:bodyPr>
          <a:lstStyle/>
          <a:p>
            <a:r>
              <a:rPr lang="en-US" dirty="0"/>
              <a:t>In-class exercises: 25%</a:t>
            </a:r>
          </a:p>
          <a:p>
            <a:r>
              <a:rPr lang="en-US" dirty="0"/>
              <a:t>Assignments: 60%</a:t>
            </a:r>
          </a:p>
          <a:p>
            <a:r>
              <a:rPr lang="en-US" dirty="0"/>
              <a:t>Final project: 15%</a:t>
            </a:r>
          </a:p>
          <a:p>
            <a:r>
              <a:rPr lang="en-US" dirty="0"/>
              <a:t>Participation: up to 5% extra credit (asking questions in class, posting on Piazza, etc.)</a:t>
            </a:r>
          </a:p>
          <a:p>
            <a:endParaRPr lang="en-US" dirty="0"/>
          </a:p>
          <a:p>
            <a:r>
              <a:rPr lang="en-US" dirty="0"/>
              <a:t>Final grades will be curved (but only up)</a:t>
            </a:r>
          </a:p>
        </p:txBody>
      </p:sp>
      <p:sp>
        <p:nvSpPr>
          <p:cNvPr id="4" name="Slide Number Placeholder 3">
            <a:extLst>
              <a:ext uri="{FF2B5EF4-FFF2-40B4-BE49-F238E27FC236}">
                <a16:creationId xmlns:a16="http://schemas.microsoft.com/office/drawing/2014/main" id="{6AA0C243-7AFA-454E-AA5F-E08FC0C08B3D}"/>
              </a:ext>
            </a:extLst>
          </p:cNvPr>
          <p:cNvSpPr>
            <a:spLocks noGrp="1"/>
          </p:cNvSpPr>
          <p:nvPr>
            <p:ph type="sldNum" sz="quarter" idx="12"/>
          </p:nvPr>
        </p:nvSpPr>
        <p:spPr/>
        <p:txBody>
          <a:bodyPr/>
          <a:lstStyle/>
          <a:p>
            <a:fld id="{1F1B8572-414E-4329-B0B0-F510B92A2987}" type="slidenum">
              <a:rPr lang="en-US" smtClean="0"/>
              <a:pPr/>
              <a:t>16</a:t>
            </a:fld>
            <a:endParaRPr lang="en-US" dirty="0"/>
          </a:p>
        </p:txBody>
      </p:sp>
    </p:spTree>
    <p:extLst>
      <p:ext uri="{BB962C8B-B14F-4D97-AF65-F5344CB8AC3E}">
        <p14:creationId xmlns:p14="http://schemas.microsoft.com/office/powerpoint/2010/main" val="1567941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Assignments</a:t>
            </a:r>
          </a:p>
        </p:txBody>
      </p:sp>
      <p:sp>
        <p:nvSpPr>
          <p:cNvPr id="3" name="Content Placeholder 2"/>
          <p:cNvSpPr>
            <a:spLocks noGrp="1"/>
          </p:cNvSpPr>
          <p:nvPr>
            <p:ph idx="1"/>
          </p:nvPr>
        </p:nvSpPr>
        <p:spPr>
          <a:xfrm>
            <a:off x="676656" y="1637032"/>
            <a:ext cx="10753725" cy="4902916"/>
          </a:xfrm>
        </p:spPr>
        <p:txBody>
          <a:bodyPr>
            <a:normAutofit fontScale="92500" lnSpcReduction="10000"/>
          </a:bodyPr>
          <a:lstStyle/>
          <a:p>
            <a:r>
              <a:rPr lang="en-US" dirty="0"/>
              <a:t>Programming assignments in OCaml: write an interpreter for a language/feature, implement a type checker, etc.</a:t>
            </a:r>
          </a:p>
          <a:p>
            <a:r>
              <a:rPr lang="en-US" dirty="0"/>
              <a:t>Written homework: try out logical systems, write proofs about programs</a:t>
            </a:r>
          </a:p>
          <a:p>
            <a:r>
              <a:rPr lang="en-US" dirty="0"/>
              <a:t>Each assignment will be submitted twice</a:t>
            </a:r>
          </a:p>
          <a:p>
            <a:pPr lvl="1"/>
            <a:r>
              <a:rPr lang="en-US" dirty="0"/>
              <a:t>First submission: write as much as you can; you’ll receive full credit as long as you submit anything, and I’ll give you feedback</a:t>
            </a:r>
          </a:p>
          <a:p>
            <a:pPr lvl="1"/>
            <a:r>
              <a:rPr lang="en-US" dirty="0"/>
              <a:t>Second submission: I’ll actually test your code/check your work and grade you on correctness</a:t>
            </a:r>
          </a:p>
          <a:p>
            <a:r>
              <a:rPr lang="en-US" dirty="0"/>
              <a:t>Collaboration encouraged, but you must write up your own solution, and cite all sources (websites, collaborators, etc.)</a:t>
            </a:r>
          </a:p>
          <a:p>
            <a:r>
              <a:rPr lang="en-US" dirty="0"/>
              <a:t>Submitted and returned via </a:t>
            </a:r>
            <a:r>
              <a:rPr lang="en-US" dirty="0" err="1">
                <a:hlinkClick r:id="rId3"/>
              </a:rPr>
              <a:t>Gradescope</a:t>
            </a:r>
            <a:r>
              <a:rPr lang="en-US" dirty="0"/>
              <a:t> (course code Y732V4)</a:t>
            </a:r>
          </a:p>
        </p:txBody>
      </p:sp>
      <p:sp>
        <p:nvSpPr>
          <p:cNvPr id="4" name="Slide Number Placeholder 3"/>
          <p:cNvSpPr>
            <a:spLocks noGrp="1"/>
          </p:cNvSpPr>
          <p:nvPr>
            <p:ph type="sldNum" sz="quarter" idx="12"/>
          </p:nvPr>
        </p:nvSpPr>
        <p:spPr/>
        <p:txBody>
          <a:bodyPr/>
          <a:lstStyle/>
          <a:p>
            <a:fld id="{1F1B8572-414E-4329-B0B0-F510B92A2987}" type="slidenum">
              <a:rPr lang="en-US" smtClean="0"/>
              <a:pPr/>
              <a:t>17</a:t>
            </a:fld>
            <a:endParaRPr lang="en-US" dirty="0"/>
          </a:p>
        </p:txBody>
      </p:sp>
    </p:spTree>
    <p:extLst>
      <p:ext uri="{BB962C8B-B14F-4D97-AF65-F5344CB8AC3E}">
        <p14:creationId xmlns:p14="http://schemas.microsoft.com/office/powerpoint/2010/main" val="2278031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6549B6-40BA-2DE3-3AB3-C0F8B6808526}"/>
              </a:ext>
            </a:extLst>
          </p:cNvPr>
          <p:cNvSpPr>
            <a:spLocks noGrp="1"/>
          </p:cNvSpPr>
          <p:nvPr>
            <p:ph type="sldNum" sz="quarter" idx="12"/>
          </p:nvPr>
        </p:nvSpPr>
        <p:spPr/>
        <p:txBody>
          <a:bodyPr/>
          <a:lstStyle/>
          <a:p>
            <a:fld id="{1F1B8572-414E-4329-B0B0-F510B92A2987}" type="slidenum">
              <a:rPr lang="en-US" smtClean="0"/>
              <a:t>18</a:t>
            </a:fld>
            <a:endParaRPr lang="en-US"/>
          </a:p>
        </p:txBody>
      </p:sp>
      <p:pic>
        <p:nvPicPr>
          <p:cNvPr id="4" name="Picture 3">
            <a:extLst>
              <a:ext uri="{FF2B5EF4-FFF2-40B4-BE49-F238E27FC236}">
                <a16:creationId xmlns:a16="http://schemas.microsoft.com/office/drawing/2014/main" id="{C5F4EE2C-0B3E-E26A-95E8-68916A2CE944}"/>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546528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46B43-A06C-4150-96AD-86B68062A2C1}"/>
              </a:ext>
            </a:extLst>
          </p:cNvPr>
          <p:cNvSpPr>
            <a:spLocks noGrp="1"/>
          </p:cNvSpPr>
          <p:nvPr>
            <p:ph type="title"/>
          </p:nvPr>
        </p:nvSpPr>
        <p:spPr/>
        <p:txBody>
          <a:bodyPr/>
          <a:lstStyle/>
          <a:p>
            <a:r>
              <a:rPr lang="en-US" dirty="0"/>
              <a:t>Welcome!</a:t>
            </a:r>
          </a:p>
        </p:txBody>
      </p:sp>
      <p:sp>
        <p:nvSpPr>
          <p:cNvPr id="3" name="Content Placeholder 2">
            <a:extLst>
              <a:ext uri="{FF2B5EF4-FFF2-40B4-BE49-F238E27FC236}">
                <a16:creationId xmlns:a16="http://schemas.microsoft.com/office/drawing/2014/main" id="{1EAF15DD-222B-41F8-8BA4-318BDEFD0FFC}"/>
              </a:ext>
            </a:extLst>
          </p:cNvPr>
          <p:cNvSpPr>
            <a:spLocks noGrp="1"/>
          </p:cNvSpPr>
          <p:nvPr>
            <p:ph idx="1"/>
          </p:nvPr>
        </p:nvSpPr>
        <p:spPr>
          <a:xfrm>
            <a:off x="676656" y="1637032"/>
            <a:ext cx="10753725" cy="4972490"/>
          </a:xfrm>
        </p:spPr>
        <p:txBody>
          <a:bodyPr>
            <a:normAutofit/>
          </a:bodyPr>
          <a:lstStyle/>
          <a:p>
            <a:r>
              <a:rPr lang="en-US" dirty="0"/>
              <a:t>This is CS 476/MCS 415, Programming Language Design</a:t>
            </a:r>
          </a:p>
          <a:p>
            <a:r>
              <a:rPr lang="en-US" dirty="0"/>
              <a:t>I’m glad you’re here!</a:t>
            </a:r>
            <a:endParaRPr lang="en-US" b="1" dirty="0"/>
          </a:p>
          <a:p>
            <a:r>
              <a:rPr lang="en-US" dirty="0"/>
              <a:t>Meets MWF 10:00-10:50 AM in BH 208</a:t>
            </a:r>
          </a:p>
          <a:p>
            <a:r>
              <a:rPr lang="en-US" dirty="0"/>
              <a:t>Office hours 2:00 Monday and Friday in SEO 1331 (me), 1:00 Wednesday and 11:00 Thursday in ??? (TA), and by appointment, in-person and on Zoom via Blackboard</a:t>
            </a:r>
          </a:p>
          <a:p>
            <a:pPr lvl="1"/>
            <a:r>
              <a:rPr lang="en-US" dirty="0"/>
              <a:t>Office hours are great for homework help!</a:t>
            </a:r>
          </a:p>
          <a:p>
            <a:endParaRPr lang="en-US" dirty="0"/>
          </a:p>
        </p:txBody>
      </p:sp>
      <p:sp>
        <p:nvSpPr>
          <p:cNvPr id="4" name="Slide Number Placeholder 3">
            <a:extLst>
              <a:ext uri="{FF2B5EF4-FFF2-40B4-BE49-F238E27FC236}">
                <a16:creationId xmlns:a16="http://schemas.microsoft.com/office/drawing/2014/main" id="{A8E3083D-98FF-476D-B0BA-1031040DC8F8}"/>
              </a:ext>
            </a:extLst>
          </p:cNvPr>
          <p:cNvSpPr>
            <a:spLocks noGrp="1"/>
          </p:cNvSpPr>
          <p:nvPr>
            <p:ph type="sldNum" sz="quarter" idx="12"/>
          </p:nvPr>
        </p:nvSpPr>
        <p:spPr/>
        <p:txBody>
          <a:bodyPr/>
          <a:lstStyle/>
          <a:p>
            <a:fld id="{1F1B8572-414E-4329-B0B0-F510B92A2987}" type="slidenum">
              <a:rPr lang="en-US" smtClean="0"/>
              <a:pPr/>
              <a:t>1</a:t>
            </a:fld>
            <a:endParaRPr lang="en-US" dirty="0"/>
          </a:p>
        </p:txBody>
      </p:sp>
    </p:spTree>
    <p:extLst>
      <p:ext uri="{BB962C8B-B14F-4D97-AF65-F5344CB8AC3E}">
        <p14:creationId xmlns:p14="http://schemas.microsoft.com/office/powerpoint/2010/main" val="3134002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E55F1-AB54-46E4-8CAF-1B35FC681112}"/>
              </a:ext>
            </a:extLst>
          </p:cNvPr>
          <p:cNvSpPr>
            <a:spLocks noGrp="1"/>
          </p:cNvSpPr>
          <p:nvPr>
            <p:ph type="title"/>
          </p:nvPr>
        </p:nvSpPr>
        <p:spPr/>
        <p:txBody>
          <a:bodyPr/>
          <a:lstStyle/>
          <a:p>
            <a:r>
              <a:rPr lang="en-US" dirty="0"/>
              <a:t>The OCaml Programming Language</a:t>
            </a:r>
          </a:p>
        </p:txBody>
      </p:sp>
      <p:sp>
        <p:nvSpPr>
          <p:cNvPr id="3" name="Content Placeholder 2">
            <a:extLst>
              <a:ext uri="{FF2B5EF4-FFF2-40B4-BE49-F238E27FC236}">
                <a16:creationId xmlns:a16="http://schemas.microsoft.com/office/drawing/2014/main" id="{E93F45AF-DD2E-4579-A91C-AC85BE19F0CD}"/>
              </a:ext>
            </a:extLst>
          </p:cNvPr>
          <p:cNvSpPr>
            <a:spLocks noGrp="1"/>
          </p:cNvSpPr>
          <p:nvPr>
            <p:ph idx="1"/>
          </p:nvPr>
        </p:nvSpPr>
        <p:spPr/>
        <p:txBody>
          <a:bodyPr/>
          <a:lstStyle/>
          <a:p>
            <a:r>
              <a:rPr lang="en-US" dirty="0"/>
              <a:t>OCaml: a functional language in the ML (“metalanguage”) family</a:t>
            </a:r>
          </a:p>
          <a:p>
            <a:pPr lvl="1"/>
            <a:r>
              <a:rPr lang="en-US" dirty="0"/>
              <a:t>ML family also includes SML, F#, F*, etc.</a:t>
            </a:r>
          </a:p>
          <a:p>
            <a:pPr lvl="1"/>
            <a:r>
              <a:rPr lang="en-US" dirty="0"/>
              <a:t>Designed to operate on elements of programming languages</a:t>
            </a:r>
          </a:p>
          <a:p>
            <a:endParaRPr lang="en-US" dirty="0"/>
          </a:p>
          <a:p>
            <a:r>
              <a:rPr lang="en-US" dirty="0"/>
              <a:t>Strongly-typed functional language with references, based on lambda calculus with pattern-matching</a:t>
            </a:r>
          </a:p>
        </p:txBody>
      </p:sp>
      <p:sp>
        <p:nvSpPr>
          <p:cNvPr id="4" name="Slide Number Placeholder 3">
            <a:extLst>
              <a:ext uri="{FF2B5EF4-FFF2-40B4-BE49-F238E27FC236}">
                <a16:creationId xmlns:a16="http://schemas.microsoft.com/office/drawing/2014/main" id="{A7C88826-125D-4A0C-B4EF-3C90F06EF9AF}"/>
              </a:ext>
            </a:extLst>
          </p:cNvPr>
          <p:cNvSpPr>
            <a:spLocks noGrp="1"/>
          </p:cNvSpPr>
          <p:nvPr>
            <p:ph type="sldNum" sz="quarter" idx="12"/>
          </p:nvPr>
        </p:nvSpPr>
        <p:spPr/>
        <p:txBody>
          <a:bodyPr/>
          <a:lstStyle/>
          <a:p>
            <a:fld id="{1F1B8572-414E-4329-B0B0-F510B92A2987}" type="slidenum">
              <a:rPr lang="en-US" smtClean="0"/>
              <a:pPr/>
              <a:t>19</a:t>
            </a:fld>
            <a:endParaRPr lang="en-US" dirty="0"/>
          </a:p>
        </p:txBody>
      </p:sp>
    </p:spTree>
    <p:extLst>
      <p:ext uri="{BB962C8B-B14F-4D97-AF65-F5344CB8AC3E}">
        <p14:creationId xmlns:p14="http://schemas.microsoft.com/office/powerpoint/2010/main" val="1917202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DAFA3-2492-4DA9-B6C5-3E03B2DB4F30}"/>
              </a:ext>
            </a:extLst>
          </p:cNvPr>
          <p:cNvSpPr>
            <a:spLocks noGrp="1"/>
          </p:cNvSpPr>
          <p:nvPr>
            <p:ph type="title"/>
          </p:nvPr>
        </p:nvSpPr>
        <p:spPr/>
        <p:txBody>
          <a:bodyPr/>
          <a:lstStyle/>
          <a:p>
            <a:r>
              <a:rPr lang="en-US" dirty="0"/>
              <a:t>OCaml: The Read-Eval-Print Loop (REPL)</a:t>
            </a:r>
          </a:p>
        </p:txBody>
      </p:sp>
      <p:sp>
        <p:nvSpPr>
          <p:cNvPr id="3" name="Content Placeholder 2">
            <a:extLst>
              <a:ext uri="{FF2B5EF4-FFF2-40B4-BE49-F238E27FC236}">
                <a16:creationId xmlns:a16="http://schemas.microsoft.com/office/drawing/2014/main" id="{F7E89328-BFDF-4D3F-A342-5D681884D89C}"/>
              </a:ext>
            </a:extLst>
          </p:cNvPr>
          <p:cNvSpPr>
            <a:spLocks noGrp="1"/>
          </p:cNvSpPr>
          <p:nvPr>
            <p:ph idx="1"/>
          </p:nvPr>
        </p:nvSpPr>
        <p:spPr>
          <a:xfrm>
            <a:off x="676656" y="1637031"/>
            <a:ext cx="11107802" cy="4856235"/>
          </a:xfrm>
        </p:spPr>
        <p:txBody>
          <a:bodyPr>
            <a:normAutofit/>
          </a:bodyPr>
          <a:lstStyle/>
          <a:p>
            <a:r>
              <a:rPr lang="en-US" dirty="0"/>
              <a:t>You can run code without installing at </a:t>
            </a:r>
            <a:r>
              <a:rPr lang="en-US" dirty="0">
                <a:hlinkClick r:id="rId3"/>
              </a:rPr>
              <a:t>https://try.ocamlpro.com/</a:t>
            </a:r>
            <a:endParaRPr lang="en-US" dirty="0"/>
          </a:p>
          <a:p>
            <a:pPr marL="0" indent="0">
              <a:buNone/>
            </a:pPr>
            <a:endParaRPr lang="en-US" dirty="0"/>
          </a:p>
          <a:p>
            <a:r>
              <a:rPr lang="en-US" dirty="0"/>
              <a:t>(demo)</a:t>
            </a:r>
          </a:p>
          <a:p>
            <a:endParaRPr lang="en-US" dirty="0"/>
          </a:p>
          <a:p>
            <a:endParaRPr lang="en-US" dirty="0"/>
          </a:p>
          <a:p>
            <a:endParaRPr lang="en-US" dirty="0"/>
          </a:p>
          <a:p>
            <a:r>
              <a:rPr lang="en-US" dirty="0"/>
              <a:t>Can also be compiled</a:t>
            </a:r>
          </a:p>
        </p:txBody>
      </p:sp>
      <p:sp>
        <p:nvSpPr>
          <p:cNvPr id="4" name="Slide Number Placeholder 3">
            <a:extLst>
              <a:ext uri="{FF2B5EF4-FFF2-40B4-BE49-F238E27FC236}">
                <a16:creationId xmlns:a16="http://schemas.microsoft.com/office/drawing/2014/main" id="{A7117AA6-DBF7-42B4-BB3D-63ECE84A7135}"/>
              </a:ext>
            </a:extLst>
          </p:cNvPr>
          <p:cNvSpPr>
            <a:spLocks noGrp="1"/>
          </p:cNvSpPr>
          <p:nvPr>
            <p:ph type="sldNum" sz="quarter" idx="12"/>
          </p:nvPr>
        </p:nvSpPr>
        <p:spPr/>
        <p:txBody>
          <a:bodyPr/>
          <a:lstStyle/>
          <a:p>
            <a:fld id="{1F1B8572-414E-4329-B0B0-F510B92A2987}" type="slidenum">
              <a:rPr lang="en-US" smtClean="0"/>
              <a:pPr/>
              <a:t>20</a:t>
            </a:fld>
            <a:endParaRPr lang="en-US" dirty="0"/>
          </a:p>
        </p:txBody>
      </p:sp>
    </p:spTree>
    <p:extLst>
      <p:ext uri="{BB962C8B-B14F-4D97-AF65-F5344CB8AC3E}">
        <p14:creationId xmlns:p14="http://schemas.microsoft.com/office/powerpoint/2010/main" val="2317823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1267C-2EC0-4AC8-B5F6-0B53FA96A755}"/>
              </a:ext>
            </a:extLst>
          </p:cNvPr>
          <p:cNvSpPr>
            <a:spLocks noGrp="1"/>
          </p:cNvSpPr>
          <p:nvPr>
            <p:ph type="title"/>
          </p:nvPr>
        </p:nvSpPr>
        <p:spPr/>
        <p:txBody>
          <a:bodyPr/>
          <a:lstStyle/>
          <a:p>
            <a:r>
              <a:rPr lang="en-US" dirty="0"/>
              <a:t>HW1 – Getting Started with OCaml</a:t>
            </a:r>
          </a:p>
        </p:txBody>
      </p:sp>
      <p:sp>
        <p:nvSpPr>
          <p:cNvPr id="3" name="Content Placeholder 2">
            <a:extLst>
              <a:ext uri="{FF2B5EF4-FFF2-40B4-BE49-F238E27FC236}">
                <a16:creationId xmlns:a16="http://schemas.microsoft.com/office/drawing/2014/main" id="{C3179F7F-F2FC-4330-ACA3-8A154A510A18}"/>
              </a:ext>
            </a:extLst>
          </p:cNvPr>
          <p:cNvSpPr>
            <a:spLocks noGrp="1"/>
          </p:cNvSpPr>
          <p:nvPr>
            <p:ph idx="1"/>
          </p:nvPr>
        </p:nvSpPr>
        <p:spPr>
          <a:xfrm>
            <a:off x="676656" y="1637032"/>
            <a:ext cx="10753725" cy="4887058"/>
          </a:xfrm>
        </p:spPr>
        <p:txBody>
          <a:bodyPr>
            <a:normAutofit/>
          </a:bodyPr>
          <a:lstStyle/>
          <a:p>
            <a:r>
              <a:rPr lang="en-US" dirty="0">
                <a:hlinkClick r:id="rId3"/>
              </a:rPr>
              <a:t>Posted</a:t>
            </a:r>
            <a:r>
              <a:rPr lang="en-US" dirty="0"/>
              <a:t> on the course website</a:t>
            </a:r>
          </a:p>
          <a:p>
            <a:r>
              <a:rPr lang="en-US" dirty="0"/>
              <a:t>Set up your OCaml programming environment and write some simple functions in OCaml</a:t>
            </a:r>
          </a:p>
          <a:p>
            <a:r>
              <a:rPr lang="en-US" dirty="0"/>
              <a:t>First submission due Thursday 8/24 at 11:59 PM</a:t>
            </a:r>
          </a:p>
          <a:p>
            <a:pPr lvl="1"/>
            <a:r>
              <a:rPr lang="en-US" dirty="0"/>
              <a:t>Do as much as you can, get feedback on where you got stuck!</a:t>
            </a:r>
          </a:p>
          <a:p>
            <a:r>
              <a:rPr lang="en-US" dirty="0"/>
              <a:t>Submit via </a:t>
            </a:r>
            <a:r>
              <a:rPr lang="en-US" dirty="0" err="1">
                <a:hlinkClick r:id="rId4"/>
              </a:rPr>
              <a:t>Gradescope</a:t>
            </a:r>
            <a:endParaRPr lang="en-US" dirty="0"/>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811AE3C-B3A2-4D74-8920-E85AF991193A}"/>
              </a:ext>
            </a:extLst>
          </p:cNvPr>
          <p:cNvSpPr>
            <a:spLocks noGrp="1"/>
          </p:cNvSpPr>
          <p:nvPr>
            <p:ph type="sldNum" sz="quarter" idx="12"/>
          </p:nvPr>
        </p:nvSpPr>
        <p:spPr/>
        <p:txBody>
          <a:bodyPr/>
          <a:lstStyle/>
          <a:p>
            <a:fld id="{1F1B8572-414E-4329-B0B0-F510B92A2987}" type="slidenum">
              <a:rPr lang="en-US" smtClean="0"/>
              <a:pPr/>
              <a:t>21</a:t>
            </a:fld>
            <a:endParaRPr lang="en-US" dirty="0"/>
          </a:p>
        </p:txBody>
      </p:sp>
    </p:spTree>
    <p:extLst>
      <p:ext uri="{BB962C8B-B14F-4D97-AF65-F5344CB8AC3E}">
        <p14:creationId xmlns:p14="http://schemas.microsoft.com/office/powerpoint/2010/main" val="579336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6549B6-40BA-2DE3-3AB3-C0F8B6808526}"/>
              </a:ext>
            </a:extLst>
          </p:cNvPr>
          <p:cNvSpPr>
            <a:spLocks noGrp="1"/>
          </p:cNvSpPr>
          <p:nvPr>
            <p:ph type="sldNum" sz="quarter" idx="12"/>
          </p:nvPr>
        </p:nvSpPr>
        <p:spPr/>
        <p:txBody>
          <a:bodyPr/>
          <a:lstStyle/>
          <a:p>
            <a:fld id="{1F1B8572-414E-4329-B0B0-F510B92A2987}" type="slidenum">
              <a:rPr lang="en-US" smtClean="0"/>
              <a:t>22</a:t>
            </a:fld>
            <a:endParaRPr lang="en-US"/>
          </a:p>
        </p:txBody>
      </p:sp>
      <p:pic>
        <p:nvPicPr>
          <p:cNvPr id="4" name="Picture 3">
            <a:extLst>
              <a:ext uri="{FF2B5EF4-FFF2-40B4-BE49-F238E27FC236}">
                <a16:creationId xmlns:a16="http://schemas.microsoft.com/office/drawing/2014/main" id="{C5F4EE2C-0B3E-E26A-95E8-68916A2CE944}"/>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3517691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Tuples and Functions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676656" y="1637031"/>
            <a:ext cx="10753725" cy="4962551"/>
          </a:xfrm>
        </p:spPr>
        <p:txBody>
          <a:bodyPr>
            <a:normAutofit fontScale="92500" lnSpcReduction="20000"/>
          </a:bodyPr>
          <a:lstStyle/>
          <a:p>
            <a:pPr marL="0" indent="0">
              <a:buNone/>
            </a:pPr>
            <a:r>
              <a:rPr lang="en-US" sz="3000" dirty="0">
                <a:latin typeface="Consolas" panose="020B0609020204030204" pitchFamily="49" charset="0"/>
                <a:cs typeface="Courier New" panose="02070309020205020404" pitchFamily="49" charset="0"/>
              </a:rPr>
              <a:t>let p1 = (4, "hi");;</a:t>
            </a:r>
          </a:p>
          <a:p>
            <a:pPr marL="0" indent="0">
              <a:buNone/>
            </a:pPr>
            <a:r>
              <a:rPr lang="en-US" sz="3000" dirty="0">
                <a:latin typeface="Consolas" panose="020B0609020204030204" pitchFamily="49" charset="0"/>
                <a:cs typeface="Courier New" panose="02070309020205020404" pitchFamily="49" charset="0"/>
              </a:rPr>
              <a:t>(*  p1 has type “int * string”  *)</a:t>
            </a:r>
          </a:p>
          <a:p>
            <a:pPr marL="0" indent="0">
              <a:buNone/>
            </a:pPr>
            <a:endParaRPr lang="en-US" sz="3000" dirty="0">
              <a:latin typeface="Consolas" panose="020B0609020204030204" pitchFamily="49" charset="0"/>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p2 = (3, 5, 2);;</a:t>
            </a:r>
          </a:p>
          <a:p>
            <a:pPr marL="0" indent="0">
              <a:buNone/>
            </a:pPr>
            <a:r>
              <a:rPr lang="en-US" sz="3000" dirty="0">
                <a:latin typeface="Consolas" panose="020B0609020204030204" pitchFamily="49" charset="0"/>
                <a:cs typeface="Courier New" panose="02070309020205020404" pitchFamily="49" charset="0"/>
              </a:rPr>
              <a:t>(*  p2 has type “int * int * int”  *)</a:t>
            </a:r>
          </a:p>
          <a:p>
            <a:pPr marL="0" indent="0">
              <a:buNone/>
            </a:pPr>
            <a:endParaRPr lang="en-US" sz="3000" dirty="0">
              <a:latin typeface="Consolas" panose="020B0609020204030204" pitchFamily="49" charset="0"/>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t>
            </a:r>
            <a:r>
              <a:rPr lang="en-US" sz="3000" dirty="0" err="1">
                <a:latin typeface="Consolas" panose="020B0609020204030204" pitchFamily="49" charset="0"/>
                <a:cs typeface="Courier New" panose="02070309020205020404" pitchFamily="49" charset="0"/>
              </a:rPr>
              <a:t>incr</a:t>
            </a:r>
            <a:r>
              <a:rPr lang="en-US" sz="3000" dirty="0">
                <a:latin typeface="Consolas" panose="020B0609020204030204" pitchFamily="49" charset="0"/>
                <a:cs typeface="Courier New" panose="02070309020205020404" pitchFamily="49" charset="0"/>
              </a:rPr>
              <a:t> x y = (x + 1, y + 2);;</a:t>
            </a:r>
          </a:p>
          <a:p>
            <a:pPr marL="0" indent="0">
              <a:buNone/>
            </a:pPr>
            <a:r>
              <a:rPr lang="en-US" sz="3000" dirty="0">
                <a:latin typeface="Consolas" panose="020B0609020204030204" pitchFamily="49" charset="0"/>
                <a:cs typeface="Courier New" panose="02070309020205020404" pitchFamily="49" charset="0"/>
              </a:rPr>
              <a:t>(*  </a:t>
            </a:r>
            <a:r>
              <a:rPr lang="en-US" sz="3000" dirty="0" err="1">
                <a:latin typeface="Consolas" panose="020B0609020204030204" pitchFamily="49" charset="0"/>
                <a:cs typeface="Courier New" panose="02070309020205020404" pitchFamily="49" charset="0"/>
              </a:rPr>
              <a:t>incr</a:t>
            </a:r>
            <a:r>
              <a:rPr lang="en-US" sz="3000" dirty="0">
                <a:latin typeface="Consolas" panose="020B0609020204030204" pitchFamily="49" charset="0"/>
                <a:cs typeface="Courier New" panose="02070309020205020404" pitchFamily="49" charset="0"/>
              </a:rPr>
              <a:t> has type “int -&gt; int -&gt; int * int”  *)</a:t>
            </a:r>
          </a:p>
          <a:p>
            <a:pPr marL="0" indent="0">
              <a:buNone/>
            </a:pPr>
            <a:endParaRPr lang="en-US" sz="3000" dirty="0">
              <a:latin typeface="Consolas" panose="020B0609020204030204" pitchFamily="49" charset="0"/>
              <a:cs typeface="Courier New" panose="02070309020205020404" pitchFamily="49" charset="0"/>
            </a:endParaRPr>
          </a:p>
          <a:p>
            <a:pPr marL="0" indent="0">
              <a:buNone/>
            </a:pPr>
            <a:r>
              <a:rPr lang="en-US" sz="3000" dirty="0" err="1">
                <a:latin typeface="Consolas" panose="020B0609020204030204" pitchFamily="49" charset="0"/>
                <a:cs typeface="Courier New" panose="02070309020205020404" pitchFamily="49" charset="0"/>
              </a:rPr>
              <a:t>incr</a:t>
            </a:r>
            <a:r>
              <a:rPr lang="en-US" sz="3000" dirty="0">
                <a:latin typeface="Consolas" panose="020B0609020204030204" pitchFamily="49" charset="0"/>
                <a:cs typeface="Courier New" panose="02070309020205020404" pitchFamily="49" charset="0"/>
              </a:rPr>
              <a:t> 5 6;;</a:t>
            </a:r>
          </a:p>
          <a:p>
            <a:pPr marL="0" indent="0">
              <a:buNone/>
            </a:pPr>
            <a:r>
              <a:rPr lang="en-US" sz="3000" dirty="0">
                <a:latin typeface="Consolas" panose="020B0609020204030204" pitchFamily="49" charset="0"/>
                <a:cs typeface="Courier New" panose="02070309020205020404" pitchFamily="49" charset="0"/>
              </a:rPr>
              <a:t>(*  returns (6, 8)  *)</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23</a:t>
            </a:fld>
            <a:endParaRPr lang="en-US" dirty="0"/>
          </a:p>
        </p:txBody>
      </p:sp>
    </p:spTree>
    <p:extLst>
      <p:ext uri="{BB962C8B-B14F-4D97-AF65-F5344CB8AC3E}">
        <p14:creationId xmlns:p14="http://schemas.microsoft.com/office/powerpoint/2010/main" val="151685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ECD5D-63B8-45FE-A08B-70B0AC6A3E04}"/>
              </a:ext>
            </a:extLst>
          </p:cNvPr>
          <p:cNvSpPr>
            <a:spLocks noGrp="1"/>
          </p:cNvSpPr>
          <p:nvPr>
            <p:ph type="title"/>
          </p:nvPr>
        </p:nvSpPr>
        <p:spPr/>
        <p:txBody>
          <a:bodyPr/>
          <a:lstStyle/>
          <a:p>
            <a:r>
              <a:rPr lang="en-US" dirty="0"/>
              <a:t>Inductive Data Types</a:t>
            </a:r>
          </a:p>
        </p:txBody>
      </p:sp>
      <p:sp>
        <p:nvSpPr>
          <p:cNvPr id="3" name="Content Placeholder 2">
            <a:extLst>
              <a:ext uri="{FF2B5EF4-FFF2-40B4-BE49-F238E27FC236}">
                <a16:creationId xmlns:a16="http://schemas.microsoft.com/office/drawing/2014/main" id="{EF6584B8-994D-4E39-BAF0-0768DF2D7429}"/>
              </a:ext>
            </a:extLst>
          </p:cNvPr>
          <p:cNvSpPr>
            <a:spLocks noGrp="1"/>
          </p:cNvSpPr>
          <p:nvPr>
            <p:ph idx="1"/>
          </p:nvPr>
        </p:nvSpPr>
        <p:spPr>
          <a:xfrm>
            <a:off x="676656" y="1637031"/>
            <a:ext cx="10753725" cy="4932733"/>
          </a:xfrm>
        </p:spPr>
        <p:txBody>
          <a:bodyPr>
            <a:normAutofit fontScale="70000" lnSpcReduction="20000"/>
          </a:bodyPr>
          <a:lstStyle/>
          <a:p>
            <a:r>
              <a:rPr lang="en-US" dirty="0"/>
              <a:t>Define a type by giving a list of cases</a:t>
            </a:r>
          </a:p>
          <a:p>
            <a:endParaRPr lang="en-US" dirty="0"/>
          </a:p>
          <a:p>
            <a:pPr marL="0" indent="0">
              <a:buNone/>
            </a:pPr>
            <a:r>
              <a:rPr lang="en-US" dirty="0">
                <a:latin typeface="Consolas" panose="020B0609020204030204" pitchFamily="49" charset="0"/>
                <a:cs typeface="Courier New" panose="02070309020205020404" pitchFamily="49" charset="0"/>
              </a:rPr>
              <a:t>type season = Spring | Summer | Fall | Winter</a:t>
            </a:r>
          </a:p>
          <a:p>
            <a:pPr marL="0" indent="0">
              <a:spcBef>
                <a:spcPts val="1800"/>
              </a:spcBef>
              <a:buNone/>
            </a:pPr>
            <a:r>
              <a:rPr lang="en-US" dirty="0">
                <a:latin typeface="+mj-lt"/>
                <a:cs typeface="Courier New" panose="02070309020205020404" pitchFamily="49" charset="0"/>
              </a:rPr>
              <a:t>example values: 	</a:t>
            </a:r>
            <a:r>
              <a:rPr lang="en-US" dirty="0">
                <a:latin typeface="Consolas" panose="020B0609020204030204" pitchFamily="49" charset="0"/>
                <a:cs typeface="Courier New" panose="02070309020205020404" pitchFamily="49" charset="0"/>
              </a:rPr>
              <a:t>Summer    	Fall</a:t>
            </a:r>
          </a:p>
          <a:p>
            <a:pPr marL="0" indent="0">
              <a:buNone/>
            </a:pPr>
            <a:endParaRPr lang="en-US" dirty="0">
              <a:latin typeface="Consolas" panose="020B0609020204030204" pitchFamily="49" charset="0"/>
              <a:cs typeface="Courier New" panose="02070309020205020404" pitchFamily="49" charset="0"/>
            </a:endParaRPr>
          </a:p>
          <a:p>
            <a:pPr marL="0" indent="0">
              <a:buNone/>
            </a:pPr>
            <a:r>
              <a:rPr lang="en-US" dirty="0">
                <a:latin typeface="Consolas" panose="020B0609020204030204" pitchFamily="49" charset="0"/>
                <a:cs typeface="Courier New" panose="02070309020205020404" pitchFamily="49" charset="0"/>
              </a:rPr>
              <a:t>type value =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of int |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of string</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Floatval</a:t>
            </a:r>
            <a:r>
              <a:rPr lang="en-US" dirty="0">
                <a:latin typeface="Consolas" panose="020B0609020204030204" pitchFamily="49" charset="0"/>
                <a:cs typeface="Courier New" panose="02070309020205020404" pitchFamily="49" charset="0"/>
              </a:rPr>
              <a:t> of float</a:t>
            </a:r>
          </a:p>
          <a:p>
            <a:pPr marL="0" indent="0">
              <a:spcBef>
                <a:spcPts val="1800"/>
              </a:spcBef>
              <a:buNone/>
            </a:pPr>
            <a:r>
              <a:rPr lang="en-US" dirty="0">
                <a:latin typeface="+mj-lt"/>
                <a:cs typeface="Courier New" panose="02070309020205020404" pitchFamily="49" charset="0"/>
              </a:rPr>
              <a:t>example values: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3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“hi!”</a:t>
            </a:r>
          </a:p>
          <a:p>
            <a:pPr marL="0" indent="0">
              <a:buNone/>
            </a:pPr>
            <a:endParaRPr lang="en-US" dirty="0">
              <a:latin typeface="Consolas" panose="020B0609020204030204" pitchFamily="49" charset="0"/>
              <a:cs typeface="Courier New" panose="02070309020205020404" pitchFamily="49" charset="0"/>
            </a:endParaRPr>
          </a:p>
          <a:p>
            <a:pPr marL="0" indent="0">
              <a:buNone/>
            </a:pPr>
            <a:r>
              <a:rPr lang="en-US" dirty="0">
                <a:latin typeface="Consolas" panose="020B0609020204030204" pitchFamily="49" charset="0"/>
                <a:cs typeface="Courier New" panose="02070309020205020404" pitchFamily="49" charset="0"/>
              </a:rPr>
              <a:t>type </a:t>
            </a:r>
            <a:r>
              <a:rPr lang="en-US" dirty="0" err="1">
                <a:latin typeface="Consolas" panose="020B0609020204030204" pitchFamily="49" charset="0"/>
                <a:cs typeface="Courier New" panose="02070309020205020404" pitchFamily="49" charset="0"/>
              </a:rPr>
              <a:t>intlist</a:t>
            </a:r>
            <a:r>
              <a:rPr lang="en-US" dirty="0">
                <a:latin typeface="Consolas" panose="020B0609020204030204" pitchFamily="49" charset="0"/>
                <a:cs typeface="Courier New" panose="02070309020205020404" pitchFamily="49" charset="0"/>
              </a:rPr>
              <a:t> = Nil | Cons of int * </a:t>
            </a:r>
            <a:r>
              <a:rPr lang="en-US" dirty="0" err="1">
                <a:latin typeface="Consolas" panose="020B0609020204030204" pitchFamily="49" charset="0"/>
                <a:cs typeface="Courier New" panose="02070309020205020404" pitchFamily="49" charset="0"/>
              </a:rPr>
              <a:t>intlist</a:t>
            </a:r>
            <a:endParaRPr lang="en-US" dirty="0">
              <a:latin typeface="Consolas" panose="020B0609020204030204" pitchFamily="49" charset="0"/>
              <a:cs typeface="Courier New" panose="02070309020205020404" pitchFamily="49" charset="0"/>
            </a:endParaRPr>
          </a:p>
          <a:p>
            <a:pPr marL="0" indent="0">
              <a:lnSpc>
                <a:spcPct val="60000"/>
              </a:lnSpc>
              <a:spcBef>
                <a:spcPts val="1800"/>
              </a:spcBef>
              <a:buNone/>
            </a:pPr>
            <a:r>
              <a:rPr lang="en-US" dirty="0">
                <a:latin typeface="+mj-lt"/>
                <a:cs typeface="Courier New" panose="02070309020205020404" pitchFamily="49" charset="0"/>
              </a:rPr>
              <a:t>example values: 	</a:t>
            </a:r>
            <a:r>
              <a:rPr lang="en-US" dirty="0">
                <a:latin typeface="Consolas" panose="020B0609020204030204" pitchFamily="49" charset="0"/>
                <a:cs typeface="Courier New" panose="02070309020205020404" pitchFamily="49" charset="0"/>
              </a:rPr>
              <a:t>Nil	</a:t>
            </a:r>
            <a:r>
              <a:rPr lang="en-US" dirty="0">
                <a:latin typeface="+mj-lt"/>
                <a:cs typeface="Courier New" panose="02070309020205020404" pitchFamily="49" charset="0"/>
              </a:rPr>
              <a:t>	</a:t>
            </a:r>
            <a:r>
              <a:rPr lang="en-US" dirty="0">
                <a:latin typeface="Consolas" panose="020B0609020204030204" pitchFamily="49" charset="0"/>
                <a:cs typeface="Courier New" panose="02070309020205020404" pitchFamily="49" charset="0"/>
              </a:rPr>
              <a:t>Cons (1, Nil)</a:t>
            </a:r>
            <a:br>
              <a:rPr lang="en-US" dirty="0">
                <a:latin typeface="Consolas" panose="020B0609020204030204" pitchFamily="49" charset="0"/>
                <a:cs typeface="Courier New" panose="02070309020205020404" pitchFamily="49" charset="0"/>
              </a:rPr>
            </a:b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Cons (1, Cons (2, Cons (3, Nil)))</a:t>
            </a:r>
          </a:p>
        </p:txBody>
      </p:sp>
      <p:sp>
        <p:nvSpPr>
          <p:cNvPr id="4" name="Slide Number Placeholder 3">
            <a:extLst>
              <a:ext uri="{FF2B5EF4-FFF2-40B4-BE49-F238E27FC236}">
                <a16:creationId xmlns:a16="http://schemas.microsoft.com/office/drawing/2014/main" id="{FA783542-6989-494E-9CA2-1DDC69A709E0}"/>
              </a:ext>
            </a:extLst>
          </p:cNvPr>
          <p:cNvSpPr>
            <a:spLocks noGrp="1"/>
          </p:cNvSpPr>
          <p:nvPr>
            <p:ph type="sldNum" sz="quarter" idx="12"/>
          </p:nvPr>
        </p:nvSpPr>
        <p:spPr/>
        <p:txBody>
          <a:bodyPr/>
          <a:lstStyle/>
          <a:p>
            <a:fld id="{1F1B8572-414E-4329-B0B0-F510B92A2987}" type="slidenum">
              <a:rPr lang="en-US" smtClean="0"/>
              <a:pPr/>
              <a:t>24</a:t>
            </a:fld>
            <a:endParaRPr lang="en-US" dirty="0"/>
          </a:p>
        </p:txBody>
      </p:sp>
    </p:spTree>
    <p:extLst>
      <p:ext uri="{BB962C8B-B14F-4D97-AF65-F5344CB8AC3E}">
        <p14:creationId xmlns:p14="http://schemas.microsoft.com/office/powerpoint/2010/main" val="991145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Pattern-Matching and Recursion</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676656" y="1637031"/>
            <a:ext cx="10753725" cy="4962551"/>
          </a:xfrm>
        </p:spPr>
        <p:txBody>
          <a:bodyPr>
            <a:normAutofit/>
          </a:bodyPr>
          <a:lstStyle/>
          <a:p>
            <a:pPr marL="0" indent="0">
              <a:buNone/>
            </a:pPr>
            <a:r>
              <a:rPr lang="en-US" sz="3000" dirty="0">
                <a:latin typeface="Consolas" panose="020B0609020204030204" pitchFamily="49" charset="0"/>
                <a:cs typeface="Courier New" panose="02070309020205020404" pitchFamily="49" charset="0"/>
              </a:rPr>
              <a:t>type season = Spring | Summer | Fall | Winter </a:t>
            </a:r>
          </a:p>
          <a:p>
            <a:pPr marL="0" indent="0">
              <a:buNone/>
            </a:pPr>
            <a:endParaRPr lang="en-US" sz="3000" dirty="0">
              <a:latin typeface="Consolas" panose="020B0609020204030204" pitchFamily="49" charset="0"/>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t>
            </a:r>
            <a:r>
              <a:rPr lang="en-US" sz="3000" dirty="0" err="1">
                <a:latin typeface="Consolas" panose="020B0609020204030204" pitchFamily="49" charset="0"/>
                <a:cs typeface="Courier New" panose="02070309020205020404" pitchFamily="49" charset="0"/>
              </a:rPr>
              <a:t>get_temp</a:t>
            </a:r>
            <a:r>
              <a:rPr lang="en-US" sz="3000" dirty="0">
                <a:latin typeface="Consolas" panose="020B0609020204030204" pitchFamily="49" charset="0"/>
                <a:cs typeface="Courier New" panose="02070309020205020404" pitchFamily="49" charset="0"/>
              </a:rPr>
              <a:t> s =</a:t>
            </a:r>
          </a:p>
          <a:p>
            <a:pPr marL="0" indent="0">
              <a:buNone/>
            </a:pPr>
            <a:r>
              <a:rPr lang="en-US" sz="3000" dirty="0">
                <a:latin typeface="Consolas" panose="020B0609020204030204" pitchFamily="49" charset="0"/>
                <a:cs typeface="Courier New" panose="02070309020205020404" pitchFamily="49" charset="0"/>
              </a:rPr>
              <a:t>  match s with</a:t>
            </a:r>
          </a:p>
          <a:p>
            <a:pPr marL="0" indent="0">
              <a:buNone/>
            </a:pPr>
            <a:r>
              <a:rPr lang="en-US" sz="3000" dirty="0">
                <a:latin typeface="Consolas" panose="020B0609020204030204" pitchFamily="49" charset="0"/>
                <a:cs typeface="Courier New" panose="02070309020205020404" pitchFamily="49" charset="0"/>
              </a:rPr>
              <a:t>  | Spring -&gt; 70</a:t>
            </a:r>
          </a:p>
          <a:p>
            <a:pPr marL="0" indent="0">
              <a:buNone/>
            </a:pPr>
            <a:r>
              <a:rPr lang="en-US" sz="3000" dirty="0">
                <a:latin typeface="Consolas" panose="020B0609020204030204" pitchFamily="49" charset="0"/>
                <a:cs typeface="Courier New" panose="02070309020205020404" pitchFamily="49" charset="0"/>
              </a:rPr>
              <a:t>  | Summer -&gt; 80</a:t>
            </a:r>
          </a:p>
          <a:p>
            <a:pPr marL="0" indent="0">
              <a:buNone/>
            </a:pPr>
            <a:r>
              <a:rPr lang="en-US" sz="3000" dirty="0">
                <a:latin typeface="Consolas" panose="020B0609020204030204" pitchFamily="49" charset="0"/>
                <a:cs typeface="Courier New" panose="02070309020205020404" pitchFamily="49" charset="0"/>
              </a:rPr>
              <a:t>  | Fall -&gt; 70</a:t>
            </a:r>
          </a:p>
          <a:p>
            <a:pPr marL="0" indent="0">
              <a:buNone/>
            </a:pPr>
            <a:r>
              <a:rPr lang="en-US" sz="3000" dirty="0">
                <a:latin typeface="Consolas" panose="020B0609020204030204" pitchFamily="49" charset="0"/>
                <a:cs typeface="Courier New" panose="02070309020205020404" pitchFamily="49" charset="0"/>
              </a:rPr>
              <a:t>  | Winter -&gt; 30</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25</a:t>
            </a:fld>
            <a:endParaRPr lang="en-US" dirty="0"/>
          </a:p>
        </p:txBody>
      </p:sp>
    </p:spTree>
    <p:extLst>
      <p:ext uri="{BB962C8B-B14F-4D97-AF65-F5344CB8AC3E}">
        <p14:creationId xmlns:p14="http://schemas.microsoft.com/office/powerpoint/2010/main" val="1517694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Pattern-Matching and Recursion</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676656" y="1637032"/>
            <a:ext cx="10753725" cy="5042548"/>
          </a:xfrm>
        </p:spPr>
        <p:txBody>
          <a:bodyPr>
            <a:normAutofit fontScale="92500" lnSpcReduction="10000"/>
          </a:bodyPr>
          <a:lstStyle/>
          <a:p>
            <a:pPr marL="0" indent="0">
              <a:buNone/>
            </a:pPr>
            <a:r>
              <a:rPr lang="en-US" dirty="0">
                <a:latin typeface="Consolas" panose="020B0609020204030204" pitchFamily="49" charset="0"/>
                <a:cs typeface="Courier New" panose="02070309020205020404" pitchFamily="49" charset="0"/>
              </a:rPr>
              <a:t>type value =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of int |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of string</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Floatval</a:t>
            </a:r>
            <a:r>
              <a:rPr lang="en-US" dirty="0">
                <a:latin typeface="Consolas" panose="020B0609020204030204" pitchFamily="49" charset="0"/>
                <a:cs typeface="Courier New" panose="02070309020205020404" pitchFamily="49" charset="0"/>
              </a:rPr>
              <a:t> of float</a:t>
            </a:r>
          </a:p>
          <a:p>
            <a:pPr marL="0" indent="0">
              <a:buNone/>
            </a:pPr>
            <a:endParaRPr lang="en-US" dirty="0">
              <a:latin typeface="Consolas" panose="020B0609020204030204" pitchFamily="49" charset="0"/>
              <a:cs typeface="Courier New" panose="02070309020205020404" pitchFamily="49" charset="0"/>
            </a:endParaRPr>
          </a:p>
          <a:p>
            <a:pPr marL="0" indent="0">
              <a:buNone/>
            </a:pPr>
            <a:r>
              <a:rPr lang="en-US" dirty="0">
                <a:latin typeface="Consolas" panose="020B0609020204030204" pitchFamily="49" charset="0"/>
                <a:cs typeface="Courier New" panose="02070309020205020404" pitchFamily="49" charset="0"/>
              </a:rPr>
              <a:t>let </a:t>
            </a:r>
            <a:r>
              <a:rPr lang="en-US" dirty="0" err="1">
                <a:latin typeface="Consolas" panose="020B0609020204030204" pitchFamily="49" charset="0"/>
                <a:cs typeface="Courier New" panose="02070309020205020404" pitchFamily="49" charset="0"/>
              </a:rPr>
              <a:t>print_val</a:t>
            </a:r>
            <a:r>
              <a:rPr lang="en-US" dirty="0">
                <a:latin typeface="Consolas" panose="020B0609020204030204" pitchFamily="49" charset="0"/>
                <a:cs typeface="Courier New" panose="02070309020205020404" pitchFamily="49" charset="0"/>
              </a:rPr>
              <a:t> v =</a:t>
            </a:r>
          </a:p>
          <a:p>
            <a:pPr marL="0" indent="0">
              <a:buNone/>
            </a:pPr>
            <a:r>
              <a:rPr lang="en-US" dirty="0">
                <a:latin typeface="Consolas" panose="020B0609020204030204" pitchFamily="49" charset="0"/>
                <a:cs typeface="Courier New" panose="02070309020205020404" pitchFamily="49" charset="0"/>
              </a:rPr>
              <a:t>  match v with</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i -&gt;</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s -&gt;</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Floatval</a:t>
            </a:r>
            <a:r>
              <a:rPr lang="en-US" dirty="0">
                <a:latin typeface="Consolas" panose="020B0609020204030204" pitchFamily="49" charset="0"/>
                <a:cs typeface="Courier New" panose="02070309020205020404" pitchFamily="49" charset="0"/>
              </a:rPr>
              <a:t> f -&gt;</a:t>
            </a:r>
          </a:p>
          <a:p>
            <a:pPr marL="0" indent="0">
              <a:buNone/>
            </a:pPr>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i</a:t>
            </a:r>
            <a:r>
              <a:rPr lang="en-US" dirty="0">
                <a:latin typeface="+mj-lt"/>
                <a:cs typeface="Courier New" panose="02070309020205020404" pitchFamily="49" charset="0"/>
              </a:rPr>
              <a:t>, </a:t>
            </a:r>
            <a:r>
              <a:rPr lang="en-US" dirty="0">
                <a:latin typeface="Consolas" panose="020B0609020204030204" pitchFamily="49" charset="0"/>
                <a:cs typeface="Courier New" panose="02070309020205020404" pitchFamily="49" charset="0"/>
              </a:rPr>
              <a:t>s</a:t>
            </a:r>
            <a:r>
              <a:rPr lang="en-US" dirty="0">
                <a:latin typeface="+mj-lt"/>
                <a:cs typeface="Courier New" panose="02070309020205020404" pitchFamily="49" charset="0"/>
              </a:rPr>
              <a:t>, </a:t>
            </a:r>
            <a:r>
              <a:rPr lang="en-US" dirty="0">
                <a:latin typeface="Consolas" panose="020B0609020204030204" pitchFamily="49" charset="0"/>
                <a:cs typeface="Courier New" panose="02070309020205020404" pitchFamily="49" charset="0"/>
              </a:rPr>
              <a:t>f</a:t>
            </a:r>
            <a:r>
              <a:rPr lang="en-US" dirty="0">
                <a:latin typeface="+mj-lt"/>
                <a:cs typeface="Courier New" panose="02070309020205020404" pitchFamily="49" charset="0"/>
              </a:rPr>
              <a:t> are </a:t>
            </a:r>
            <a:r>
              <a:rPr lang="en-US" i="1" dirty="0">
                <a:latin typeface="+mj-lt"/>
                <a:cs typeface="Courier New" panose="02070309020205020404" pitchFamily="49" charset="0"/>
              </a:rPr>
              <a:t>new variables</a:t>
            </a:r>
            <a:r>
              <a:rPr lang="en-US" dirty="0">
                <a:latin typeface="+mj-lt"/>
                <a:cs typeface="Courier New" panose="02070309020205020404" pitchFamily="49" charset="0"/>
              </a:rPr>
              <a:t> declared in the match cases</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26</a:t>
            </a:fld>
            <a:endParaRPr lang="en-US" dirty="0"/>
          </a:p>
        </p:txBody>
      </p:sp>
    </p:spTree>
    <p:extLst>
      <p:ext uri="{BB962C8B-B14F-4D97-AF65-F5344CB8AC3E}">
        <p14:creationId xmlns:p14="http://schemas.microsoft.com/office/powerpoint/2010/main" val="2313797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Pattern-Matching and Recursion</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676656" y="1637032"/>
            <a:ext cx="10753725" cy="5042548"/>
          </a:xfrm>
        </p:spPr>
        <p:txBody>
          <a:bodyPr>
            <a:normAutofit fontScale="92500" lnSpcReduction="10000"/>
          </a:bodyPr>
          <a:lstStyle/>
          <a:p>
            <a:pPr marL="0" indent="0">
              <a:buNone/>
            </a:pPr>
            <a:r>
              <a:rPr lang="en-US" dirty="0">
                <a:latin typeface="Consolas" panose="020B0609020204030204" pitchFamily="49" charset="0"/>
                <a:cs typeface="Courier New" panose="02070309020205020404" pitchFamily="49" charset="0"/>
              </a:rPr>
              <a:t>type value =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of int |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of string</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Floatval</a:t>
            </a:r>
            <a:r>
              <a:rPr lang="en-US" dirty="0">
                <a:latin typeface="Consolas" panose="020B0609020204030204" pitchFamily="49" charset="0"/>
                <a:cs typeface="Courier New" panose="02070309020205020404" pitchFamily="49" charset="0"/>
              </a:rPr>
              <a:t> of float</a:t>
            </a:r>
          </a:p>
          <a:p>
            <a:pPr marL="0" indent="0">
              <a:buNone/>
            </a:pPr>
            <a:endParaRPr lang="en-US" dirty="0">
              <a:latin typeface="Consolas" panose="020B0609020204030204" pitchFamily="49" charset="0"/>
              <a:cs typeface="Courier New" panose="02070309020205020404" pitchFamily="49" charset="0"/>
            </a:endParaRPr>
          </a:p>
          <a:p>
            <a:pPr marL="0" indent="0">
              <a:buNone/>
            </a:pPr>
            <a:r>
              <a:rPr lang="en-US" dirty="0">
                <a:latin typeface="Consolas" panose="020B0609020204030204" pitchFamily="49" charset="0"/>
                <a:cs typeface="Courier New" panose="02070309020205020404" pitchFamily="49" charset="0"/>
              </a:rPr>
              <a:t>let </a:t>
            </a:r>
            <a:r>
              <a:rPr lang="en-US" dirty="0" err="1">
                <a:latin typeface="Consolas" panose="020B0609020204030204" pitchFamily="49" charset="0"/>
                <a:cs typeface="Courier New" panose="02070309020205020404" pitchFamily="49" charset="0"/>
              </a:rPr>
              <a:t>print_val</a:t>
            </a:r>
            <a:r>
              <a:rPr lang="en-US" dirty="0">
                <a:latin typeface="Consolas" panose="020B0609020204030204" pitchFamily="49" charset="0"/>
                <a:cs typeface="Courier New" panose="02070309020205020404" pitchFamily="49" charset="0"/>
              </a:rPr>
              <a:t> v =</a:t>
            </a:r>
          </a:p>
          <a:p>
            <a:pPr marL="0" indent="0">
              <a:buNone/>
            </a:pPr>
            <a:r>
              <a:rPr lang="en-US" dirty="0">
                <a:latin typeface="Consolas" panose="020B0609020204030204" pitchFamily="49" charset="0"/>
                <a:cs typeface="Courier New" panose="02070309020205020404" pitchFamily="49" charset="0"/>
              </a:rPr>
              <a:t>  match v with</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Intval</a:t>
            </a:r>
            <a:r>
              <a:rPr lang="en-US" dirty="0">
                <a:latin typeface="Consolas" panose="020B0609020204030204" pitchFamily="49" charset="0"/>
                <a:cs typeface="Courier New" panose="02070309020205020404" pitchFamily="49" charset="0"/>
              </a:rPr>
              <a:t> </a:t>
            </a:r>
            <a:r>
              <a:rPr lang="en-US" dirty="0" err="1">
                <a:latin typeface="Consolas" panose="020B0609020204030204" pitchFamily="49" charset="0"/>
                <a:cs typeface="Courier New" panose="02070309020205020404" pitchFamily="49" charset="0"/>
              </a:rPr>
              <a:t>i</a:t>
            </a:r>
            <a:r>
              <a:rPr lang="en-US" dirty="0">
                <a:latin typeface="Consolas" panose="020B0609020204030204" pitchFamily="49" charset="0"/>
                <a:cs typeface="Courier New" panose="02070309020205020404" pitchFamily="49" charset="0"/>
              </a:rPr>
              <a:t> -&gt; </a:t>
            </a:r>
            <a:r>
              <a:rPr lang="en-US" dirty="0" err="1">
                <a:latin typeface="Consolas" panose="020B0609020204030204" pitchFamily="49" charset="0"/>
                <a:cs typeface="Courier New" panose="02070309020205020404" pitchFamily="49" charset="0"/>
              </a:rPr>
              <a:t>print_int</a:t>
            </a:r>
            <a:r>
              <a:rPr lang="en-US" dirty="0">
                <a:latin typeface="Consolas" panose="020B0609020204030204" pitchFamily="49" charset="0"/>
                <a:cs typeface="Courier New" panose="02070309020205020404" pitchFamily="49" charset="0"/>
              </a:rPr>
              <a:t> </a:t>
            </a:r>
            <a:r>
              <a:rPr lang="en-US" dirty="0" err="1">
                <a:latin typeface="Consolas" panose="020B0609020204030204" pitchFamily="49" charset="0"/>
                <a:cs typeface="Courier New" panose="02070309020205020404" pitchFamily="49" charset="0"/>
              </a:rPr>
              <a:t>i</a:t>
            </a:r>
            <a:endParaRPr lang="en-US" dirty="0">
              <a:latin typeface="Consolas" panose="020B0609020204030204" pitchFamily="49" charset="0"/>
              <a:cs typeface="Courier New" panose="02070309020205020404" pitchFamily="49" charset="0"/>
            </a:endParaRP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Stringval</a:t>
            </a:r>
            <a:r>
              <a:rPr lang="en-US" dirty="0">
                <a:latin typeface="Consolas" panose="020B0609020204030204" pitchFamily="49" charset="0"/>
                <a:cs typeface="Courier New" panose="02070309020205020404" pitchFamily="49" charset="0"/>
              </a:rPr>
              <a:t> s -&gt; </a:t>
            </a:r>
            <a:r>
              <a:rPr lang="en-US" dirty="0" err="1">
                <a:latin typeface="Consolas" panose="020B0609020204030204" pitchFamily="49" charset="0"/>
                <a:cs typeface="Courier New" panose="02070309020205020404" pitchFamily="49" charset="0"/>
              </a:rPr>
              <a:t>print_string</a:t>
            </a:r>
            <a:r>
              <a:rPr lang="en-US" dirty="0">
                <a:latin typeface="Consolas" panose="020B0609020204030204" pitchFamily="49" charset="0"/>
                <a:cs typeface="Courier New" panose="02070309020205020404" pitchFamily="49" charset="0"/>
              </a:rPr>
              <a:t> s</a:t>
            </a:r>
          </a:p>
          <a:p>
            <a:pPr marL="0" indent="0">
              <a:buNone/>
            </a:pPr>
            <a:r>
              <a:rPr lang="en-US" dirty="0">
                <a:latin typeface="Consolas" panose="020B0609020204030204" pitchFamily="49" charset="0"/>
                <a:cs typeface="Courier New" panose="02070309020205020404" pitchFamily="49" charset="0"/>
              </a:rPr>
              <a:t>  | </a:t>
            </a:r>
            <a:r>
              <a:rPr lang="en-US" dirty="0" err="1">
                <a:latin typeface="Consolas" panose="020B0609020204030204" pitchFamily="49" charset="0"/>
                <a:cs typeface="Courier New" panose="02070309020205020404" pitchFamily="49" charset="0"/>
              </a:rPr>
              <a:t>Floatval</a:t>
            </a:r>
            <a:r>
              <a:rPr lang="en-US" dirty="0">
                <a:latin typeface="Consolas" panose="020B0609020204030204" pitchFamily="49" charset="0"/>
                <a:cs typeface="Courier New" panose="02070309020205020404" pitchFamily="49" charset="0"/>
              </a:rPr>
              <a:t> f -&gt; </a:t>
            </a:r>
            <a:r>
              <a:rPr lang="en-US" dirty="0" err="1">
                <a:latin typeface="Consolas" panose="020B0609020204030204" pitchFamily="49" charset="0"/>
                <a:cs typeface="Courier New" panose="02070309020205020404" pitchFamily="49" charset="0"/>
              </a:rPr>
              <a:t>print_float</a:t>
            </a:r>
            <a:r>
              <a:rPr lang="en-US" dirty="0">
                <a:latin typeface="Consolas" panose="020B0609020204030204" pitchFamily="49" charset="0"/>
                <a:cs typeface="Courier New" panose="02070309020205020404" pitchFamily="49" charset="0"/>
              </a:rPr>
              <a:t> f</a:t>
            </a:r>
          </a:p>
          <a:p>
            <a:pPr marL="0" indent="0">
              <a:buNone/>
            </a:pPr>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i</a:t>
            </a:r>
            <a:r>
              <a:rPr lang="en-US" dirty="0">
                <a:latin typeface="+mj-lt"/>
                <a:cs typeface="Courier New" panose="02070309020205020404" pitchFamily="49" charset="0"/>
              </a:rPr>
              <a:t>, </a:t>
            </a:r>
            <a:r>
              <a:rPr lang="en-US" dirty="0">
                <a:latin typeface="Consolas" panose="020B0609020204030204" pitchFamily="49" charset="0"/>
                <a:cs typeface="Courier New" panose="02070309020205020404" pitchFamily="49" charset="0"/>
              </a:rPr>
              <a:t>s</a:t>
            </a:r>
            <a:r>
              <a:rPr lang="en-US" dirty="0">
                <a:latin typeface="+mj-lt"/>
                <a:cs typeface="Courier New" panose="02070309020205020404" pitchFamily="49" charset="0"/>
              </a:rPr>
              <a:t>, </a:t>
            </a:r>
            <a:r>
              <a:rPr lang="en-US" dirty="0">
                <a:latin typeface="Consolas" panose="020B0609020204030204" pitchFamily="49" charset="0"/>
                <a:cs typeface="Courier New" panose="02070309020205020404" pitchFamily="49" charset="0"/>
              </a:rPr>
              <a:t>f</a:t>
            </a:r>
            <a:r>
              <a:rPr lang="en-US" dirty="0">
                <a:latin typeface="+mj-lt"/>
                <a:cs typeface="Courier New" panose="02070309020205020404" pitchFamily="49" charset="0"/>
              </a:rPr>
              <a:t> are </a:t>
            </a:r>
            <a:r>
              <a:rPr lang="en-US" i="1" dirty="0">
                <a:latin typeface="+mj-lt"/>
                <a:cs typeface="Courier New" panose="02070309020205020404" pitchFamily="49" charset="0"/>
              </a:rPr>
              <a:t>new variables</a:t>
            </a:r>
            <a:r>
              <a:rPr lang="en-US" dirty="0">
                <a:latin typeface="+mj-lt"/>
                <a:cs typeface="Courier New" panose="02070309020205020404" pitchFamily="49" charset="0"/>
              </a:rPr>
              <a:t> declared in the match cases</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27</a:t>
            </a:fld>
            <a:endParaRPr lang="en-US" dirty="0"/>
          </a:p>
        </p:txBody>
      </p:sp>
    </p:spTree>
    <p:extLst>
      <p:ext uri="{BB962C8B-B14F-4D97-AF65-F5344CB8AC3E}">
        <p14:creationId xmlns:p14="http://schemas.microsoft.com/office/powerpoint/2010/main" val="1729057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Pattern-Matching and Recursion</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p:txBody>
          <a:bodyPr>
            <a:normAutofit/>
          </a:bodyPr>
          <a:lstStyle/>
          <a:p>
            <a:pPr marL="0" indent="0">
              <a:buNone/>
            </a:pPr>
            <a:r>
              <a:rPr lang="en-US" sz="3000" dirty="0">
                <a:latin typeface="Consolas" panose="020B0609020204030204" pitchFamily="49" charset="0"/>
                <a:cs typeface="Courier New" panose="02070309020205020404" pitchFamily="49" charset="0"/>
              </a:rPr>
              <a:t>type </a:t>
            </a:r>
            <a:r>
              <a:rPr lang="en-US" sz="3000" dirty="0" err="1">
                <a:latin typeface="Consolas" panose="020B0609020204030204" pitchFamily="49" charset="0"/>
                <a:cs typeface="Courier New" panose="02070309020205020404" pitchFamily="49" charset="0"/>
              </a:rPr>
              <a:t>intlist</a:t>
            </a:r>
            <a:r>
              <a:rPr lang="en-US" sz="3000" dirty="0">
                <a:latin typeface="Consolas" panose="020B0609020204030204" pitchFamily="49" charset="0"/>
                <a:cs typeface="Courier New" panose="02070309020205020404" pitchFamily="49" charset="0"/>
              </a:rPr>
              <a:t> = Nil | Cons of int * </a:t>
            </a:r>
            <a:r>
              <a:rPr lang="en-US" sz="3000" dirty="0" err="1">
                <a:latin typeface="Consolas" panose="020B0609020204030204" pitchFamily="49" charset="0"/>
                <a:cs typeface="Courier New" panose="02070309020205020404" pitchFamily="49" charset="0"/>
              </a:rPr>
              <a:t>intlist</a:t>
            </a:r>
            <a:endParaRPr lang="en-US" sz="3000" dirty="0">
              <a:latin typeface="Consolas" panose="020B0609020204030204" pitchFamily="49" charset="0"/>
              <a:cs typeface="Courier New" panose="02070309020205020404" pitchFamily="49" charset="0"/>
            </a:endParaRPr>
          </a:p>
          <a:p>
            <a:pPr marL="0" indent="0">
              <a:buNone/>
            </a:pPr>
            <a:endParaRPr lang="en-US" sz="3000" dirty="0">
              <a:latin typeface="Consolas" panose="020B0609020204030204" pitchFamily="49" charset="0"/>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t>
            </a:r>
            <a:r>
              <a:rPr lang="en-US" sz="3000" b="1" dirty="0">
                <a:latin typeface="Consolas" panose="020B0609020204030204" pitchFamily="49" charset="0"/>
                <a:cs typeface="Courier New" panose="02070309020205020404" pitchFamily="49" charset="0"/>
              </a:rPr>
              <a:t>rec</a:t>
            </a:r>
            <a:r>
              <a:rPr lang="en-US" sz="3000" dirty="0">
                <a:latin typeface="Consolas" panose="020B0609020204030204" pitchFamily="49" charset="0"/>
                <a:cs typeface="Courier New" panose="02070309020205020404" pitchFamily="49" charset="0"/>
              </a:rPr>
              <a:t> length l =</a:t>
            </a:r>
          </a:p>
          <a:p>
            <a:pPr marL="0" indent="0">
              <a:buNone/>
            </a:pPr>
            <a:r>
              <a:rPr lang="en-US" sz="3000" dirty="0">
                <a:latin typeface="Consolas" panose="020B0609020204030204" pitchFamily="49" charset="0"/>
                <a:cs typeface="Courier New" panose="02070309020205020404" pitchFamily="49" charset="0"/>
              </a:rPr>
              <a:t>  match l with</a:t>
            </a:r>
          </a:p>
          <a:p>
            <a:pPr marL="0" indent="0">
              <a:buNone/>
            </a:pPr>
            <a:r>
              <a:rPr lang="en-US" sz="3000" dirty="0">
                <a:latin typeface="Consolas" panose="020B0609020204030204" pitchFamily="49" charset="0"/>
                <a:cs typeface="Courier New" panose="02070309020205020404" pitchFamily="49" charset="0"/>
              </a:rPr>
              <a:t>  | Nil -&gt; 0</a:t>
            </a:r>
          </a:p>
          <a:p>
            <a:pPr marL="0" indent="0">
              <a:buNone/>
            </a:pPr>
            <a:r>
              <a:rPr lang="en-US" sz="3000" dirty="0">
                <a:latin typeface="Consolas" panose="020B0609020204030204" pitchFamily="49" charset="0"/>
                <a:cs typeface="Courier New" panose="02070309020205020404" pitchFamily="49" charset="0"/>
              </a:rPr>
              <a:t>  | Cons (</a:t>
            </a:r>
            <a:r>
              <a:rPr lang="en-US" sz="3000" dirty="0" err="1">
                <a:latin typeface="Consolas" panose="020B0609020204030204" pitchFamily="49" charset="0"/>
                <a:cs typeface="Courier New" panose="02070309020205020404" pitchFamily="49" charset="0"/>
              </a:rPr>
              <a:t>i</a:t>
            </a:r>
            <a:r>
              <a:rPr lang="en-US" sz="3000" dirty="0">
                <a:latin typeface="Consolas" panose="020B0609020204030204" pitchFamily="49" charset="0"/>
                <a:cs typeface="Courier New" panose="02070309020205020404" pitchFamily="49" charset="0"/>
              </a:rPr>
              <a:t>, rest) -&gt; length rest + 1</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28</a:t>
            </a:fld>
            <a:endParaRPr lang="en-US" dirty="0"/>
          </a:p>
        </p:txBody>
      </p:sp>
    </p:spTree>
    <p:extLst>
      <p:ext uri="{BB962C8B-B14F-4D97-AF65-F5344CB8AC3E}">
        <p14:creationId xmlns:p14="http://schemas.microsoft.com/office/powerpoint/2010/main" val="1059063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46B43-A06C-4150-96AD-86B68062A2C1}"/>
              </a:ext>
            </a:extLst>
          </p:cNvPr>
          <p:cNvSpPr>
            <a:spLocks noGrp="1"/>
          </p:cNvSpPr>
          <p:nvPr>
            <p:ph type="title"/>
          </p:nvPr>
        </p:nvSpPr>
        <p:spPr/>
        <p:txBody>
          <a:bodyPr/>
          <a:lstStyle/>
          <a:p>
            <a:r>
              <a:rPr lang="en-US" dirty="0"/>
              <a:t>Course Overview</a:t>
            </a:r>
          </a:p>
        </p:txBody>
      </p:sp>
      <p:sp>
        <p:nvSpPr>
          <p:cNvPr id="3" name="Content Placeholder 2">
            <a:extLst>
              <a:ext uri="{FF2B5EF4-FFF2-40B4-BE49-F238E27FC236}">
                <a16:creationId xmlns:a16="http://schemas.microsoft.com/office/drawing/2014/main" id="{1EAF15DD-222B-41F8-8BA4-318BDEFD0FFC}"/>
              </a:ext>
            </a:extLst>
          </p:cNvPr>
          <p:cNvSpPr>
            <a:spLocks noGrp="1"/>
          </p:cNvSpPr>
          <p:nvPr>
            <p:ph idx="1"/>
          </p:nvPr>
        </p:nvSpPr>
        <p:spPr>
          <a:xfrm>
            <a:off x="676656" y="1637032"/>
            <a:ext cx="10753725" cy="4972490"/>
          </a:xfrm>
        </p:spPr>
        <p:txBody>
          <a:bodyPr>
            <a:normAutofit/>
          </a:bodyPr>
          <a:lstStyle/>
          <a:p>
            <a:r>
              <a:rPr lang="en-US" dirty="0"/>
              <a:t>Professor: William Mansky (he/him) (</a:t>
            </a:r>
            <a:r>
              <a:rPr lang="en-US" dirty="0">
                <a:hlinkClick r:id="rId2"/>
              </a:rPr>
              <a:t>mansky1@uic.edu</a:t>
            </a:r>
            <a:r>
              <a:rPr lang="en-US" dirty="0"/>
              <a:t>)</a:t>
            </a:r>
          </a:p>
          <a:p>
            <a:r>
              <a:rPr lang="en-US" dirty="0"/>
              <a:t>TA: Joseph Wiseman (he/him) (</a:t>
            </a:r>
            <a:r>
              <a:rPr lang="fi-FI" dirty="0">
                <a:hlinkClick r:id="rId3"/>
              </a:rPr>
              <a:t>jwisem6@uic.edu</a:t>
            </a:r>
            <a:r>
              <a:rPr lang="en-US" dirty="0"/>
              <a:t>)</a:t>
            </a:r>
          </a:p>
          <a:p>
            <a:r>
              <a:rPr lang="en-US" dirty="0"/>
              <a:t>Prerequisites: CS 341 (functional programming), CS 151 (logic and proofs)</a:t>
            </a:r>
          </a:p>
          <a:p>
            <a:r>
              <a:rPr lang="en-US" dirty="0"/>
              <a:t>Website: </a:t>
            </a:r>
            <a:r>
              <a:rPr lang="en-US" sz="2800" dirty="0">
                <a:hlinkClick r:id="rId4"/>
              </a:rPr>
              <a:t>https://www.cs.uic.edu/~mansky/teaching/cs476/fa23/</a:t>
            </a:r>
            <a:endParaRPr lang="en-US" dirty="0"/>
          </a:p>
          <a:p>
            <a:r>
              <a:rPr lang="en-US" dirty="0"/>
              <a:t>Anonymous in-class questions:</a:t>
            </a:r>
            <a:r>
              <a:rPr lang="en-US" b="1" dirty="0"/>
              <a:t> </a:t>
            </a:r>
            <a:r>
              <a:rPr lang="en-US" sz="2800" dirty="0">
                <a:hlinkClick r:id="rId5"/>
              </a:rPr>
              <a:t>https://pollev.com/wmansky771</a:t>
            </a:r>
            <a:endParaRPr lang="en-US" sz="2800" dirty="0"/>
          </a:p>
          <a:p>
            <a:r>
              <a:rPr lang="en-US" dirty="0"/>
              <a:t>Lectures recorded via Zoom on Blackboard</a:t>
            </a:r>
          </a:p>
          <a:p>
            <a:r>
              <a:rPr lang="en-US" dirty="0"/>
              <a:t>Discussion board on </a:t>
            </a:r>
            <a:r>
              <a:rPr lang="en-US" dirty="0">
                <a:hlinkClick r:id="rId6" action="ppaction://hlinkfile"/>
              </a:rPr>
              <a:t>Piazza</a:t>
            </a:r>
            <a:r>
              <a:rPr lang="en-US" dirty="0"/>
              <a:t>, assignments via </a:t>
            </a:r>
            <a:r>
              <a:rPr lang="en-US" dirty="0" err="1">
                <a:hlinkClick r:id="rId7"/>
              </a:rPr>
              <a:t>Gradescope</a:t>
            </a:r>
            <a:endParaRPr lang="en-US" dirty="0"/>
          </a:p>
        </p:txBody>
      </p:sp>
      <p:sp>
        <p:nvSpPr>
          <p:cNvPr id="4" name="Slide Number Placeholder 3">
            <a:extLst>
              <a:ext uri="{FF2B5EF4-FFF2-40B4-BE49-F238E27FC236}">
                <a16:creationId xmlns:a16="http://schemas.microsoft.com/office/drawing/2014/main" id="{A8E3083D-98FF-476D-B0BA-1031040DC8F8}"/>
              </a:ext>
            </a:extLst>
          </p:cNvPr>
          <p:cNvSpPr>
            <a:spLocks noGrp="1"/>
          </p:cNvSpPr>
          <p:nvPr>
            <p:ph type="sldNum" sz="quarter" idx="12"/>
          </p:nvPr>
        </p:nvSpPr>
        <p:spPr/>
        <p:txBody>
          <a:bodyPr/>
          <a:lstStyle/>
          <a:p>
            <a:fld id="{1F1B8572-414E-4329-B0B0-F510B92A2987}" type="slidenum">
              <a:rPr lang="en-US" smtClean="0"/>
              <a:pPr/>
              <a:t>2</a:t>
            </a:fld>
            <a:endParaRPr lang="en-US" dirty="0"/>
          </a:p>
        </p:txBody>
      </p:sp>
    </p:spTree>
    <p:extLst>
      <p:ext uri="{BB962C8B-B14F-4D97-AF65-F5344CB8AC3E}">
        <p14:creationId xmlns:p14="http://schemas.microsoft.com/office/powerpoint/2010/main" val="2285723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a:bodyPr>
          <a:lstStyle/>
          <a:p>
            <a:r>
              <a:rPr lang="en-US" sz="3000" dirty="0">
                <a:latin typeface="+mj-lt"/>
                <a:cs typeface="Courier New" panose="02070309020205020404" pitchFamily="49" charset="0"/>
              </a:rPr>
              <a:t>This expression has type ... but is here used with type ...</a:t>
            </a:r>
          </a:p>
          <a:p>
            <a:pPr marL="0" indent="0">
              <a:buNone/>
            </a:pPr>
            <a:endParaRPr lang="en-US" sz="3000" dirty="0">
              <a:latin typeface="+mj-lt"/>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add1 x = x + 1;;</a:t>
            </a:r>
          </a:p>
          <a:p>
            <a:pPr marL="0" indent="0">
              <a:buNone/>
            </a:pPr>
            <a:r>
              <a:rPr lang="en-US" sz="3000" dirty="0">
                <a:latin typeface="Consolas" panose="020B0609020204030204" pitchFamily="49" charset="0"/>
                <a:cs typeface="Courier New" panose="02070309020205020404" pitchFamily="49" charset="0"/>
              </a:rPr>
              <a:t>add1 “hi”;;</a:t>
            </a:r>
          </a:p>
          <a:p>
            <a:pPr marL="0" indent="0">
              <a:buNone/>
            </a:pPr>
            <a:endParaRPr lang="en-US" sz="3000" dirty="0">
              <a:latin typeface="+mj-lt"/>
              <a:cs typeface="Courier New" panose="02070309020205020404" pitchFamily="49" charset="0"/>
            </a:endParaRPr>
          </a:p>
          <a:p>
            <a:endParaRPr lang="en-US" sz="3000" dirty="0">
              <a:latin typeface="+mj-lt"/>
              <a:cs typeface="Courier New" panose="02070309020205020404" pitchFamily="49" charset="0"/>
            </a:endParaRPr>
          </a:p>
          <a:p>
            <a:endParaRPr lang="en-US" sz="3000" dirty="0">
              <a:latin typeface="+mj-lt"/>
              <a:cs typeface="Courier New" panose="02070309020205020404" pitchFamily="49" charset="0"/>
            </a:endParaRPr>
          </a:p>
          <a:p>
            <a:pPr marL="0" indent="0">
              <a:buNone/>
            </a:pP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29</a:t>
            </a:fld>
            <a:endParaRPr lang="en-US" dirty="0"/>
          </a:p>
        </p:txBody>
      </p:sp>
    </p:spTree>
    <p:extLst>
      <p:ext uri="{BB962C8B-B14F-4D97-AF65-F5344CB8AC3E}">
        <p14:creationId xmlns:p14="http://schemas.microsoft.com/office/powerpoint/2010/main" val="2873537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a:bodyPr>
          <a:lstStyle/>
          <a:p>
            <a:r>
              <a:rPr lang="en-US" sz="3000" dirty="0">
                <a:latin typeface="+mj-lt"/>
                <a:cs typeface="Courier New" panose="02070309020205020404" pitchFamily="49" charset="0"/>
              </a:rPr>
              <a:t>This expression has type ... but is here used with type ...</a:t>
            </a:r>
          </a:p>
          <a:p>
            <a:pPr marL="0" indent="0">
              <a:buNone/>
            </a:pPr>
            <a:endParaRPr lang="en-US" sz="3000" dirty="0">
              <a:latin typeface="+mj-lt"/>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add1 x = x + 1;;</a:t>
            </a:r>
          </a:p>
          <a:p>
            <a:pPr marL="0" indent="0">
              <a:buNone/>
            </a:pPr>
            <a:r>
              <a:rPr lang="en-US" sz="3000" dirty="0">
                <a:latin typeface="Consolas" panose="020B0609020204030204" pitchFamily="49" charset="0"/>
                <a:cs typeface="Courier New" panose="02070309020205020404" pitchFamily="49" charset="0"/>
              </a:rPr>
              <a:t>add1 </a:t>
            </a:r>
            <a:r>
              <a:rPr lang="en-US" sz="3000" u="sng" dirty="0">
                <a:latin typeface="Consolas" panose="020B0609020204030204" pitchFamily="49" charset="0"/>
                <a:cs typeface="Courier New" panose="02070309020205020404" pitchFamily="49" charset="0"/>
              </a:rPr>
              <a:t>“hi”</a:t>
            </a:r>
            <a:r>
              <a:rPr lang="en-US" sz="3000" dirty="0">
                <a:latin typeface="Consolas" panose="020B0609020204030204" pitchFamily="49" charset="0"/>
                <a:cs typeface="Courier New" panose="02070309020205020404" pitchFamily="49" charset="0"/>
              </a:rPr>
              <a:t>;;</a:t>
            </a:r>
          </a:p>
          <a:p>
            <a:pPr marL="0" indent="0">
              <a:buNone/>
            </a:pPr>
            <a:r>
              <a:rPr lang="en-US" sz="3000" dirty="0">
                <a:latin typeface="+mj-lt"/>
                <a:cs typeface="Courier New" panose="02070309020205020404" pitchFamily="49" charset="0"/>
              </a:rPr>
              <a:t>Error: This expression has type string but an expression was expected of type int</a:t>
            </a:r>
          </a:p>
          <a:p>
            <a:endParaRPr lang="en-US" sz="3000" dirty="0">
              <a:latin typeface="+mj-lt"/>
              <a:cs typeface="Courier New" panose="02070309020205020404" pitchFamily="49" charset="0"/>
            </a:endParaRPr>
          </a:p>
          <a:p>
            <a:r>
              <a:rPr lang="en-US" sz="3000" dirty="0">
                <a:latin typeface="+mj-lt"/>
                <a:cs typeface="Courier New" panose="02070309020205020404" pitchFamily="49" charset="0"/>
              </a:rPr>
              <a:t>Think about which of those types is wrong!</a:t>
            </a:r>
          </a:p>
          <a:p>
            <a:pPr marL="0" indent="0">
              <a:buNone/>
            </a:pP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30</a:t>
            </a:fld>
            <a:endParaRPr lang="en-US" dirty="0"/>
          </a:p>
        </p:txBody>
      </p:sp>
    </p:spTree>
    <p:extLst>
      <p:ext uri="{BB962C8B-B14F-4D97-AF65-F5344CB8AC3E}">
        <p14:creationId xmlns:p14="http://schemas.microsoft.com/office/powerpoint/2010/main" val="5712138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a:bodyPr>
          <a:lstStyle/>
          <a:p>
            <a:r>
              <a:rPr lang="en-US" sz="3000" dirty="0">
                <a:latin typeface="+mj-lt"/>
                <a:cs typeface="Courier New" panose="02070309020205020404" pitchFamily="49" charset="0"/>
              </a:rPr>
              <a:t>This expression has type ... but is here used with type ...</a:t>
            </a:r>
          </a:p>
          <a:p>
            <a:pPr marL="0" indent="0">
              <a:buNone/>
            </a:pPr>
            <a:endParaRPr lang="en-US" sz="3000" dirty="0">
              <a:latin typeface="+mj-lt"/>
              <a:cs typeface="Courier New" panose="02070309020205020404" pitchFamily="49" charset="0"/>
            </a:endParaRPr>
          </a:p>
          <a:p>
            <a:pPr marL="0" indent="0">
              <a:buNone/>
            </a:pPr>
            <a:r>
              <a:rPr lang="en-US" sz="3000" dirty="0">
                <a:latin typeface="Consolas" panose="020B0609020204030204" pitchFamily="49" charset="0"/>
                <a:cs typeface="Courier New" panose="02070309020205020404" pitchFamily="49" charset="0"/>
              </a:rPr>
              <a:t>let add1 (x : string) = x ^ “1”;;</a:t>
            </a:r>
          </a:p>
          <a:p>
            <a:pPr marL="0" indent="0">
              <a:buNone/>
            </a:pPr>
            <a:r>
              <a:rPr lang="en-US" sz="3000" dirty="0">
                <a:latin typeface="Consolas" panose="020B0609020204030204" pitchFamily="49" charset="0"/>
                <a:cs typeface="Courier New" panose="02070309020205020404" pitchFamily="49" charset="0"/>
              </a:rPr>
              <a:t>add1 “hi”;;</a:t>
            </a:r>
          </a:p>
          <a:p>
            <a:pPr marL="0" indent="0">
              <a:buNone/>
            </a:pPr>
            <a:r>
              <a:rPr lang="en-US" sz="3000" dirty="0">
                <a:latin typeface="Consolas" panose="020B0609020204030204" pitchFamily="49" charset="0"/>
                <a:cs typeface="Courier New" panose="02070309020205020404" pitchFamily="49" charset="0"/>
              </a:rPr>
              <a:t>(* returns “hi1” *)</a:t>
            </a:r>
          </a:p>
          <a:p>
            <a:endParaRPr lang="en-US" sz="3000" dirty="0">
              <a:latin typeface="+mj-lt"/>
              <a:cs typeface="Courier New" panose="02070309020205020404" pitchFamily="49" charset="0"/>
            </a:endParaRPr>
          </a:p>
          <a:p>
            <a:endParaRPr lang="en-US" sz="3000" dirty="0">
              <a:latin typeface="+mj-lt"/>
              <a:cs typeface="Courier New" panose="02070309020205020404" pitchFamily="49" charset="0"/>
            </a:endParaRPr>
          </a:p>
          <a:p>
            <a:r>
              <a:rPr lang="en-US" sz="3000" dirty="0">
                <a:latin typeface="+mj-lt"/>
                <a:cs typeface="Courier New" panose="02070309020205020404" pitchFamily="49" charset="0"/>
              </a:rPr>
              <a:t>Think about which of those types is wrong!</a:t>
            </a:r>
          </a:p>
          <a:p>
            <a:pPr marL="0" indent="0">
              <a:buNone/>
            </a:pP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31</a:t>
            </a:fld>
            <a:endParaRPr lang="en-US" dirty="0"/>
          </a:p>
        </p:txBody>
      </p:sp>
    </p:spTree>
    <p:extLst>
      <p:ext uri="{BB962C8B-B14F-4D97-AF65-F5344CB8AC3E}">
        <p14:creationId xmlns:p14="http://schemas.microsoft.com/office/powerpoint/2010/main" val="3753146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fontScale="92500" lnSpcReduction="20000"/>
          </a:bodyPr>
          <a:lstStyle/>
          <a:p>
            <a:r>
              <a:rPr lang="en-US" sz="3000" dirty="0">
                <a:latin typeface="+mj-lt"/>
                <a:cs typeface="Courier New" panose="02070309020205020404" pitchFamily="49" charset="0"/>
              </a:rPr>
              <a:t>This pattern-matching is not exhaustive</a:t>
            </a:r>
          </a:p>
          <a:p>
            <a:pPr marL="0" indent="0">
              <a:buNone/>
            </a:pPr>
            <a:endParaRPr lang="en-US" sz="3000" dirty="0">
              <a:latin typeface="+mj-lt"/>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type value = </a:t>
            </a:r>
            <a:r>
              <a:rPr lang="en-US" sz="2800" dirty="0" err="1">
                <a:latin typeface="Consolas" panose="020B0609020204030204" pitchFamily="49" charset="0"/>
                <a:cs typeface="Courier New" panose="02070309020205020404" pitchFamily="49" charset="0"/>
              </a:rPr>
              <a:t>Intval</a:t>
            </a:r>
            <a:r>
              <a:rPr lang="en-US" sz="2800" dirty="0">
                <a:latin typeface="Consolas" panose="020B0609020204030204" pitchFamily="49" charset="0"/>
                <a:cs typeface="Courier New" panose="02070309020205020404" pitchFamily="49" charset="0"/>
              </a:rPr>
              <a:t> of int | </a:t>
            </a:r>
            <a:r>
              <a:rPr lang="en-US" sz="2800" dirty="0" err="1">
                <a:latin typeface="Consolas" panose="020B0609020204030204" pitchFamily="49" charset="0"/>
                <a:cs typeface="Courier New" panose="02070309020205020404" pitchFamily="49" charset="0"/>
              </a:rPr>
              <a:t>Stringval</a:t>
            </a:r>
            <a:r>
              <a:rPr lang="en-US" sz="2800" dirty="0">
                <a:latin typeface="Consolas" panose="020B0609020204030204" pitchFamily="49" charset="0"/>
                <a:cs typeface="Courier New" panose="02070309020205020404" pitchFamily="49" charset="0"/>
              </a:rPr>
              <a:t> of string</a:t>
            </a:r>
          </a:p>
          <a:p>
            <a:pPr marL="0" indent="0">
              <a:buNone/>
            </a:pPr>
            <a:r>
              <a:rPr lang="en-US" sz="2800" dirty="0">
                <a:latin typeface="Consolas" panose="020B0609020204030204" pitchFamily="49" charset="0"/>
                <a:cs typeface="Courier New" panose="02070309020205020404" pitchFamily="49" charset="0"/>
              </a:rPr>
              <a:t>           | </a:t>
            </a:r>
            <a:r>
              <a:rPr lang="en-US" sz="2800" dirty="0" err="1">
                <a:latin typeface="Consolas" panose="020B0609020204030204" pitchFamily="49" charset="0"/>
                <a:cs typeface="Courier New" panose="02070309020205020404" pitchFamily="49" charset="0"/>
              </a:rPr>
              <a:t>Floatval</a:t>
            </a:r>
            <a:r>
              <a:rPr lang="en-US" sz="2800" dirty="0">
                <a:latin typeface="Consolas" panose="020B0609020204030204" pitchFamily="49" charset="0"/>
                <a:cs typeface="Courier New" panose="02070309020205020404" pitchFamily="49" charset="0"/>
              </a:rPr>
              <a:t> of float</a:t>
            </a:r>
          </a:p>
          <a:p>
            <a:pPr marL="0" indent="0">
              <a:buNone/>
            </a:pPr>
            <a:endParaRPr lang="en-US" sz="2800" dirty="0">
              <a:latin typeface="Consolas" panose="020B0609020204030204" pitchFamily="49" charset="0"/>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let </a:t>
            </a:r>
            <a:r>
              <a:rPr lang="en-US" sz="2800" dirty="0" err="1">
                <a:latin typeface="Consolas" panose="020B0609020204030204" pitchFamily="49" charset="0"/>
                <a:cs typeface="Courier New" panose="02070309020205020404" pitchFamily="49" charset="0"/>
              </a:rPr>
              <a:t>print_val</a:t>
            </a:r>
            <a:r>
              <a:rPr lang="en-US" sz="2800" dirty="0">
                <a:latin typeface="Consolas" panose="020B0609020204030204" pitchFamily="49" charset="0"/>
                <a:cs typeface="Courier New" panose="02070309020205020404" pitchFamily="49" charset="0"/>
              </a:rPr>
              <a:t> v =</a:t>
            </a:r>
          </a:p>
          <a:p>
            <a:pPr marL="0" indent="0">
              <a:buNone/>
            </a:pPr>
            <a:r>
              <a:rPr lang="en-US" sz="2800" dirty="0">
                <a:latin typeface="Consolas" panose="020B0609020204030204" pitchFamily="49" charset="0"/>
                <a:cs typeface="Courier New" panose="02070309020205020404" pitchFamily="49" charset="0"/>
              </a:rPr>
              <a:t>  match v with</a:t>
            </a:r>
          </a:p>
          <a:p>
            <a:pPr marL="0" indent="0">
              <a:buNone/>
            </a:pPr>
            <a:r>
              <a:rPr lang="en-US" sz="2800" dirty="0">
                <a:latin typeface="Consolas" panose="020B0609020204030204" pitchFamily="49" charset="0"/>
                <a:cs typeface="Courier New" panose="02070309020205020404" pitchFamily="49" charset="0"/>
              </a:rPr>
              <a:t>  | </a:t>
            </a:r>
            <a:r>
              <a:rPr lang="en-US" sz="2800" dirty="0" err="1">
                <a:latin typeface="Consolas" panose="020B0609020204030204" pitchFamily="49" charset="0"/>
                <a:cs typeface="Courier New" panose="02070309020205020404" pitchFamily="49" charset="0"/>
              </a:rPr>
              <a:t>Intval</a:t>
            </a:r>
            <a:r>
              <a:rPr lang="en-US" sz="2800" dirty="0">
                <a:latin typeface="Consolas" panose="020B0609020204030204" pitchFamily="49" charset="0"/>
                <a:cs typeface="Courier New" panose="02070309020205020404" pitchFamily="49" charset="0"/>
              </a:rPr>
              <a:t> i -&gt; </a:t>
            </a:r>
            <a:r>
              <a:rPr lang="en-US" sz="2800" dirty="0" err="1">
                <a:latin typeface="Consolas" panose="020B0609020204030204" pitchFamily="49" charset="0"/>
                <a:cs typeface="Courier New" panose="02070309020205020404" pitchFamily="49" charset="0"/>
              </a:rPr>
              <a:t>print_int</a:t>
            </a:r>
            <a:r>
              <a:rPr lang="en-US" sz="2800" dirty="0">
                <a:latin typeface="Consolas" panose="020B0609020204030204" pitchFamily="49" charset="0"/>
                <a:cs typeface="Courier New" panose="02070309020205020404" pitchFamily="49" charset="0"/>
              </a:rPr>
              <a:t> i</a:t>
            </a:r>
          </a:p>
          <a:p>
            <a:pPr marL="0" indent="0">
              <a:buNone/>
            </a:pPr>
            <a:r>
              <a:rPr lang="en-US" sz="2800" dirty="0">
                <a:latin typeface="Consolas" panose="020B0609020204030204" pitchFamily="49" charset="0"/>
                <a:cs typeface="Courier New" panose="02070309020205020404" pitchFamily="49" charset="0"/>
              </a:rPr>
              <a:t>  | </a:t>
            </a:r>
            <a:r>
              <a:rPr lang="en-US" sz="2800" dirty="0" err="1">
                <a:latin typeface="Consolas" panose="020B0609020204030204" pitchFamily="49" charset="0"/>
                <a:cs typeface="Courier New" panose="02070309020205020404" pitchFamily="49" charset="0"/>
              </a:rPr>
              <a:t>Stringval</a:t>
            </a:r>
            <a:r>
              <a:rPr lang="en-US" sz="2800" dirty="0">
                <a:latin typeface="Consolas" panose="020B0609020204030204" pitchFamily="49" charset="0"/>
                <a:cs typeface="Courier New" panose="02070309020205020404" pitchFamily="49" charset="0"/>
              </a:rPr>
              <a:t> s -&gt; </a:t>
            </a:r>
            <a:r>
              <a:rPr lang="en-US" sz="2800" dirty="0" err="1">
                <a:latin typeface="Consolas" panose="020B0609020204030204" pitchFamily="49" charset="0"/>
                <a:cs typeface="Courier New" panose="02070309020205020404" pitchFamily="49" charset="0"/>
              </a:rPr>
              <a:t>print_string</a:t>
            </a:r>
            <a:r>
              <a:rPr lang="en-US" sz="2800" dirty="0">
                <a:latin typeface="Consolas" panose="020B0609020204030204" pitchFamily="49" charset="0"/>
                <a:cs typeface="Courier New" panose="02070309020205020404" pitchFamily="49" charset="0"/>
              </a:rPr>
              <a:t> s</a:t>
            </a:r>
          </a:p>
          <a:p>
            <a:pPr marL="0" indent="0">
              <a:buNone/>
            </a:pPr>
            <a:r>
              <a:rPr lang="en-US" sz="3000" dirty="0">
                <a:latin typeface="+mj-lt"/>
                <a:cs typeface="Courier New" panose="02070309020205020404" pitchFamily="49" charset="0"/>
              </a:rPr>
              <a:t>Warning: this pattern matching is not exhaustive.</a:t>
            </a:r>
          </a:p>
          <a:p>
            <a:pPr marL="0" indent="0">
              <a:buNone/>
            </a:pPr>
            <a:r>
              <a:rPr lang="en-US" sz="3000" dirty="0">
                <a:latin typeface="+mj-lt"/>
                <a:cs typeface="Courier New" panose="02070309020205020404" pitchFamily="49" charset="0"/>
              </a:rPr>
              <a:t>Here is an example of a case that is not matched: </a:t>
            </a:r>
            <a:r>
              <a:rPr lang="en-US" sz="3000" dirty="0" err="1">
                <a:latin typeface="Consolas" panose="020B0609020204030204" pitchFamily="49" charset="0"/>
                <a:cs typeface="Courier New" panose="02070309020205020404" pitchFamily="49" charset="0"/>
              </a:rPr>
              <a:t>Floatval</a:t>
            </a:r>
            <a:r>
              <a:rPr lang="en-US" sz="3000" dirty="0">
                <a:latin typeface="Consolas" panose="020B0609020204030204" pitchFamily="49" charset="0"/>
                <a:cs typeface="Courier New" panose="02070309020205020404" pitchFamily="49" charset="0"/>
              </a:rPr>
              <a:t> _</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32</a:t>
            </a:fld>
            <a:endParaRPr lang="en-US" dirty="0"/>
          </a:p>
        </p:txBody>
      </p:sp>
    </p:spTree>
    <p:extLst>
      <p:ext uri="{BB962C8B-B14F-4D97-AF65-F5344CB8AC3E}">
        <p14:creationId xmlns:p14="http://schemas.microsoft.com/office/powerpoint/2010/main" val="165485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fontScale="92500" lnSpcReduction="10000"/>
          </a:bodyPr>
          <a:lstStyle/>
          <a:p>
            <a:r>
              <a:rPr lang="en-US" sz="3000" dirty="0">
                <a:latin typeface="+mj-lt"/>
                <a:cs typeface="Courier New" panose="02070309020205020404" pitchFamily="49" charset="0"/>
              </a:rPr>
              <a:t>This match case is unused</a:t>
            </a:r>
          </a:p>
          <a:p>
            <a:pPr marL="0" indent="0">
              <a:buNone/>
            </a:pPr>
            <a:endParaRPr lang="en-US" sz="3000" dirty="0">
              <a:latin typeface="+mj-lt"/>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type </a:t>
            </a:r>
            <a:r>
              <a:rPr lang="en-US" sz="2800" dirty="0" err="1">
                <a:latin typeface="Consolas" panose="020B0609020204030204" pitchFamily="49" charset="0"/>
                <a:cs typeface="Courier New" panose="02070309020205020404" pitchFamily="49" charset="0"/>
              </a:rPr>
              <a:t>intlist</a:t>
            </a:r>
            <a:r>
              <a:rPr lang="en-US" sz="2800" dirty="0">
                <a:latin typeface="Consolas" panose="020B0609020204030204" pitchFamily="49" charset="0"/>
                <a:cs typeface="Courier New" panose="02070309020205020404" pitchFamily="49" charset="0"/>
              </a:rPr>
              <a:t> = Nil | Cons of int * </a:t>
            </a:r>
            <a:r>
              <a:rPr lang="en-US" sz="2800" dirty="0" err="1">
                <a:latin typeface="Consolas" panose="020B0609020204030204" pitchFamily="49" charset="0"/>
                <a:cs typeface="Courier New" panose="02070309020205020404" pitchFamily="49" charset="0"/>
              </a:rPr>
              <a:t>intlist</a:t>
            </a:r>
            <a:endParaRPr lang="en-US" sz="2800" dirty="0">
              <a:latin typeface="Consolas" panose="020B0609020204030204" pitchFamily="49" charset="0"/>
              <a:cs typeface="Courier New" panose="02070309020205020404" pitchFamily="49" charset="0"/>
            </a:endParaRPr>
          </a:p>
          <a:p>
            <a:pPr marL="0" indent="0">
              <a:buNone/>
            </a:pPr>
            <a:endParaRPr lang="en-US" sz="2800" dirty="0">
              <a:latin typeface="Consolas" panose="020B0609020204030204" pitchFamily="49" charset="0"/>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let rec length l =</a:t>
            </a:r>
          </a:p>
          <a:p>
            <a:pPr marL="0" indent="0">
              <a:buNone/>
            </a:pPr>
            <a:r>
              <a:rPr lang="en-US" sz="2800" dirty="0">
                <a:latin typeface="Consolas" panose="020B0609020204030204" pitchFamily="49" charset="0"/>
                <a:cs typeface="Courier New" panose="02070309020205020404" pitchFamily="49" charset="0"/>
              </a:rPr>
              <a:t>  match l with</a:t>
            </a:r>
          </a:p>
          <a:p>
            <a:pPr marL="0" indent="0">
              <a:buNone/>
            </a:pPr>
            <a:r>
              <a:rPr lang="en-US" sz="2800" dirty="0">
                <a:latin typeface="Consolas" panose="020B0609020204030204" pitchFamily="49" charset="0"/>
                <a:cs typeface="Courier New" panose="02070309020205020404" pitchFamily="49" charset="0"/>
              </a:rPr>
              <a:t>  | Nil -&gt; 0</a:t>
            </a:r>
          </a:p>
          <a:p>
            <a:pPr marL="0" indent="0">
              <a:buNone/>
            </a:pPr>
            <a:r>
              <a:rPr lang="en-US" sz="2800" dirty="0">
                <a:latin typeface="Consolas" panose="020B0609020204030204" pitchFamily="49" charset="0"/>
                <a:cs typeface="Courier New" panose="02070309020205020404" pitchFamily="49" charset="0"/>
              </a:rPr>
              <a:t>  | Cons (i, rest) -&gt; length rest + 1</a:t>
            </a:r>
          </a:p>
          <a:p>
            <a:pPr marL="0" indent="0">
              <a:buNone/>
            </a:pPr>
            <a:r>
              <a:rPr lang="en-US" sz="2800" dirty="0">
                <a:latin typeface="Consolas" panose="020B0609020204030204" pitchFamily="49" charset="0"/>
                <a:cs typeface="Courier New" panose="02070309020205020404" pitchFamily="49" charset="0"/>
              </a:rPr>
              <a:t>  | Cons (j, rest) -&gt; length rest + 2</a:t>
            </a:r>
          </a:p>
          <a:p>
            <a:pPr marL="0" indent="0">
              <a:buNone/>
            </a:pPr>
            <a:r>
              <a:rPr lang="en-US" sz="2800" dirty="0">
                <a:latin typeface="Consolas" panose="020B0609020204030204" pitchFamily="49" charset="0"/>
                <a:cs typeface="Courier New" panose="02070309020205020404" pitchFamily="49" charset="0"/>
              </a:rPr>
              <a:t> </a:t>
            </a: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33</a:t>
            </a:fld>
            <a:endParaRPr lang="en-US" dirty="0"/>
          </a:p>
        </p:txBody>
      </p:sp>
    </p:spTree>
    <p:extLst>
      <p:ext uri="{BB962C8B-B14F-4D97-AF65-F5344CB8AC3E}">
        <p14:creationId xmlns:p14="http://schemas.microsoft.com/office/powerpoint/2010/main" val="10060724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fontScale="92500" lnSpcReduction="10000"/>
          </a:bodyPr>
          <a:lstStyle/>
          <a:p>
            <a:r>
              <a:rPr lang="en-US" sz="3000" dirty="0">
                <a:latin typeface="+mj-lt"/>
                <a:cs typeface="Courier New" panose="02070309020205020404" pitchFamily="49" charset="0"/>
              </a:rPr>
              <a:t>This match case is unused</a:t>
            </a:r>
          </a:p>
          <a:p>
            <a:pPr marL="0" indent="0">
              <a:buNone/>
            </a:pPr>
            <a:endParaRPr lang="en-US" sz="3000" dirty="0">
              <a:latin typeface="+mj-lt"/>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type </a:t>
            </a:r>
            <a:r>
              <a:rPr lang="en-US" sz="2800" dirty="0" err="1">
                <a:latin typeface="Consolas" panose="020B0609020204030204" pitchFamily="49" charset="0"/>
                <a:cs typeface="Courier New" panose="02070309020205020404" pitchFamily="49" charset="0"/>
              </a:rPr>
              <a:t>intlist</a:t>
            </a:r>
            <a:r>
              <a:rPr lang="en-US" sz="2800" dirty="0">
                <a:latin typeface="Consolas" panose="020B0609020204030204" pitchFamily="49" charset="0"/>
                <a:cs typeface="Courier New" panose="02070309020205020404" pitchFamily="49" charset="0"/>
              </a:rPr>
              <a:t> = Nil | Cons of int * </a:t>
            </a:r>
            <a:r>
              <a:rPr lang="en-US" sz="2800" dirty="0" err="1">
                <a:latin typeface="Consolas" panose="020B0609020204030204" pitchFamily="49" charset="0"/>
                <a:cs typeface="Courier New" panose="02070309020205020404" pitchFamily="49" charset="0"/>
              </a:rPr>
              <a:t>intlist</a:t>
            </a:r>
            <a:endParaRPr lang="en-US" sz="2800" dirty="0">
              <a:latin typeface="Consolas" panose="020B0609020204030204" pitchFamily="49" charset="0"/>
              <a:cs typeface="Courier New" panose="02070309020205020404" pitchFamily="49" charset="0"/>
            </a:endParaRPr>
          </a:p>
          <a:p>
            <a:pPr marL="0" indent="0">
              <a:buNone/>
            </a:pPr>
            <a:endParaRPr lang="en-US" sz="2800" dirty="0">
              <a:latin typeface="Consolas" panose="020B0609020204030204" pitchFamily="49" charset="0"/>
              <a:cs typeface="Courier New" panose="02070309020205020404" pitchFamily="49" charset="0"/>
            </a:endParaRPr>
          </a:p>
          <a:p>
            <a:pPr marL="0" indent="0">
              <a:buNone/>
            </a:pPr>
            <a:r>
              <a:rPr lang="en-US" sz="2800" dirty="0">
                <a:latin typeface="Consolas" panose="020B0609020204030204" pitchFamily="49" charset="0"/>
                <a:cs typeface="Courier New" panose="02070309020205020404" pitchFamily="49" charset="0"/>
              </a:rPr>
              <a:t>let rec length l =</a:t>
            </a:r>
          </a:p>
          <a:p>
            <a:pPr marL="0" indent="0">
              <a:buNone/>
            </a:pPr>
            <a:r>
              <a:rPr lang="en-US" sz="2800" dirty="0">
                <a:latin typeface="Consolas" panose="020B0609020204030204" pitchFamily="49" charset="0"/>
                <a:cs typeface="Courier New" panose="02070309020205020404" pitchFamily="49" charset="0"/>
              </a:rPr>
              <a:t>  match l with</a:t>
            </a:r>
          </a:p>
          <a:p>
            <a:pPr marL="0" indent="0">
              <a:buNone/>
            </a:pPr>
            <a:r>
              <a:rPr lang="en-US" sz="2800" dirty="0">
                <a:latin typeface="Consolas" panose="020B0609020204030204" pitchFamily="49" charset="0"/>
                <a:cs typeface="Courier New" panose="02070309020205020404" pitchFamily="49" charset="0"/>
              </a:rPr>
              <a:t>  | Nil -&gt; 0</a:t>
            </a:r>
          </a:p>
          <a:p>
            <a:pPr marL="0" indent="0">
              <a:buNone/>
            </a:pPr>
            <a:r>
              <a:rPr lang="en-US" sz="2800" dirty="0">
                <a:latin typeface="Consolas" panose="020B0609020204030204" pitchFamily="49" charset="0"/>
                <a:cs typeface="Courier New" panose="02070309020205020404" pitchFamily="49" charset="0"/>
              </a:rPr>
              <a:t>  | Cons (i, rest) -&gt; length rest + 1</a:t>
            </a:r>
          </a:p>
          <a:p>
            <a:pPr marL="0" indent="0">
              <a:buNone/>
            </a:pPr>
            <a:r>
              <a:rPr lang="en-US" sz="2800" dirty="0">
                <a:latin typeface="Consolas" panose="020B0609020204030204" pitchFamily="49" charset="0"/>
                <a:cs typeface="Courier New" panose="02070309020205020404" pitchFamily="49" charset="0"/>
              </a:rPr>
              <a:t>  | </a:t>
            </a:r>
            <a:r>
              <a:rPr lang="en-US" sz="2800" u="sng" dirty="0">
                <a:latin typeface="Consolas" panose="020B0609020204030204" pitchFamily="49" charset="0"/>
                <a:cs typeface="Courier New" panose="02070309020205020404" pitchFamily="49" charset="0"/>
              </a:rPr>
              <a:t>Cons (j, rest)</a:t>
            </a:r>
            <a:r>
              <a:rPr lang="en-US" sz="2800" dirty="0">
                <a:latin typeface="Consolas" panose="020B0609020204030204" pitchFamily="49" charset="0"/>
                <a:cs typeface="Courier New" panose="02070309020205020404" pitchFamily="49" charset="0"/>
              </a:rPr>
              <a:t> -&gt; length rest + 2</a:t>
            </a:r>
          </a:p>
          <a:p>
            <a:pPr marL="0" indent="0">
              <a:buNone/>
            </a:pPr>
            <a:r>
              <a:rPr lang="en-US" sz="2800" dirty="0">
                <a:latin typeface="+mj-lt"/>
                <a:cs typeface="Courier New" panose="02070309020205020404" pitchFamily="49" charset="0"/>
              </a:rPr>
              <a:t>Warning: this match case is unused</a:t>
            </a: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34</a:t>
            </a:fld>
            <a:endParaRPr lang="en-US" dirty="0"/>
          </a:p>
        </p:txBody>
      </p:sp>
    </p:spTree>
    <p:extLst>
      <p:ext uri="{BB962C8B-B14F-4D97-AF65-F5344CB8AC3E}">
        <p14:creationId xmlns:p14="http://schemas.microsoft.com/office/powerpoint/2010/main" val="12908057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440383"/>
          </a:xfrm>
        </p:spPr>
        <p:txBody>
          <a:bodyPr>
            <a:noAutofit/>
          </a:bodyPr>
          <a:lstStyle/>
          <a:p>
            <a:r>
              <a:rPr lang="en-US" sz="2800" dirty="0">
                <a:latin typeface="+mj-lt"/>
                <a:cs typeface="Courier New" panose="02070309020205020404" pitchFamily="49" charset="0"/>
              </a:rPr>
              <a:t>This </a:t>
            </a:r>
            <a:r>
              <a:rPr lang="en-US" sz="2800" dirty="0">
                <a:cs typeface="Courier New" panose="02070309020205020404" pitchFamily="49" charset="0"/>
              </a:rPr>
              <a:t>match case </a:t>
            </a:r>
            <a:r>
              <a:rPr lang="en-US" sz="2800" dirty="0">
                <a:latin typeface="+mj-lt"/>
                <a:cs typeface="Courier New" panose="02070309020205020404" pitchFamily="49" charset="0"/>
              </a:rPr>
              <a:t>is unused</a:t>
            </a:r>
          </a:p>
          <a:p>
            <a:pPr marL="0" indent="0">
              <a:buNone/>
            </a:pPr>
            <a:endParaRPr lang="en-US" sz="2600" dirty="0">
              <a:latin typeface="+mj-lt"/>
              <a:cs typeface="Courier New" panose="02070309020205020404" pitchFamily="49" charset="0"/>
            </a:endParaRPr>
          </a:p>
          <a:p>
            <a:pPr marL="0" indent="0">
              <a:buNone/>
            </a:pPr>
            <a:r>
              <a:rPr lang="en-US" sz="2600" dirty="0">
                <a:latin typeface="Consolas" panose="020B0609020204030204" pitchFamily="49" charset="0"/>
                <a:cs typeface="Courier New" panose="02070309020205020404" pitchFamily="49" charset="0"/>
              </a:rPr>
              <a:t>type </a:t>
            </a:r>
            <a:r>
              <a:rPr lang="en-US" sz="2600" dirty="0" err="1">
                <a:latin typeface="Consolas" panose="020B0609020204030204" pitchFamily="49" charset="0"/>
                <a:cs typeface="Courier New" panose="02070309020205020404" pitchFamily="49" charset="0"/>
              </a:rPr>
              <a:t>intlist</a:t>
            </a:r>
            <a:r>
              <a:rPr lang="en-US" sz="2600" dirty="0">
                <a:latin typeface="Consolas" panose="020B0609020204030204" pitchFamily="49" charset="0"/>
                <a:cs typeface="Courier New" panose="02070309020205020404" pitchFamily="49" charset="0"/>
              </a:rPr>
              <a:t> = Nil | Cons of int * </a:t>
            </a:r>
            <a:r>
              <a:rPr lang="en-US" sz="2600" dirty="0" err="1">
                <a:latin typeface="Consolas" panose="020B0609020204030204" pitchFamily="49" charset="0"/>
                <a:cs typeface="Courier New" panose="02070309020205020404" pitchFamily="49" charset="0"/>
              </a:rPr>
              <a:t>intlist</a:t>
            </a:r>
            <a:endParaRPr lang="en-US" sz="2600" dirty="0">
              <a:latin typeface="Consolas" panose="020B0609020204030204" pitchFamily="49" charset="0"/>
              <a:cs typeface="Courier New" panose="02070309020205020404" pitchFamily="49" charset="0"/>
            </a:endParaRPr>
          </a:p>
          <a:p>
            <a:pPr marL="0" indent="0">
              <a:buNone/>
            </a:pPr>
            <a:endParaRPr lang="en-US" sz="2600" dirty="0">
              <a:latin typeface="Consolas" panose="020B0609020204030204" pitchFamily="49" charset="0"/>
              <a:cs typeface="Courier New" panose="02070309020205020404" pitchFamily="49" charset="0"/>
            </a:endParaRPr>
          </a:p>
          <a:p>
            <a:pPr marL="0" indent="0">
              <a:buNone/>
            </a:pPr>
            <a:r>
              <a:rPr lang="en-US" sz="2600" dirty="0">
                <a:latin typeface="Consolas" panose="020B0609020204030204" pitchFamily="49" charset="0"/>
                <a:cs typeface="Courier New" panose="02070309020205020404" pitchFamily="49" charset="0"/>
              </a:rPr>
              <a:t>let rec length l =</a:t>
            </a:r>
          </a:p>
          <a:p>
            <a:pPr marL="0" indent="0">
              <a:buNone/>
            </a:pPr>
            <a:r>
              <a:rPr lang="en-US" sz="2600" dirty="0">
                <a:latin typeface="Consolas" panose="020B0609020204030204" pitchFamily="49" charset="0"/>
                <a:cs typeface="Courier New" panose="02070309020205020404" pitchFamily="49" charset="0"/>
              </a:rPr>
              <a:t>  match l with</a:t>
            </a:r>
          </a:p>
          <a:p>
            <a:pPr marL="0" indent="0">
              <a:buNone/>
            </a:pPr>
            <a:r>
              <a:rPr lang="en-US" sz="2600" dirty="0">
                <a:latin typeface="Consolas" panose="020B0609020204030204" pitchFamily="49" charset="0"/>
                <a:cs typeface="Courier New" panose="02070309020205020404" pitchFamily="49" charset="0"/>
              </a:rPr>
              <a:t>  | nil -&gt; 0</a:t>
            </a:r>
          </a:p>
          <a:p>
            <a:pPr marL="0" indent="0">
              <a:buNone/>
            </a:pPr>
            <a:r>
              <a:rPr lang="en-US" sz="2600" dirty="0">
                <a:latin typeface="Consolas" panose="020B0609020204030204" pitchFamily="49" charset="0"/>
                <a:cs typeface="Courier New" panose="02070309020205020404" pitchFamily="49" charset="0"/>
              </a:rPr>
              <a:t>  | </a:t>
            </a:r>
            <a:r>
              <a:rPr lang="en-US" sz="2600" u="sng" dirty="0">
                <a:latin typeface="Consolas" panose="020B0609020204030204" pitchFamily="49" charset="0"/>
                <a:cs typeface="Courier New" panose="02070309020205020404" pitchFamily="49" charset="0"/>
              </a:rPr>
              <a:t>Cons (i, </a:t>
            </a:r>
            <a:r>
              <a:rPr lang="en-US" sz="2600" u="sng" dirty="0" err="1">
                <a:latin typeface="Consolas" panose="020B0609020204030204" pitchFamily="49" charset="0"/>
                <a:cs typeface="Courier New" panose="02070309020205020404" pitchFamily="49" charset="0"/>
              </a:rPr>
              <a:t>i</a:t>
            </a:r>
            <a:r>
              <a:rPr lang="en-US" sz="2600" u="sng" dirty="0">
                <a:latin typeface="Consolas" panose="020B0609020204030204" pitchFamily="49" charset="0"/>
                <a:cs typeface="Courier New" panose="02070309020205020404" pitchFamily="49" charset="0"/>
              </a:rPr>
              <a:t>, rest)</a:t>
            </a:r>
            <a:r>
              <a:rPr lang="en-US" sz="2600" dirty="0">
                <a:latin typeface="Consolas" panose="020B0609020204030204" pitchFamily="49" charset="0"/>
                <a:cs typeface="Courier New" panose="02070309020205020404" pitchFamily="49" charset="0"/>
              </a:rPr>
              <a:t> -&gt; length rest + 1</a:t>
            </a:r>
          </a:p>
          <a:p>
            <a:pPr marL="0" indent="0">
              <a:buNone/>
            </a:pPr>
            <a:r>
              <a:rPr lang="en-US" sz="2600" dirty="0">
                <a:latin typeface="+mj-lt"/>
                <a:cs typeface="Courier New" panose="02070309020205020404" pitchFamily="49" charset="0"/>
              </a:rPr>
              <a:t>Warning: this match case is unused</a:t>
            </a: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35</a:t>
            </a:fld>
            <a:endParaRPr lang="en-US" dirty="0"/>
          </a:p>
        </p:txBody>
      </p:sp>
      <p:sp>
        <p:nvSpPr>
          <p:cNvPr id="5" name="TextBox 4">
            <a:extLst>
              <a:ext uri="{FF2B5EF4-FFF2-40B4-BE49-F238E27FC236}">
                <a16:creationId xmlns:a16="http://schemas.microsoft.com/office/drawing/2014/main" id="{470885A2-F469-4B9B-9A56-8A884A7783F8}"/>
              </a:ext>
            </a:extLst>
          </p:cNvPr>
          <p:cNvSpPr txBox="1"/>
          <p:nvPr/>
        </p:nvSpPr>
        <p:spPr>
          <a:xfrm>
            <a:off x="5084959" y="3401124"/>
            <a:ext cx="6423103" cy="1077218"/>
          </a:xfrm>
          <a:prstGeom prst="rect">
            <a:avLst/>
          </a:prstGeom>
          <a:noFill/>
          <a:ln w="38100">
            <a:solidFill>
              <a:srgbClr val="C00000"/>
            </a:solidFill>
          </a:ln>
        </p:spPr>
        <p:txBody>
          <a:bodyPr wrap="square" rtlCol="0">
            <a:spAutoFit/>
          </a:bodyPr>
          <a:lstStyle/>
          <a:p>
            <a:r>
              <a:rPr lang="en-US" sz="3200" dirty="0"/>
              <a:t>Constructors start with capital letters, variables start with lowercase letters!</a:t>
            </a:r>
          </a:p>
        </p:txBody>
      </p:sp>
      <p:sp>
        <p:nvSpPr>
          <p:cNvPr id="6" name="Arrow: Right 5">
            <a:extLst>
              <a:ext uri="{FF2B5EF4-FFF2-40B4-BE49-F238E27FC236}">
                <a16:creationId xmlns:a16="http://schemas.microsoft.com/office/drawing/2014/main" id="{42ABFB24-9223-4FC5-9CBA-92D6870B9EBD}"/>
              </a:ext>
            </a:extLst>
          </p:cNvPr>
          <p:cNvSpPr/>
          <p:nvPr/>
        </p:nvSpPr>
        <p:spPr>
          <a:xfrm rot="10800000">
            <a:off x="2955074" y="4783873"/>
            <a:ext cx="713679" cy="2118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0F893E0-C9D2-4D94-BA7B-7C2DCBCCF367}"/>
              </a:ext>
            </a:extLst>
          </p:cNvPr>
          <p:cNvSpPr txBox="1"/>
          <p:nvPr/>
        </p:nvSpPr>
        <p:spPr>
          <a:xfrm>
            <a:off x="3743094" y="4612889"/>
            <a:ext cx="6423103" cy="492443"/>
          </a:xfrm>
          <a:prstGeom prst="rect">
            <a:avLst/>
          </a:prstGeom>
          <a:noFill/>
          <a:ln w="38100">
            <a:noFill/>
          </a:ln>
        </p:spPr>
        <p:txBody>
          <a:bodyPr wrap="square" rtlCol="0">
            <a:spAutoFit/>
          </a:bodyPr>
          <a:lstStyle/>
          <a:p>
            <a:r>
              <a:rPr lang="en-US" sz="2600" dirty="0"/>
              <a:t>every argument matches this case</a:t>
            </a:r>
          </a:p>
        </p:txBody>
      </p:sp>
    </p:spTree>
    <p:extLst>
      <p:ext uri="{BB962C8B-B14F-4D97-AF65-F5344CB8AC3E}">
        <p14:creationId xmlns:p14="http://schemas.microsoft.com/office/powerpoint/2010/main" val="348409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372A-9295-423E-BC80-D5B7E1D17EEB}"/>
              </a:ext>
            </a:extLst>
          </p:cNvPr>
          <p:cNvSpPr>
            <a:spLocks noGrp="1"/>
          </p:cNvSpPr>
          <p:nvPr>
            <p:ph type="title"/>
          </p:nvPr>
        </p:nvSpPr>
        <p:spPr/>
        <p:txBody>
          <a:bodyPr/>
          <a:lstStyle/>
          <a:p>
            <a:r>
              <a:rPr lang="en-US" dirty="0"/>
              <a:t>Common OCaml Errors</a:t>
            </a:r>
          </a:p>
        </p:txBody>
      </p:sp>
      <p:sp>
        <p:nvSpPr>
          <p:cNvPr id="3" name="Content Placeholder 2">
            <a:extLst>
              <a:ext uri="{FF2B5EF4-FFF2-40B4-BE49-F238E27FC236}">
                <a16:creationId xmlns:a16="http://schemas.microsoft.com/office/drawing/2014/main" id="{6E117103-1711-4D28-B340-49742022B554}"/>
              </a:ext>
            </a:extLst>
          </p:cNvPr>
          <p:cNvSpPr>
            <a:spLocks noGrp="1"/>
          </p:cNvSpPr>
          <p:nvPr>
            <p:ph idx="1"/>
          </p:nvPr>
        </p:nvSpPr>
        <p:spPr>
          <a:xfrm>
            <a:off x="400968" y="1637032"/>
            <a:ext cx="11524332" cy="4878068"/>
          </a:xfrm>
        </p:spPr>
        <p:txBody>
          <a:bodyPr>
            <a:normAutofit/>
          </a:bodyPr>
          <a:lstStyle/>
          <a:p>
            <a:r>
              <a:rPr lang="en-US" sz="3000" dirty="0">
                <a:latin typeface="+mj-lt"/>
                <a:cs typeface="Courier New" panose="02070309020205020404" pitchFamily="49" charset="0"/>
              </a:rPr>
              <a:t>This expression has type ... but is here used with type ...</a:t>
            </a:r>
          </a:p>
          <a:p>
            <a:r>
              <a:rPr lang="en-US" sz="3000" dirty="0">
                <a:cs typeface="Courier New" panose="02070309020205020404" pitchFamily="49" charset="0"/>
              </a:rPr>
              <a:t>This pattern-matching is not exhaustive</a:t>
            </a:r>
          </a:p>
          <a:p>
            <a:r>
              <a:rPr lang="en-US" sz="3000" dirty="0">
                <a:latin typeface="+mj-lt"/>
                <a:cs typeface="Courier New" panose="02070309020205020404" pitchFamily="49" charset="0"/>
              </a:rPr>
              <a:t>This match case is unused</a:t>
            </a:r>
          </a:p>
          <a:p>
            <a:pPr marL="0" indent="0">
              <a:buNone/>
            </a:pPr>
            <a:endParaRPr lang="en-US" sz="3000" dirty="0">
              <a:latin typeface="+mj-lt"/>
              <a:cs typeface="Courier New" panose="02070309020205020404" pitchFamily="49" charset="0"/>
            </a:endParaRPr>
          </a:p>
          <a:p>
            <a:pPr marL="0" indent="0">
              <a:buNone/>
            </a:pPr>
            <a:endParaRPr lang="en-US" sz="3000" dirty="0">
              <a:latin typeface="+mj-lt"/>
              <a:cs typeface="Courier New" panose="02070309020205020404" pitchFamily="49" charset="0"/>
            </a:endParaRPr>
          </a:p>
          <a:p>
            <a:endParaRPr lang="en-US" sz="3000" dirty="0">
              <a:latin typeface="+mj-lt"/>
              <a:cs typeface="Courier New" panose="02070309020205020404" pitchFamily="49" charset="0"/>
            </a:endParaRPr>
          </a:p>
          <a:p>
            <a:endParaRPr lang="en-US" sz="3000" dirty="0">
              <a:latin typeface="+mj-lt"/>
              <a:cs typeface="Courier New" panose="02070309020205020404" pitchFamily="49" charset="0"/>
            </a:endParaRPr>
          </a:p>
          <a:p>
            <a:r>
              <a:rPr lang="en-US" sz="3000" dirty="0">
                <a:latin typeface="+mj-lt"/>
                <a:cs typeface="Courier New" panose="02070309020205020404" pitchFamily="49" charset="0"/>
              </a:rPr>
              <a:t>For more, see </a:t>
            </a:r>
            <a:r>
              <a:rPr lang="en-US" sz="3000" dirty="0">
                <a:latin typeface="+mj-lt"/>
                <a:cs typeface="Courier New" panose="02070309020205020404" pitchFamily="49" charset="0"/>
                <a:hlinkClick r:id="rId2"/>
              </a:rPr>
              <a:t>https://www2.ocaml.org/learn/tutorials/common_error_messages.html</a:t>
            </a:r>
            <a:endParaRPr lang="en-US" sz="3000" dirty="0">
              <a:latin typeface="+mj-lt"/>
              <a:cs typeface="Courier New" panose="02070309020205020404" pitchFamily="49" charset="0"/>
            </a:endParaRPr>
          </a:p>
          <a:p>
            <a:pPr marL="0" indent="0">
              <a:buNone/>
            </a:pPr>
            <a:endParaRPr lang="en-US" sz="3000" dirty="0">
              <a:latin typeface="+mj-lt"/>
              <a:cs typeface="Courier New" panose="02070309020205020404" pitchFamily="49" charset="0"/>
            </a:endParaRPr>
          </a:p>
        </p:txBody>
      </p:sp>
      <p:sp>
        <p:nvSpPr>
          <p:cNvPr id="4" name="Slide Number Placeholder 3">
            <a:extLst>
              <a:ext uri="{FF2B5EF4-FFF2-40B4-BE49-F238E27FC236}">
                <a16:creationId xmlns:a16="http://schemas.microsoft.com/office/drawing/2014/main" id="{CF7F249B-486F-4B69-9404-BB7DA52EDC8E}"/>
              </a:ext>
            </a:extLst>
          </p:cNvPr>
          <p:cNvSpPr>
            <a:spLocks noGrp="1"/>
          </p:cNvSpPr>
          <p:nvPr>
            <p:ph type="sldNum" sz="quarter" idx="12"/>
          </p:nvPr>
        </p:nvSpPr>
        <p:spPr/>
        <p:txBody>
          <a:bodyPr/>
          <a:lstStyle/>
          <a:p>
            <a:fld id="{1F1B8572-414E-4329-B0B0-F510B92A2987}" type="slidenum">
              <a:rPr lang="en-US" smtClean="0"/>
              <a:pPr/>
              <a:t>36</a:t>
            </a:fld>
            <a:endParaRPr lang="en-US" dirty="0"/>
          </a:p>
        </p:txBody>
      </p:sp>
    </p:spTree>
    <p:extLst>
      <p:ext uri="{BB962C8B-B14F-4D97-AF65-F5344CB8AC3E}">
        <p14:creationId xmlns:p14="http://schemas.microsoft.com/office/powerpoint/2010/main" val="17863047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6549B6-40BA-2DE3-3AB3-C0F8B6808526}"/>
              </a:ext>
            </a:extLst>
          </p:cNvPr>
          <p:cNvSpPr>
            <a:spLocks noGrp="1"/>
          </p:cNvSpPr>
          <p:nvPr>
            <p:ph type="sldNum" sz="quarter" idx="12"/>
          </p:nvPr>
        </p:nvSpPr>
        <p:spPr/>
        <p:txBody>
          <a:bodyPr/>
          <a:lstStyle/>
          <a:p>
            <a:fld id="{1F1B8572-414E-4329-B0B0-F510B92A2987}" type="slidenum">
              <a:rPr lang="en-US" smtClean="0"/>
              <a:t>37</a:t>
            </a:fld>
            <a:endParaRPr lang="en-US"/>
          </a:p>
        </p:txBody>
      </p:sp>
      <p:pic>
        <p:nvPicPr>
          <p:cNvPr id="4" name="Picture 3">
            <a:extLst>
              <a:ext uri="{FF2B5EF4-FFF2-40B4-BE49-F238E27FC236}">
                <a16:creationId xmlns:a16="http://schemas.microsoft.com/office/drawing/2014/main" id="{C5F4EE2C-0B3E-E26A-95E8-68916A2CE944}"/>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64591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53F12-CEC1-49C8-80DF-07F6E2B8C547}"/>
              </a:ext>
            </a:extLst>
          </p:cNvPr>
          <p:cNvSpPr>
            <a:spLocks noGrp="1"/>
          </p:cNvSpPr>
          <p:nvPr>
            <p:ph type="title"/>
          </p:nvPr>
        </p:nvSpPr>
        <p:spPr/>
        <p:txBody>
          <a:bodyPr/>
          <a:lstStyle/>
          <a:p>
            <a:r>
              <a:rPr lang="en-US" dirty="0"/>
              <a:t>Asking questions</a:t>
            </a:r>
          </a:p>
        </p:txBody>
      </p:sp>
      <p:sp>
        <p:nvSpPr>
          <p:cNvPr id="3" name="Content Placeholder 2">
            <a:extLst>
              <a:ext uri="{FF2B5EF4-FFF2-40B4-BE49-F238E27FC236}">
                <a16:creationId xmlns:a16="http://schemas.microsoft.com/office/drawing/2014/main" id="{64E31382-4DB5-494B-8232-0B30273E5810}"/>
              </a:ext>
            </a:extLst>
          </p:cNvPr>
          <p:cNvSpPr>
            <a:spLocks noGrp="1"/>
          </p:cNvSpPr>
          <p:nvPr>
            <p:ph idx="1"/>
          </p:nvPr>
        </p:nvSpPr>
        <p:spPr>
          <a:xfrm>
            <a:off x="676656" y="1637032"/>
            <a:ext cx="10753725" cy="4907606"/>
          </a:xfrm>
        </p:spPr>
        <p:txBody>
          <a:bodyPr>
            <a:normAutofit fontScale="92500" lnSpcReduction="10000"/>
          </a:bodyPr>
          <a:lstStyle/>
          <a:p>
            <a:r>
              <a:rPr lang="en-US" dirty="0"/>
              <a:t>In class: raise your hand anytime</a:t>
            </a:r>
          </a:p>
          <a:p>
            <a:r>
              <a:rPr lang="en-US" dirty="0"/>
              <a:t>You can ask questions anonymously with </a:t>
            </a:r>
            <a:r>
              <a:rPr lang="en-US" dirty="0" err="1"/>
              <a:t>PollEverywhere</a:t>
            </a:r>
            <a:r>
              <a:rPr lang="en-US" dirty="0"/>
              <a:t> (</a:t>
            </a:r>
            <a:r>
              <a:rPr lang="en-US" dirty="0">
                <a:hlinkClick r:id="rId3"/>
              </a:rPr>
              <a:t>https://pollev.com/wmansky771</a:t>
            </a:r>
            <a:r>
              <a:rPr lang="en-US" dirty="0"/>
              <a:t>)</a:t>
            </a:r>
          </a:p>
          <a:p>
            <a:r>
              <a:rPr lang="en-US" dirty="0"/>
              <a:t>On </a:t>
            </a:r>
            <a:r>
              <a:rPr lang="en-US" dirty="0">
                <a:hlinkClick r:id="rId4" action="ppaction://hlinkfile"/>
              </a:rPr>
              <a:t>Piazza</a:t>
            </a:r>
            <a:endParaRPr lang="en-US" dirty="0"/>
          </a:p>
          <a:p>
            <a:pPr lvl="1"/>
            <a:r>
              <a:rPr lang="en-US" dirty="0"/>
              <a:t>Can ask/answer anonymously</a:t>
            </a:r>
          </a:p>
          <a:p>
            <a:pPr lvl="1"/>
            <a:r>
              <a:rPr lang="en-US" dirty="0"/>
              <a:t>Can post privately to instructors</a:t>
            </a:r>
          </a:p>
          <a:p>
            <a:pPr lvl="1"/>
            <a:r>
              <a:rPr lang="en-US" dirty="0"/>
              <a:t>Can answer other students’ questions</a:t>
            </a:r>
          </a:p>
          <a:p>
            <a:r>
              <a:rPr lang="en-US" dirty="0"/>
              <a:t>In office hours</a:t>
            </a:r>
          </a:p>
          <a:p>
            <a:endParaRPr lang="en-US" dirty="0"/>
          </a:p>
          <a:p>
            <a:r>
              <a:rPr lang="en-US" dirty="0"/>
              <a:t>If you have a question, someone else probably has the same question!</a:t>
            </a:r>
          </a:p>
        </p:txBody>
      </p:sp>
      <p:sp>
        <p:nvSpPr>
          <p:cNvPr id="4" name="Slide Number Placeholder 3">
            <a:extLst>
              <a:ext uri="{FF2B5EF4-FFF2-40B4-BE49-F238E27FC236}">
                <a16:creationId xmlns:a16="http://schemas.microsoft.com/office/drawing/2014/main" id="{7CB7564C-1810-4EF8-9A42-180E149448F2}"/>
              </a:ext>
            </a:extLst>
          </p:cNvPr>
          <p:cNvSpPr>
            <a:spLocks noGrp="1"/>
          </p:cNvSpPr>
          <p:nvPr>
            <p:ph type="sldNum" sz="quarter" idx="12"/>
          </p:nvPr>
        </p:nvSpPr>
        <p:spPr/>
        <p:txBody>
          <a:bodyPr/>
          <a:lstStyle/>
          <a:p>
            <a:fld id="{1F1B8572-414E-4329-B0B0-F510B92A2987}" type="slidenum">
              <a:rPr lang="en-US" smtClean="0"/>
              <a:pPr/>
              <a:t>3</a:t>
            </a:fld>
            <a:endParaRPr lang="en-US" dirty="0"/>
          </a:p>
        </p:txBody>
      </p:sp>
    </p:spTree>
    <p:extLst>
      <p:ext uri="{BB962C8B-B14F-4D97-AF65-F5344CB8AC3E}">
        <p14:creationId xmlns:p14="http://schemas.microsoft.com/office/powerpoint/2010/main" val="102672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6549B6-40BA-2DE3-3AB3-C0F8B6808526}"/>
              </a:ext>
            </a:extLst>
          </p:cNvPr>
          <p:cNvSpPr>
            <a:spLocks noGrp="1"/>
          </p:cNvSpPr>
          <p:nvPr>
            <p:ph type="sldNum" sz="quarter" idx="12"/>
          </p:nvPr>
        </p:nvSpPr>
        <p:spPr/>
        <p:txBody>
          <a:bodyPr/>
          <a:lstStyle/>
          <a:p>
            <a:fld id="{1F1B8572-414E-4329-B0B0-F510B92A2987}" type="slidenum">
              <a:rPr lang="en-US" smtClean="0"/>
              <a:t>4</a:t>
            </a:fld>
            <a:endParaRPr lang="en-US"/>
          </a:p>
        </p:txBody>
      </p:sp>
      <p:pic>
        <p:nvPicPr>
          <p:cNvPr id="4" name="Picture 3">
            <a:extLst>
              <a:ext uri="{FF2B5EF4-FFF2-40B4-BE49-F238E27FC236}">
                <a16:creationId xmlns:a16="http://schemas.microsoft.com/office/drawing/2014/main" id="{C5F4EE2C-0B3E-E26A-95E8-68916A2CE944}"/>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3714594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Programming Language Design</a:t>
            </a:r>
          </a:p>
        </p:txBody>
      </p:sp>
      <p:sp>
        <p:nvSpPr>
          <p:cNvPr id="3" name="Content Placeholder 2"/>
          <p:cNvSpPr>
            <a:spLocks noGrp="1"/>
          </p:cNvSpPr>
          <p:nvPr>
            <p:ph idx="1"/>
          </p:nvPr>
        </p:nvSpPr>
        <p:spPr>
          <a:xfrm>
            <a:off x="676656" y="1637032"/>
            <a:ext cx="10753725" cy="5041170"/>
          </a:xfrm>
        </p:spPr>
        <p:txBody>
          <a:bodyPr>
            <a:normAutofit/>
          </a:bodyPr>
          <a:lstStyle/>
          <a:p>
            <a:r>
              <a:rPr lang="en-US" dirty="0"/>
              <a:t>Up till now, you’ve interacted with PLs as </a:t>
            </a:r>
            <a:r>
              <a:rPr lang="en-US" i="1" dirty="0"/>
              <a:t>users</a:t>
            </a:r>
            <a:endParaRPr lang="en-US" dirty="0"/>
          </a:p>
          <a:p>
            <a:endParaRPr lang="en-US" dirty="0"/>
          </a:p>
          <a:p>
            <a:r>
              <a:rPr lang="en-US" dirty="0"/>
              <a:t>We’ll look at PLs as </a:t>
            </a:r>
            <a:r>
              <a:rPr lang="en-US" i="1" dirty="0"/>
              <a:t>designers </a:t>
            </a:r>
            <a:r>
              <a:rPr lang="en-US" dirty="0"/>
              <a:t>(how should the language work?) and </a:t>
            </a:r>
            <a:r>
              <a:rPr lang="en-US" i="1" dirty="0"/>
              <a:t>implementers </a:t>
            </a:r>
            <a:r>
              <a:rPr lang="en-US" dirty="0"/>
              <a:t>(how do we get a computer to run it?)</a:t>
            </a:r>
            <a:endParaRPr lang="en-US" i="1" dirty="0"/>
          </a:p>
          <a:p>
            <a:endParaRPr lang="en-US" dirty="0"/>
          </a:p>
          <a:p>
            <a:r>
              <a:rPr lang="en-US" dirty="0"/>
              <a:t>We’ll look at different kinds of languages and features (imperative, OO, functional, pointers, concurrency, etc.) and figure out how to describe them, and what choices we can make about how they work!</a:t>
            </a:r>
          </a:p>
          <a:p>
            <a:pPr lvl="2"/>
            <a:endParaRPr lang="en-US" dirty="0"/>
          </a:p>
        </p:txBody>
      </p:sp>
      <p:sp>
        <p:nvSpPr>
          <p:cNvPr id="4" name="Slide Number Placeholder 3"/>
          <p:cNvSpPr>
            <a:spLocks noGrp="1"/>
          </p:cNvSpPr>
          <p:nvPr>
            <p:ph type="sldNum" sz="quarter" idx="12"/>
          </p:nvPr>
        </p:nvSpPr>
        <p:spPr/>
        <p:txBody>
          <a:bodyPr/>
          <a:lstStyle/>
          <a:p>
            <a:fld id="{1F1B8572-414E-4329-B0B0-F510B92A2987}" type="slidenum">
              <a:rPr lang="en-US" smtClean="0"/>
              <a:pPr/>
              <a:t>5</a:t>
            </a:fld>
            <a:endParaRPr lang="en-US" dirty="0"/>
          </a:p>
        </p:txBody>
      </p:sp>
    </p:spTree>
    <p:extLst>
      <p:ext uri="{BB962C8B-B14F-4D97-AF65-F5344CB8AC3E}">
        <p14:creationId xmlns:p14="http://schemas.microsoft.com/office/powerpoint/2010/main" val="1319289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a language</a:t>
            </a:r>
          </a:p>
        </p:txBody>
      </p:sp>
      <p:sp>
        <p:nvSpPr>
          <p:cNvPr id="3" name="Content Placeholder 2"/>
          <p:cNvSpPr>
            <a:spLocks noGrp="1"/>
          </p:cNvSpPr>
          <p:nvPr>
            <p:ph idx="1"/>
          </p:nvPr>
        </p:nvSpPr>
        <p:spPr/>
        <p:txBody>
          <a:bodyPr>
            <a:normAutofit lnSpcReduction="10000"/>
          </a:bodyPr>
          <a:lstStyle/>
          <a:p>
            <a:r>
              <a:rPr lang="en-US" dirty="0"/>
              <a:t>Syntax</a:t>
            </a:r>
          </a:p>
          <a:p>
            <a:pPr lvl="1"/>
            <a:r>
              <a:rPr lang="en-US" dirty="0"/>
              <a:t>Concrete: what do programs look like?</a:t>
            </a:r>
          </a:p>
          <a:p>
            <a:pPr lvl="1"/>
            <a:r>
              <a:rPr lang="en-US" dirty="0"/>
              <a:t>Abstract: what are the pieces of a program?</a:t>
            </a:r>
          </a:p>
          <a:p>
            <a:r>
              <a:rPr lang="en-US" dirty="0"/>
              <a:t>Semantics</a:t>
            </a:r>
          </a:p>
          <a:p>
            <a:pPr lvl="1"/>
            <a:r>
              <a:rPr lang="en-US" dirty="0"/>
              <a:t>Static: which programs make sense?</a:t>
            </a:r>
          </a:p>
          <a:p>
            <a:pPr lvl="1"/>
            <a:r>
              <a:rPr lang="en-US" dirty="0"/>
              <a:t>Dynamic: what do programs do when we run them?</a:t>
            </a:r>
          </a:p>
          <a:p>
            <a:r>
              <a:rPr lang="en-US" dirty="0"/>
              <a:t>Pragmatics</a:t>
            </a:r>
          </a:p>
          <a:p>
            <a:pPr lvl="1"/>
            <a:r>
              <a:rPr lang="en-US" dirty="0"/>
              <a:t>Implementation: how can we actually make the semantics happen?</a:t>
            </a:r>
          </a:p>
          <a:p>
            <a:pPr lvl="1"/>
            <a:r>
              <a:rPr lang="en-US" dirty="0"/>
              <a:t>IDE, tool support, etc.</a:t>
            </a:r>
          </a:p>
        </p:txBody>
      </p:sp>
      <p:sp>
        <p:nvSpPr>
          <p:cNvPr id="4" name="Slide Number Placeholder 3"/>
          <p:cNvSpPr>
            <a:spLocks noGrp="1"/>
          </p:cNvSpPr>
          <p:nvPr>
            <p:ph type="sldNum" sz="quarter" idx="12"/>
          </p:nvPr>
        </p:nvSpPr>
        <p:spPr/>
        <p:txBody>
          <a:bodyPr/>
          <a:lstStyle/>
          <a:p>
            <a:fld id="{1F1B8572-414E-4329-B0B0-F510B92A2987}" type="slidenum">
              <a:rPr lang="en-US" smtClean="0"/>
              <a:pPr/>
              <a:t>6</a:t>
            </a:fld>
            <a:endParaRPr lang="en-US" dirty="0"/>
          </a:p>
        </p:txBody>
      </p:sp>
    </p:spTree>
    <p:extLst>
      <p:ext uri="{BB962C8B-B14F-4D97-AF65-F5344CB8AC3E}">
        <p14:creationId xmlns:p14="http://schemas.microsoft.com/office/powerpoint/2010/main" val="132507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Metalanguages</a:t>
            </a:r>
          </a:p>
        </p:txBody>
      </p:sp>
      <p:sp>
        <p:nvSpPr>
          <p:cNvPr id="3" name="Content Placeholder 2"/>
          <p:cNvSpPr>
            <a:spLocks noGrp="1"/>
          </p:cNvSpPr>
          <p:nvPr>
            <p:ph idx="1"/>
          </p:nvPr>
        </p:nvSpPr>
        <p:spPr>
          <a:xfrm>
            <a:off x="676656" y="1637032"/>
            <a:ext cx="10753725" cy="5133638"/>
          </a:xfrm>
        </p:spPr>
        <p:txBody>
          <a:bodyPr>
            <a:normAutofit/>
          </a:bodyPr>
          <a:lstStyle/>
          <a:p>
            <a:r>
              <a:rPr lang="en-US" dirty="0"/>
              <a:t>We want to describe how programming languages should work</a:t>
            </a:r>
          </a:p>
          <a:p>
            <a:r>
              <a:rPr lang="en-US" dirty="0"/>
              <a:t>We need a </a:t>
            </a:r>
            <a:r>
              <a:rPr lang="en-US" i="1" dirty="0"/>
              <a:t>metalanguage</a:t>
            </a:r>
            <a:r>
              <a:rPr lang="en-US" dirty="0"/>
              <a:t>: a language for talking about programming languages</a:t>
            </a:r>
          </a:p>
          <a:p>
            <a:endParaRPr lang="en-US" dirty="0"/>
          </a:p>
          <a:p>
            <a:r>
              <a:rPr lang="en-US" dirty="0"/>
              <a:t>Metalanguage 1: English (or other natural language)</a:t>
            </a:r>
          </a:p>
          <a:p>
            <a:pPr marL="0" indent="0">
              <a:buNone/>
            </a:pPr>
            <a:r>
              <a:rPr lang="en-US" dirty="0"/>
              <a:t>“The code  </a:t>
            </a:r>
            <a:r>
              <a:rPr lang="en-US" dirty="0">
                <a:latin typeface="Consolas" panose="020B0609020204030204" pitchFamily="49" charset="0"/>
              </a:rPr>
              <a:t>x := y + z</a:t>
            </a:r>
            <a:r>
              <a:rPr lang="en-US" dirty="0"/>
              <a:t>  sets the value of </a:t>
            </a:r>
            <a:r>
              <a:rPr lang="en-US" dirty="0">
                <a:latin typeface="Consolas" panose="020B0609020204030204" pitchFamily="49" charset="0"/>
              </a:rPr>
              <a:t>x</a:t>
            </a:r>
            <a:r>
              <a:rPr lang="en-US" dirty="0"/>
              <a:t> to the value of </a:t>
            </a:r>
            <a:r>
              <a:rPr lang="en-US" dirty="0">
                <a:latin typeface="Consolas" panose="020B0609020204030204" pitchFamily="49" charset="0"/>
              </a:rPr>
              <a:t>y</a:t>
            </a:r>
            <a:r>
              <a:rPr lang="en-US" dirty="0"/>
              <a:t> plus the value of </a:t>
            </a:r>
            <a:r>
              <a:rPr lang="en-US" dirty="0">
                <a:latin typeface="Consolas" panose="020B0609020204030204" pitchFamily="49" charset="0"/>
              </a:rPr>
              <a:t>z</a:t>
            </a:r>
            <a:r>
              <a:rPr lang="en-US" dirty="0"/>
              <a:t>.”</a:t>
            </a:r>
          </a:p>
          <a:p>
            <a:pPr marL="0" indent="0">
              <a:buNone/>
            </a:pPr>
            <a:endParaRPr lang="en-US" dirty="0">
              <a:latin typeface="Consolas" panose="020B0609020204030204" pitchFamily="49" charset="0"/>
            </a:endParaRPr>
          </a:p>
          <a:p>
            <a:endParaRPr lang="en-US" dirty="0">
              <a:latin typeface="Consolas" panose="020B0609020204030204" pitchFamily="49" charset="0"/>
            </a:endParaRPr>
          </a:p>
        </p:txBody>
      </p:sp>
      <p:sp>
        <p:nvSpPr>
          <p:cNvPr id="4" name="Slide Number Placeholder 3"/>
          <p:cNvSpPr>
            <a:spLocks noGrp="1"/>
          </p:cNvSpPr>
          <p:nvPr>
            <p:ph type="sldNum" sz="quarter" idx="12"/>
          </p:nvPr>
        </p:nvSpPr>
        <p:spPr/>
        <p:txBody>
          <a:bodyPr/>
          <a:lstStyle/>
          <a:p>
            <a:fld id="{1F1B8572-414E-4329-B0B0-F510B92A2987}" type="slidenum">
              <a:rPr lang="en-US" smtClean="0"/>
              <a:pPr/>
              <a:t>7</a:t>
            </a:fld>
            <a:endParaRPr lang="en-US" dirty="0"/>
          </a:p>
        </p:txBody>
      </p:sp>
    </p:spTree>
    <p:extLst>
      <p:ext uri="{BB962C8B-B14F-4D97-AF65-F5344CB8AC3E}">
        <p14:creationId xmlns:p14="http://schemas.microsoft.com/office/powerpoint/2010/main" val="979134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Metalanguages: Natural Language</a:t>
            </a:r>
          </a:p>
        </p:txBody>
      </p:sp>
      <p:sp>
        <p:nvSpPr>
          <p:cNvPr id="3" name="Content Placeholder 2"/>
          <p:cNvSpPr>
            <a:spLocks noGrp="1"/>
          </p:cNvSpPr>
          <p:nvPr>
            <p:ph idx="1"/>
          </p:nvPr>
        </p:nvSpPr>
        <p:spPr>
          <a:xfrm>
            <a:off x="676656" y="1637032"/>
            <a:ext cx="10753725" cy="5133638"/>
          </a:xfrm>
        </p:spPr>
        <p:txBody>
          <a:bodyPr>
            <a:normAutofit/>
          </a:bodyPr>
          <a:lstStyle/>
          <a:p>
            <a:r>
              <a:rPr lang="en-US" dirty="0"/>
              <a:t>Metalanguage 1: English (or other natural language)</a:t>
            </a:r>
          </a:p>
          <a:p>
            <a:pPr marL="0" indent="0">
              <a:buNone/>
            </a:pPr>
            <a:r>
              <a:rPr lang="en-US" dirty="0"/>
              <a:t>“The code  </a:t>
            </a:r>
            <a:r>
              <a:rPr lang="en-US" dirty="0">
                <a:latin typeface="Consolas" panose="020B0609020204030204" pitchFamily="49" charset="0"/>
              </a:rPr>
              <a:t>x := y + z</a:t>
            </a:r>
            <a:r>
              <a:rPr lang="en-US" dirty="0"/>
              <a:t>  sets the value of </a:t>
            </a:r>
            <a:r>
              <a:rPr lang="en-US" dirty="0">
                <a:latin typeface="Consolas" panose="020B0609020204030204" pitchFamily="49" charset="0"/>
              </a:rPr>
              <a:t>x</a:t>
            </a:r>
            <a:r>
              <a:rPr lang="en-US" dirty="0"/>
              <a:t> to the value of </a:t>
            </a:r>
            <a:r>
              <a:rPr lang="en-US" dirty="0">
                <a:latin typeface="Consolas" panose="020B0609020204030204" pitchFamily="49" charset="0"/>
              </a:rPr>
              <a:t>y</a:t>
            </a:r>
            <a:r>
              <a:rPr lang="en-US" dirty="0"/>
              <a:t> plus the value of </a:t>
            </a:r>
            <a:r>
              <a:rPr lang="en-US" dirty="0">
                <a:latin typeface="Consolas" panose="020B0609020204030204" pitchFamily="49" charset="0"/>
              </a:rPr>
              <a:t>z</a:t>
            </a:r>
            <a:r>
              <a:rPr lang="en-US" dirty="0"/>
              <a:t>.”</a:t>
            </a:r>
          </a:p>
          <a:p>
            <a:pPr marL="0" indent="0">
              <a:buNone/>
            </a:pPr>
            <a:endParaRPr lang="en-US" dirty="0">
              <a:latin typeface="Consolas" panose="020B0609020204030204" pitchFamily="49" charset="0"/>
            </a:endParaRPr>
          </a:p>
          <a:p>
            <a:endParaRPr lang="en-US" dirty="0">
              <a:latin typeface="Consolas" panose="020B0609020204030204" pitchFamily="49" charset="0"/>
            </a:endParaRPr>
          </a:p>
          <a:p>
            <a:r>
              <a:rPr lang="en-US" dirty="0">
                <a:latin typeface="+mj-lt"/>
              </a:rPr>
              <a:t>Pros: intuitive, familiar, easy to write</a:t>
            </a:r>
          </a:p>
          <a:p>
            <a:r>
              <a:rPr lang="en-US" dirty="0">
                <a:latin typeface="+mj-lt"/>
              </a:rPr>
              <a:t>Cons: ambiguous, informal</a:t>
            </a:r>
          </a:p>
        </p:txBody>
      </p:sp>
      <p:sp>
        <p:nvSpPr>
          <p:cNvPr id="4" name="Slide Number Placeholder 3"/>
          <p:cNvSpPr>
            <a:spLocks noGrp="1"/>
          </p:cNvSpPr>
          <p:nvPr>
            <p:ph type="sldNum" sz="quarter" idx="12"/>
          </p:nvPr>
        </p:nvSpPr>
        <p:spPr/>
        <p:txBody>
          <a:bodyPr/>
          <a:lstStyle/>
          <a:p>
            <a:fld id="{1F1B8572-414E-4329-B0B0-F510B92A2987}" type="slidenum">
              <a:rPr lang="en-US" smtClean="0"/>
              <a:pPr/>
              <a:t>8</a:t>
            </a:fld>
            <a:endParaRPr lang="en-US" dirty="0"/>
          </a:p>
        </p:txBody>
      </p:sp>
    </p:spTree>
    <p:extLst>
      <p:ext uri="{BB962C8B-B14F-4D97-AF65-F5344CB8AC3E}">
        <p14:creationId xmlns:p14="http://schemas.microsoft.com/office/powerpoint/2010/main" val="19840149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POLL_EMBED_ID" val="3c2cf277-5134-4816-a3af-3913aba32993"/>
</p:tagLst>
</file>

<file path=ppt/tags/tag2.xml><?xml version="1.0" encoding="utf-8"?>
<p:tagLst xmlns:a="http://schemas.openxmlformats.org/drawingml/2006/main" xmlns:r="http://schemas.openxmlformats.org/officeDocument/2006/relationships" xmlns:p="http://schemas.openxmlformats.org/presentationml/2006/main">
  <p:tag name="__PE_POLL_EMBED_ID" val="60e0b919-9896-4828-8ccb-cdfc12acf430"/>
</p:tagLst>
</file>

<file path=ppt/tags/tag3.xml><?xml version="1.0" encoding="utf-8"?>
<p:tagLst xmlns:a="http://schemas.openxmlformats.org/drawingml/2006/main" xmlns:r="http://schemas.openxmlformats.org/officeDocument/2006/relationships" xmlns:p="http://schemas.openxmlformats.org/presentationml/2006/main">
  <p:tag name="__PE_POLL_EMBED_ID" val="3ab81dcc-28e8-47f2-b48e-06ccba615d0e"/>
</p:tagLst>
</file>

<file path=ppt/tags/tag4.xml><?xml version="1.0" encoding="utf-8"?>
<p:tagLst xmlns:a="http://schemas.openxmlformats.org/drawingml/2006/main" xmlns:r="http://schemas.openxmlformats.org/officeDocument/2006/relationships" xmlns:p="http://schemas.openxmlformats.org/presentationml/2006/main">
  <p:tag name="__PE_POLL_EMBED_ID" val="80c79dd2-a834-4fdb-a373-80cbfeff480f"/>
</p:tagLst>
</file>

<file path=ppt/tags/tag5.xml><?xml version="1.0" encoding="utf-8"?>
<p:tagLst xmlns:a="http://schemas.openxmlformats.org/drawingml/2006/main" xmlns:r="http://schemas.openxmlformats.org/officeDocument/2006/relationships" xmlns:p="http://schemas.openxmlformats.org/presentationml/2006/main">
  <p:tag name="__PE_POLL_EMBED_ID" val="98cf9fe9-6c67-48db-bdee-7b06bc042437"/>
</p:tagLst>
</file>

<file path=ppt/theme/theme1.xml><?xml version="1.0" encoding="utf-8"?>
<a:theme xmlns:a="http://schemas.openxmlformats.org/drawingml/2006/main" name="Metropolitan">
  <a:themeElements>
    <a:clrScheme name="Custom 1">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2370CD"/>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73710</TotalTime>
  <Words>2359</Words>
  <Application>Microsoft Office PowerPoint</Application>
  <PresentationFormat>Widescreen</PresentationFormat>
  <Paragraphs>350</Paragraphs>
  <Slides>38</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Cambria Math</vt:lpstr>
      <vt:lpstr>Consolas</vt:lpstr>
      <vt:lpstr>Metropolitan</vt:lpstr>
      <vt:lpstr>CS 476/MCS 415: Programming Language Design</vt:lpstr>
      <vt:lpstr>Welcome!</vt:lpstr>
      <vt:lpstr>Course Overview</vt:lpstr>
      <vt:lpstr>Asking questions</vt:lpstr>
      <vt:lpstr>PowerPoint Presentation</vt:lpstr>
      <vt:lpstr>Programming Language Design</vt:lpstr>
      <vt:lpstr>Structure of a language</vt:lpstr>
      <vt:lpstr>Metalanguages</vt:lpstr>
      <vt:lpstr>Metalanguages: Natural Language</vt:lpstr>
      <vt:lpstr>Metalanguages: Inference Rules</vt:lpstr>
      <vt:lpstr>Metalanguages: Interpreters</vt:lpstr>
      <vt:lpstr>Metalanguages</vt:lpstr>
      <vt:lpstr>PowerPoint Presentation</vt:lpstr>
      <vt:lpstr>Course outline</vt:lpstr>
      <vt:lpstr>In-Class Exercises</vt:lpstr>
      <vt:lpstr>Textbook</vt:lpstr>
      <vt:lpstr>Grading</vt:lpstr>
      <vt:lpstr>Assignments</vt:lpstr>
      <vt:lpstr>PowerPoint Presentation</vt:lpstr>
      <vt:lpstr>The OCaml Programming Language</vt:lpstr>
      <vt:lpstr>OCaml: The Read-Eval-Print Loop (REPL)</vt:lpstr>
      <vt:lpstr>HW1 – Getting Started with OCaml</vt:lpstr>
      <vt:lpstr>PowerPoint Presentation</vt:lpstr>
      <vt:lpstr>Tuples and Functions</vt:lpstr>
      <vt:lpstr>Inductive Data Types</vt:lpstr>
      <vt:lpstr>Pattern-Matching and Recursion</vt:lpstr>
      <vt:lpstr>Pattern-Matching and Recursion</vt:lpstr>
      <vt:lpstr>Pattern-Matching and Recursion</vt:lpstr>
      <vt:lpstr>Pattern-Matching and Recursion</vt:lpstr>
      <vt:lpstr>Common OCaml Errors</vt:lpstr>
      <vt:lpstr>Common OCaml Errors</vt:lpstr>
      <vt:lpstr>Common OCaml Errors</vt:lpstr>
      <vt:lpstr>Common OCaml Errors</vt:lpstr>
      <vt:lpstr>Common OCaml Errors</vt:lpstr>
      <vt:lpstr>Common OCaml Errors</vt:lpstr>
      <vt:lpstr>Common OCaml Errors</vt:lpstr>
      <vt:lpstr>Common OCaml Errors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476 – Programming Language Design</dc:title>
  <dc:creator>Susannah Mansky</dc:creator>
  <cp:lastModifiedBy>Mansky, William</cp:lastModifiedBy>
  <cp:revision>171</cp:revision>
  <dcterms:created xsi:type="dcterms:W3CDTF">2018-08-06T16:06:24Z</dcterms:created>
  <dcterms:modified xsi:type="dcterms:W3CDTF">2023-08-24T23:28:17Z</dcterms:modified>
</cp:coreProperties>
</file>