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4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tags/tag5.xml" ContentType="application/vnd.openxmlformats-officedocument.presentationml.tag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tags/tag6.xml" ContentType="application/vnd.openxmlformats-officedocument.presentationml.tags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53"/>
  </p:notesMasterIdLst>
  <p:sldIdLst>
    <p:sldId id="256" r:id="rId2"/>
    <p:sldId id="517" r:id="rId3"/>
    <p:sldId id="290" r:id="rId4"/>
    <p:sldId id="292" r:id="rId5"/>
    <p:sldId id="525" r:id="rId6"/>
    <p:sldId id="524" r:id="rId7"/>
    <p:sldId id="469" r:id="rId8"/>
    <p:sldId id="518" r:id="rId9"/>
    <p:sldId id="291" r:id="rId10"/>
    <p:sldId id="455" r:id="rId11"/>
    <p:sldId id="456" r:id="rId12"/>
    <p:sldId id="454" r:id="rId13"/>
    <p:sldId id="519" r:id="rId14"/>
    <p:sldId id="294" r:id="rId15"/>
    <p:sldId id="296" r:id="rId16"/>
    <p:sldId id="52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520" r:id="rId25"/>
    <p:sldId id="316" r:id="rId26"/>
    <p:sldId id="295" r:id="rId27"/>
    <p:sldId id="459" r:id="rId28"/>
    <p:sldId id="462" r:id="rId29"/>
    <p:sldId id="463" r:id="rId30"/>
    <p:sldId id="464" r:id="rId31"/>
    <p:sldId id="460" r:id="rId32"/>
    <p:sldId id="304" r:id="rId33"/>
    <p:sldId id="305" r:id="rId34"/>
    <p:sldId id="465" r:id="rId35"/>
    <p:sldId id="466" r:id="rId36"/>
    <p:sldId id="317" r:id="rId37"/>
    <p:sldId id="521" r:id="rId38"/>
    <p:sldId id="428" r:id="rId39"/>
    <p:sldId id="430" r:id="rId40"/>
    <p:sldId id="431" r:id="rId41"/>
    <p:sldId id="432" r:id="rId42"/>
    <p:sldId id="434" r:id="rId43"/>
    <p:sldId id="433" r:id="rId44"/>
    <p:sldId id="435" r:id="rId45"/>
    <p:sldId id="436" r:id="rId46"/>
    <p:sldId id="437" r:id="rId47"/>
    <p:sldId id="439" r:id="rId48"/>
    <p:sldId id="312" r:id="rId49"/>
    <p:sldId id="313" r:id="rId50"/>
    <p:sldId id="522" r:id="rId51"/>
    <p:sldId id="323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using the syntax of Prolog, the most popular logic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0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using the syntax of Prolog, the most popular logic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97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using the syntax of Prolog, the most popular logic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97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go about solving this? First, find a rule that matches, and apply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821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unify the conclusion with the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9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unify the conclusion with the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77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unify the conclusion with the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240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Pick a rule…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69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Substitute back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we just give up and return false? No!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61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Pick a rule…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662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to backtrack, choose a different rule, and go forward from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697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we run out of goals? We output the solution (substitution), and optionally go back and try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792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556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Comma is and. :- is reverse implies.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824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852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029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65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for something completely different!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844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854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995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exactly the process we were going through whenever we built a proof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733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else can happen? We can run out of goals, we can run out of rules, we can run out of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30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else can happen? We can run out of goals, we can run out of rules, we can run out of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056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else can happen? We can run out of goals, we can run out of rules, we can run out of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47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433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“Not” is kind of weird from a proof-tree perspective: we don’t usually have premises that say “this thing can’t be proven.”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337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break from the way we’ve thought about rules before, where we could apply them in any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01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for something completely different!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9672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459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8499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6995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7981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828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457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4078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466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using the syntax of Prolog, the most popular logic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2312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74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there are no functions, just predicates.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4606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there are no functions, just predicates.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49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could implement our language just by writing the rules in Prolog!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45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using the syntax of Prolog, the most popular logic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11/20/2023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3BFE03-2ECD-4C6A-A2B4-B6A0034FF672}"/>
              </a:ext>
            </a:extLst>
          </p:cNvPr>
          <p:cNvSpPr txBox="1">
            <a:spLocks/>
          </p:cNvSpPr>
          <p:nvPr/>
        </p:nvSpPr>
        <p:spPr>
          <a:xfrm>
            <a:off x="829056" y="1789431"/>
            <a:ext cx="10753725" cy="4775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r>
              <a:rPr lang="en-US" dirty="0"/>
              <a:t>Examples: X, Y, Z, 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true | &lt;ident&gt; | &lt;#&gt; | &lt;Ident&gt; | &lt;ident&gt;(</a:t>
            </a:r>
            <a:r>
              <a:rPr lang="en-US" sz="3600" b="1" i="1" dirty="0"/>
              <a:t>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C99962DE-C1CE-46FA-B4D4-534AE862CAE3}"/>
              </a:ext>
            </a:extLst>
          </p:cNvPr>
          <p:cNvSpPr/>
          <p:nvPr/>
        </p:nvSpPr>
        <p:spPr>
          <a:xfrm rot="16200000">
            <a:off x="6282747" y="1590152"/>
            <a:ext cx="401934" cy="14620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33BBB0-998D-450C-9ED6-BD31F3321582}"/>
              </a:ext>
            </a:extLst>
          </p:cNvPr>
          <p:cNvSpPr txBox="1"/>
          <p:nvPr/>
        </p:nvSpPr>
        <p:spPr>
          <a:xfrm>
            <a:off x="5898394" y="2491994"/>
            <a:ext cx="17383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variable</a:t>
            </a:r>
          </a:p>
        </p:txBody>
      </p:sp>
    </p:spTree>
    <p:extLst>
      <p:ext uri="{BB962C8B-B14F-4D97-AF65-F5344CB8AC3E}">
        <p14:creationId xmlns:p14="http://schemas.microsoft.com/office/powerpoint/2010/main" val="1762800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3BFE03-2ECD-4C6A-A2B4-B6A0034FF672}"/>
              </a:ext>
            </a:extLst>
          </p:cNvPr>
          <p:cNvSpPr txBox="1">
            <a:spLocks/>
          </p:cNvSpPr>
          <p:nvPr/>
        </p:nvSpPr>
        <p:spPr>
          <a:xfrm>
            <a:off x="829056" y="1789431"/>
            <a:ext cx="10753725" cy="4775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r>
              <a:rPr lang="en-US" dirty="0"/>
              <a:t>Examples: mortal, age, </a:t>
            </a:r>
            <a:r>
              <a:rPr lang="en-US" dirty="0" err="1"/>
              <a:t>has_value</a:t>
            </a:r>
            <a:r>
              <a:rPr lang="en-US" dirty="0"/>
              <a:t>, …</a:t>
            </a:r>
          </a:p>
          <a:p>
            <a:r>
              <a:rPr lang="en-US" dirty="0"/>
              <a:t>Can take any number of arguments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true | &lt;ident&gt; | &lt;#&gt; | &lt;Ident&gt; | &lt;ident&gt;(</a:t>
            </a:r>
            <a:r>
              <a:rPr lang="en-US" sz="3600" b="1" i="1" dirty="0"/>
              <a:t>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C99962DE-C1CE-46FA-B4D4-534AE862CAE3}"/>
              </a:ext>
            </a:extLst>
          </p:cNvPr>
          <p:cNvSpPr/>
          <p:nvPr/>
        </p:nvSpPr>
        <p:spPr>
          <a:xfrm rot="16200000">
            <a:off x="8071357" y="1560008"/>
            <a:ext cx="401934" cy="14620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33BBB0-998D-450C-9ED6-BD31F3321582}"/>
              </a:ext>
            </a:extLst>
          </p:cNvPr>
          <p:cNvSpPr txBox="1"/>
          <p:nvPr/>
        </p:nvSpPr>
        <p:spPr>
          <a:xfrm>
            <a:off x="7687004" y="2491994"/>
            <a:ext cx="17383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predicate</a:t>
            </a:r>
          </a:p>
        </p:txBody>
      </p:sp>
    </p:spTree>
    <p:extLst>
      <p:ext uri="{BB962C8B-B14F-4D97-AF65-F5344CB8AC3E}">
        <p14:creationId xmlns:p14="http://schemas.microsoft.com/office/powerpoint/2010/main" val="2013563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true | &lt;ident&gt; | &lt;#&gt; | &lt;Ident&gt; | &lt;ident&gt;(</a:t>
            </a:r>
            <a:r>
              <a:rPr lang="en-US" sz="3600" b="1" i="1" dirty="0"/>
              <a:t>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r>
              <a:rPr lang="en-US" sz="3600" b="1" i="1" dirty="0"/>
              <a:t>R</a:t>
            </a:r>
            <a:r>
              <a:rPr lang="en-US" sz="3600" dirty="0"/>
              <a:t> ::= </a:t>
            </a:r>
            <a:r>
              <a:rPr lang="en-US" sz="3600" b="1" i="1" dirty="0"/>
              <a:t>T</a:t>
            </a:r>
            <a:r>
              <a:rPr lang="en-US" sz="3600" dirty="0"/>
              <a:t> :- </a:t>
            </a:r>
            <a:r>
              <a:rPr lang="en-US" sz="3600" b="1" i="1" dirty="0"/>
              <a:t>T</a:t>
            </a:r>
            <a:r>
              <a:rPr lang="en-US" sz="3600" dirty="0"/>
              <a:t>, …,</a:t>
            </a:r>
            <a:r>
              <a:rPr lang="en-US" sz="3600" b="1" i="1" dirty="0"/>
              <a:t> T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b="1" i="1" dirty="0"/>
              <a:t>Q ::= </a:t>
            </a:r>
            <a:r>
              <a:rPr lang="en-US" sz="3600" dirty="0"/>
              <a:t>?-</a:t>
            </a:r>
            <a:r>
              <a:rPr lang="en-US" sz="3600" b="1" i="1" dirty="0"/>
              <a:t> 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.</a:t>
            </a:r>
            <a:endParaRPr lang="en-US" sz="3600" b="1" i="1" dirty="0"/>
          </a:p>
          <a:p>
            <a:pPr marL="0" indent="0">
              <a:buNone/>
            </a:pPr>
            <a:r>
              <a:rPr lang="en-US" sz="3600" b="1" i="1" dirty="0"/>
              <a:t>P </a:t>
            </a:r>
            <a:r>
              <a:rPr lang="en-US" sz="3600" dirty="0"/>
              <a:t>::=</a:t>
            </a:r>
            <a:r>
              <a:rPr lang="en-US" sz="3600" b="1" i="1" dirty="0"/>
              <a:t> R </a:t>
            </a:r>
            <a:r>
              <a:rPr lang="en-US" sz="3600" dirty="0"/>
              <a:t>…</a:t>
            </a:r>
            <a:r>
              <a:rPr lang="en-US" sz="3600" b="1" i="1" dirty="0"/>
              <a:t> R Q</a:t>
            </a:r>
          </a:p>
          <a:p>
            <a:pPr marL="0" indent="0">
              <a:buNone/>
            </a:pPr>
            <a:endParaRPr lang="en-US" sz="3600" b="1" i="1" dirty="0"/>
          </a:p>
          <a:p>
            <a:pPr marL="0" indent="0">
              <a:buNone/>
            </a:pPr>
            <a:r>
              <a:rPr lang="en-US" sz="3600" dirty="0"/>
              <a:t>Syntactic sugar: t. =&gt; t :- true.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9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774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Rules: age(person1, 21), …, older(X, Y) :- …</a:t>
            </a:r>
          </a:p>
          <a:p>
            <a:pPr marL="0" indent="0">
              <a:buNone/>
            </a:pPr>
            <a:r>
              <a:rPr lang="en-US" sz="3600" dirty="0"/>
              <a:t>Goals: older(X, person1), older(Y, X)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older(X, Y) :- age(X, </a:t>
            </a:r>
            <a:r>
              <a:rPr lang="en-US" sz="3600" dirty="0" err="1"/>
              <a:t>Xage</a:t>
            </a:r>
            <a:r>
              <a:rPr lang="en-US" sz="3600" dirty="0"/>
              <a:t>), age(Y, Yage), </a:t>
            </a:r>
            <a:r>
              <a:rPr lang="en-US" sz="3600" dirty="0" err="1"/>
              <a:t>Xage</a:t>
            </a:r>
            <a:r>
              <a:rPr lang="en-US" sz="3600" dirty="0"/>
              <a:t> &gt; Yage.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73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older(X, person1),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older(X’, Y’) :- age(X’,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age(Y’,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unify(older(X, person1), older(X’, Y’))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{X’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X, Y’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</a:t>
                </a:r>
                <a:r>
                  <a:rPr lang="en-US" sz="3600" strike="sngStrike" dirty="0">
                    <a:highlight>
                      <a:srgbClr val="FFFF00"/>
                    </a:highlight>
                  </a:rPr>
                  <a:t>older(X, person1)</a:t>
                </a:r>
                <a:r>
                  <a:rPr lang="en-US" sz="3600" dirty="0"/>
                  <a:t>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older(X’, Y’) :- age(X’,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age(Y’,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unify(older(X, person1), older(X’, Y’))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{X’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X, Y’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88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</a:t>
                </a:r>
                <a:r>
                  <a:rPr lang="en-US" sz="3600" dirty="0">
                    <a:highlight>
                      <a:srgbClr val="FFFF00"/>
                    </a:highlight>
                  </a:rPr>
                  <a:t>age(X, </a:t>
                </a:r>
                <a:r>
                  <a:rPr lang="en-US" sz="3600" dirty="0" err="1">
                    <a:highlight>
                      <a:srgbClr val="FFFF00"/>
                    </a:highlight>
                  </a:rPr>
                  <a:t>Xage</a:t>
                </a:r>
                <a:r>
                  <a:rPr lang="en-US" sz="3600" dirty="0">
                    <a:highlight>
                      <a:srgbClr val="FFFF00"/>
                    </a:highlight>
                  </a:rPr>
                  <a:t>), age(person1, Yage), </a:t>
                </a:r>
                <a:r>
                  <a:rPr lang="en-US" sz="3600" dirty="0" err="1">
                    <a:highlight>
                      <a:srgbClr val="FFFF00"/>
                    </a:highlight>
                  </a:rPr>
                  <a:t>Xage</a:t>
                </a:r>
                <a:r>
                  <a:rPr lang="en-US" sz="3600" dirty="0">
                    <a:highlight>
                      <a:srgbClr val="FFFF00"/>
                    </a:highlight>
                  </a:rPr>
                  <a:t> &gt; Yage</a:t>
                </a:r>
                <a:r>
                  <a:rPr lang="en-US" sz="3600" dirty="0"/>
                  <a:t>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older(X’, Y’) :- age(X’,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age(Y’,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unify(older(X, person1), older(X’, Y’))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{X’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X, Y’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06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age(person1, 21).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21))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21}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9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age(person1, Yage), 21 &gt; Yage, older(Y, person1)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age(person1, 21).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21))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21}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5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35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Rules: age(person1, 21), …, older(X, Y) :- …</a:t>
            </a:r>
          </a:p>
          <a:p>
            <a:pPr marL="0" indent="0">
              <a:buNone/>
            </a:pPr>
            <a:r>
              <a:rPr lang="en-US" sz="3600" dirty="0"/>
              <a:t>Goals: 21 &gt; 21, older(Y, person1)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Unprovable!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822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age(person1, 21).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21))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person1,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21}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CA0D0336-01EE-4BAC-A7D2-BB1FDA7CBCC5}"/>
              </a:ext>
            </a:extLst>
          </p:cNvPr>
          <p:cNvSpPr/>
          <p:nvPr/>
        </p:nvSpPr>
        <p:spPr>
          <a:xfrm>
            <a:off x="8599714" y="3940629"/>
            <a:ext cx="1861457" cy="1861457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89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 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age(person1, Yage),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&gt; Yage, older(Y, X)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age(person2, 23).</a:t>
                </a:r>
              </a:p>
              <a:p>
                <a:pPr marL="0" indent="0">
                  <a:buNone/>
                </a:pPr>
                <a:r>
                  <a:rPr lang="en-US" sz="3600" dirty="0"/>
                  <a:t>unify(age(X,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), age(person2, 23)) =</a:t>
                </a:r>
              </a:p>
              <a:p>
                <a:pPr marL="0" indent="0">
                  <a:buNone/>
                </a:pPr>
                <a:r>
                  <a:rPr lang="en-US" sz="3600" dirty="0"/>
                  <a:t>	{X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person2, </a:t>
                </a:r>
                <a:r>
                  <a:rPr lang="en-US" sz="3600" dirty="0" err="1"/>
                  <a:t>Xage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23}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605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/>
                  <a:t>Rules: age(person1, 21), …, older(X, Y) :- …</a:t>
                </a:r>
              </a:p>
              <a:p>
                <a:pPr marL="0" indent="0">
                  <a:buNone/>
                </a:pPr>
                <a:r>
                  <a:rPr lang="en-US" sz="3600" dirty="0"/>
                  <a:t>Goals: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{X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person2, Y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3600" dirty="0"/>
                  <a:t> person3}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562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242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Maintain a list of </a:t>
            </a:r>
            <a:r>
              <a:rPr lang="en-US" sz="3600" i="1" dirty="0"/>
              <a:t>goals</a:t>
            </a:r>
            <a:r>
              <a:rPr lang="en-US" sz="3600" dirty="0"/>
              <a:t> that still need to be proved</a:t>
            </a:r>
          </a:p>
          <a:p>
            <a:r>
              <a:rPr lang="en-US" sz="3600" dirty="0"/>
              <a:t>Pick a goal to prove next</a:t>
            </a:r>
          </a:p>
          <a:p>
            <a:r>
              <a:rPr lang="en-US" sz="3600" dirty="0"/>
              <a:t>Find a rule whose conclusion matches the goal, and apply it:</a:t>
            </a:r>
          </a:p>
          <a:p>
            <a:pPr lvl="1"/>
            <a:r>
              <a:rPr lang="en-US" sz="3200" dirty="0"/>
              <a:t>Instantiate it to match the goal, by unification</a:t>
            </a:r>
          </a:p>
          <a:p>
            <a:pPr lvl="1"/>
            <a:r>
              <a:rPr lang="en-US" sz="3200" dirty="0"/>
              <a:t>Replace the goal with the instantiated premises of the rule</a:t>
            </a:r>
          </a:p>
          <a:p>
            <a:r>
              <a:rPr lang="en-US" sz="3600" dirty="0"/>
              <a:t>If no rules apply, </a:t>
            </a:r>
            <a:r>
              <a:rPr lang="en-US" sz="3600" i="1" dirty="0"/>
              <a:t>backtrack</a:t>
            </a:r>
            <a:r>
              <a:rPr lang="en-US" sz="3600" dirty="0"/>
              <a:t> to the last decision point and make a different choice</a:t>
            </a:r>
          </a:p>
          <a:p>
            <a:r>
              <a:rPr lang="en-US" sz="3600" dirty="0"/>
              <a:t>If all goals are solved, output the solution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37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dirty="0"/>
                  <a:t>A configuration is a tuple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dirty="0"/>
                  <a:t> where: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3200" dirty="0"/>
                  <a:t> is the list of goals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3200" dirty="0"/>
                  <a:t> is the set of rules left to consider at this step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3200" dirty="0"/>
                  <a:t> is the solution (substitution) computed so far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is the stack for backtracking</a:t>
                </a:r>
              </a:p>
              <a:p>
                <a:r>
                  <a:rPr lang="en-US" sz="3600" dirty="0"/>
                  <a:t>The small-step relation is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since we need to keep track of the full rule list as well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8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4126684" y="1877786"/>
                <a:ext cx="3784946" cy="1008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684" y="1877786"/>
                <a:ext cx="3784946" cy="10083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0D3BB6-14D6-4E6F-937B-7BA08B53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Maintain a list of </a:t>
            </a:r>
            <a:r>
              <a:rPr lang="en-US" sz="3600" i="1" dirty="0"/>
              <a:t>goals</a:t>
            </a:r>
            <a:r>
              <a:rPr lang="en-US" sz="3600" dirty="0"/>
              <a:t> that still need to be proved</a:t>
            </a:r>
          </a:p>
          <a:p>
            <a:r>
              <a:rPr lang="en-US" sz="3600" dirty="0"/>
              <a:t>Pick a goal to prove next</a:t>
            </a:r>
          </a:p>
          <a:p>
            <a:r>
              <a:rPr lang="en-US" sz="3600" dirty="0"/>
              <a:t>Find a rule whose conclusion matches the goal</a:t>
            </a:r>
          </a:p>
        </p:txBody>
      </p:sp>
    </p:spTree>
    <p:extLst>
      <p:ext uri="{BB962C8B-B14F-4D97-AF65-F5344CB8AC3E}">
        <p14:creationId xmlns:p14="http://schemas.microsoft.com/office/powerpoint/2010/main" val="3429902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4126684" y="1877786"/>
                <a:ext cx="3784946" cy="1008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684" y="1877786"/>
                <a:ext cx="3784946" cy="10083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0D3BB6-14D6-4E6F-937B-7BA08B53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Pick a goal to prove next</a:t>
            </a:r>
          </a:p>
          <a:p>
            <a:r>
              <a:rPr lang="en-US" sz="3600" dirty="0"/>
              <a:t>Find a rule whose conclusion matches the goal</a:t>
            </a:r>
          </a:p>
          <a:p>
            <a:pPr lvl="1"/>
            <a:r>
              <a:rPr lang="en-US" sz="3200" dirty="0"/>
              <a:t>Choose a rule</a:t>
            </a:r>
          </a:p>
        </p:txBody>
      </p:sp>
    </p:spTree>
    <p:extLst>
      <p:ext uri="{BB962C8B-B14F-4D97-AF65-F5344CB8AC3E}">
        <p14:creationId xmlns:p14="http://schemas.microsoft.com/office/powerpoint/2010/main" val="402634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0D3BB6-14D6-4E6F-937B-7BA08B53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Pick a goal to prove next</a:t>
            </a:r>
          </a:p>
          <a:p>
            <a:r>
              <a:rPr lang="en-US" sz="3600" dirty="0"/>
              <a:t>Find a rule whose conclusion matches the goal</a:t>
            </a:r>
          </a:p>
          <a:p>
            <a:pPr lvl="1"/>
            <a:r>
              <a:rPr lang="en-US" sz="3200" dirty="0"/>
              <a:t>Choose a rule</a:t>
            </a:r>
          </a:p>
          <a:p>
            <a:pPr lvl="1"/>
            <a:r>
              <a:rPr lang="en-US" sz="3200" dirty="0"/>
              <a:t>Make a fresh copy of the rule, so variables don’t overlap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2192220" y="1877786"/>
                <a:ext cx="6673430" cy="104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make</m:t>
                          </m:r>
                          <m:r>
                            <m:rPr>
                              <m:lit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lit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220" y="1877786"/>
                <a:ext cx="6673430" cy="1042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43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Declarative programming: say what you want, not how to do it</a:t>
            </a:r>
          </a:p>
          <a:p>
            <a:r>
              <a:rPr lang="en-US" dirty="0"/>
              <a:t>A logic program consists of a series of logical assertions, and a query: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man(</a:t>
            </a:r>
            <a:r>
              <a:rPr lang="en-US" dirty="0" err="1"/>
              <a:t>socrates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mortal(X) :- man(X).</a:t>
            </a:r>
          </a:p>
          <a:p>
            <a:pPr marL="0" indent="0">
              <a:buNone/>
            </a:pPr>
            <a:r>
              <a:rPr lang="en-US" dirty="0"/>
              <a:t>?- mortal(</a:t>
            </a:r>
            <a:r>
              <a:rPr lang="en-US" dirty="0" err="1"/>
              <a:t>socrates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b="1" dirty="0"/>
              <a:t>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0D3BB6-14D6-4E6F-937B-7BA08B53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Pick a goal to prove next</a:t>
            </a:r>
          </a:p>
          <a:p>
            <a:r>
              <a:rPr lang="en-US" sz="3600" dirty="0"/>
              <a:t>Find a rule whose conclusion matches the goal</a:t>
            </a:r>
          </a:p>
          <a:p>
            <a:pPr lvl="1"/>
            <a:r>
              <a:rPr lang="en-US" sz="3200" dirty="0"/>
              <a:t>Choose a rule</a:t>
            </a:r>
          </a:p>
          <a:p>
            <a:pPr lvl="1"/>
            <a:r>
              <a:rPr lang="en-US" sz="3200" dirty="0"/>
              <a:t>Make a fresh copy of the rule, so variables don’t overlap</a:t>
            </a:r>
          </a:p>
          <a:p>
            <a:pPr lvl="1"/>
            <a:r>
              <a:rPr lang="en-US" sz="3200" dirty="0"/>
              <a:t>Check whether the rule’s conclusion matches the goal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1237180" y="1877786"/>
                <a:ext cx="9760685" cy="104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make</m:t>
                          </m:r>
                          <m:r>
                            <m:rPr>
                              <m:lit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lit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unify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180" y="1877786"/>
                <a:ext cx="9760685" cy="1042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808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50E15E-8D67-4CE7-AEBE-F8045F6F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Find a rule whose conclusion matches the goal</a:t>
            </a:r>
          </a:p>
          <a:p>
            <a:pPr lvl="1"/>
            <a:r>
              <a:rPr lang="en-US" sz="3200" dirty="0"/>
              <a:t>Choose a rule</a:t>
            </a:r>
          </a:p>
          <a:p>
            <a:pPr lvl="1"/>
            <a:r>
              <a:rPr lang="en-US" sz="3200" dirty="0"/>
              <a:t>Make a fresh copy of the rule, so variables don’t overlap</a:t>
            </a:r>
          </a:p>
          <a:p>
            <a:pPr lvl="1"/>
            <a:r>
              <a:rPr lang="en-US" sz="3200" dirty="0"/>
              <a:t>Check whether the rule’s conclusion matches the goal</a:t>
            </a:r>
          </a:p>
          <a:p>
            <a:r>
              <a:rPr lang="en-US" sz="3600" dirty="0"/>
              <a:t>Replace the goal with instantiated premises of the rule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1058364" y="1877786"/>
                <a:ext cx="10330905" cy="15539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make</m:t>
                          </m:r>
                          <m:r>
                            <m:rPr>
                              <m:lit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lit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unify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∷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[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;…;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] @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𝑔𝑠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∷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</m:d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∷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364" y="1877786"/>
                <a:ext cx="10330905" cy="1553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45160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1058364" y="1877786"/>
                <a:ext cx="10330905" cy="15539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make</m:t>
                          </m:r>
                          <m:r>
                            <m:rPr>
                              <m:lit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:−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unify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∷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[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;…;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] @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𝑔𝑠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∷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𝑔𝑠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</m:d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∷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364" y="1877786"/>
                <a:ext cx="10330905" cy="1553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D1081B-9437-49F5-8D66-DED9D906B790}"/>
                  </a:ext>
                </a:extLst>
              </p:cNvPr>
              <p:cNvSpPr txBox="1"/>
              <p:nvPr/>
            </p:nvSpPr>
            <p:spPr>
              <a:xfrm>
                <a:off x="1091023" y="4163785"/>
                <a:ext cx="9805185" cy="104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make</m:t>
                          </m:r>
                          <m:r>
                            <m:rPr>
                              <m:lit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lit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unify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fail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D1081B-9437-49F5-8D66-DED9D906B7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023" y="4163785"/>
                <a:ext cx="9805185" cy="10420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F7D6929-009B-4856-AE51-2006902CD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 lnSpcReduction="10000"/>
          </a:bodyPr>
          <a:lstStyle/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If the rule doesn’t match, try another rule</a:t>
            </a:r>
          </a:p>
        </p:txBody>
      </p:sp>
    </p:spTree>
    <p:extLst>
      <p:ext uri="{BB962C8B-B14F-4D97-AF65-F5344CB8AC3E}">
        <p14:creationId xmlns:p14="http://schemas.microsoft.com/office/powerpoint/2010/main" val="369269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02CED-34EE-417E-A680-89A9FE1FD7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we solve all the goals, return the current substitution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02CED-34EE-417E-A680-89A9FE1FD7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[],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5347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02CED-34EE-417E-A680-89A9FE1FD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no rules apply (i.e., we run out of rules to try), </a:t>
            </a:r>
            <a:r>
              <a:rPr lang="en-US" i="1" dirty="0"/>
              <a:t>backtrack</a:t>
            </a:r>
            <a:r>
              <a:rPr lang="en-US" dirty="0"/>
              <a:t> to the last decision point in the stack and make a different choice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[],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5851D-2E0F-4D90-B91A-B2F3554E8E43}"/>
                  </a:ext>
                </a:extLst>
              </p:cNvPr>
              <p:cNvSpPr txBox="1"/>
              <p:nvPr/>
            </p:nvSpPr>
            <p:spPr>
              <a:xfrm>
                <a:off x="1624417" y="2846611"/>
                <a:ext cx="9315627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{}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5851D-2E0F-4D90-B91A-B2F3554E8E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417" y="2846611"/>
                <a:ext cx="9315627" cy="10561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6196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02CED-34EE-417E-A680-89A9FE1FD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there’s nowhere to backtrack to, the goal is unprovable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[],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447" y="1377039"/>
                <a:ext cx="3717043" cy="10561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5851D-2E0F-4D90-B91A-B2F3554E8E43}"/>
                  </a:ext>
                </a:extLst>
              </p:cNvPr>
              <p:cNvSpPr txBox="1"/>
              <p:nvPr/>
            </p:nvSpPr>
            <p:spPr>
              <a:xfrm>
                <a:off x="1624417" y="2846611"/>
                <a:ext cx="9315627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{}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5851D-2E0F-4D90-B91A-B2F3554E8E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417" y="2846611"/>
                <a:ext cx="9315627" cy="10561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9DF4727-DCE4-4505-836A-7D26F1DF269B}"/>
                  </a:ext>
                </a:extLst>
              </p:cNvPr>
              <p:cNvSpPr txBox="1"/>
              <p:nvPr/>
            </p:nvSpPr>
            <p:spPr>
              <a:xfrm>
                <a:off x="3464102" y="4196439"/>
                <a:ext cx="5266442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{}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,[]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9DF4727-DCE4-4505-836A-7D26F1DF26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102" y="4196439"/>
                <a:ext cx="5266442" cy="10561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1912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Note: this language is Turing-complete!</a:t>
            </a:r>
          </a:p>
          <a:p>
            <a:r>
              <a:rPr lang="en-US" sz="3600" dirty="0"/>
              <a:t>So there are non-terminating logic programs</a:t>
            </a:r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8B81F4-A5C7-4A95-830E-5B5DB5469854}"/>
                  </a:ext>
                </a:extLst>
              </p:cNvPr>
              <p:cNvSpPr txBox="1"/>
              <p:nvPr/>
            </p:nvSpPr>
            <p:spPr>
              <a:xfrm>
                <a:off x="1258657" y="2942291"/>
                <a:ext cx="2061846" cy="10253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circular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circular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8B81F4-A5C7-4A95-830E-5B5DB54698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657" y="2942291"/>
                <a:ext cx="2061846" cy="10253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739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775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and(P, Q) :- P, Q.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or(P, Q) :- P.</a:t>
            </a:r>
          </a:p>
          <a:p>
            <a:pPr marL="0" indent="0">
              <a:buNone/>
            </a:pPr>
            <a:r>
              <a:rPr lang="en-US" dirty="0"/>
              <a:t>or(P, Q) :- Q.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about “not”?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AD6A27-4A9B-46E6-9576-1C2E78D34CFE}"/>
                  </a:ext>
                </a:extLst>
              </p:cNvPr>
              <p:cNvSpPr txBox="1"/>
              <p:nvPr/>
            </p:nvSpPr>
            <p:spPr>
              <a:xfrm>
                <a:off x="5553262" y="2527021"/>
                <a:ext cx="1724446" cy="9984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AD6A27-4A9B-46E6-9576-1C2E78D34C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262" y="2527021"/>
                <a:ext cx="1724446" cy="9984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D53993-A1BA-4D7E-8A3F-6C14F85A7DAE}"/>
                  </a:ext>
                </a:extLst>
              </p:cNvPr>
              <p:cNvSpPr txBox="1"/>
              <p:nvPr/>
            </p:nvSpPr>
            <p:spPr>
              <a:xfrm>
                <a:off x="5150861" y="4005651"/>
                <a:ext cx="1430713" cy="995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D53993-A1BA-4D7E-8A3F-6C14F85A7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861" y="4005651"/>
                <a:ext cx="1430713" cy="9952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7A722F-0932-4E99-B41F-44C66A634033}"/>
                  </a:ext>
                </a:extLst>
              </p:cNvPr>
              <p:cNvSpPr txBox="1"/>
              <p:nvPr/>
            </p:nvSpPr>
            <p:spPr>
              <a:xfrm>
                <a:off x="7101237" y="4003941"/>
                <a:ext cx="1430713" cy="995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7A722F-0932-4E99-B41F-44C66A6340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237" y="4003941"/>
                <a:ext cx="1430713" cy="9952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55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(assuming that rules are tried from top to bottom)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Problem: not(P) can always be proved true!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1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Declarative programming: say what you want, not how to do it</a:t>
            </a:r>
          </a:p>
          <a:p>
            <a:r>
              <a:rPr lang="en-US" dirty="0"/>
              <a:t>A logic program consists of a series of logical assertions, and a query: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man(</a:t>
            </a:r>
            <a:r>
              <a:rPr lang="en-US" dirty="0" err="1"/>
              <a:t>socrates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mortal(X) :- man(X).</a:t>
            </a:r>
          </a:p>
          <a:p>
            <a:pPr marL="0" indent="0">
              <a:buNone/>
            </a:pPr>
            <a:r>
              <a:rPr lang="en-US" dirty="0"/>
              <a:t>?- mortal(X).</a:t>
            </a:r>
          </a:p>
          <a:p>
            <a:pPr marL="0" indent="0">
              <a:buNone/>
            </a:pPr>
            <a:r>
              <a:rPr lang="en-US" b="1" dirty="0"/>
              <a:t>X = </a:t>
            </a:r>
            <a:r>
              <a:rPr lang="en-US" b="1" dirty="0" err="1"/>
              <a:t>socrates</a:t>
            </a:r>
            <a:r>
              <a:rPr lang="en-US" b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4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 backtracking past ! (“cut”)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0843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?- not(older(person2, person1)).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638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older(person2, person1), !, fail.</a:t>
            </a:r>
          </a:p>
          <a:p>
            <a:pPr marL="0" indent="0">
              <a:buNone/>
            </a:pPr>
            <a:r>
              <a:rPr lang="en-US" dirty="0"/>
              <a:t>Backtracking stack: not(older(person2, person1))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0AD056E-E904-4A6B-BBE4-E5C3595BCDE3}"/>
              </a:ext>
            </a:extLst>
          </p:cNvPr>
          <p:cNvSpPr/>
          <p:nvPr/>
        </p:nvSpPr>
        <p:spPr>
          <a:xfrm flipH="1">
            <a:off x="3607527" y="2730137"/>
            <a:ext cx="751840" cy="553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739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!, fail.</a:t>
            </a:r>
          </a:p>
          <a:p>
            <a:pPr marL="0" indent="0">
              <a:buNone/>
            </a:pPr>
            <a:r>
              <a:rPr lang="en-US" dirty="0"/>
              <a:t>Backtracking stack: older(person2, person1), not(older(person2, person1))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0AD056E-E904-4A6B-BBE4-E5C3595BCDE3}"/>
              </a:ext>
            </a:extLst>
          </p:cNvPr>
          <p:cNvSpPr/>
          <p:nvPr/>
        </p:nvSpPr>
        <p:spPr>
          <a:xfrm flipH="1">
            <a:off x="3607527" y="2730137"/>
            <a:ext cx="751840" cy="553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906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fail.</a:t>
            </a:r>
          </a:p>
          <a:p>
            <a:pPr marL="0" indent="0">
              <a:buNone/>
            </a:pPr>
            <a:r>
              <a:rPr lang="en-US" dirty="0"/>
              <a:t>Backtracking stack:</a:t>
            </a:r>
          </a:p>
          <a:p>
            <a:pPr marL="0" indent="0">
              <a:buNone/>
            </a:pPr>
            <a:r>
              <a:rPr lang="en-US" dirty="0"/>
              <a:t>Result: </a:t>
            </a:r>
            <a:r>
              <a:rPr lang="en-US" b="1" dirty="0"/>
              <a:t>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0AD056E-E904-4A6B-BBE4-E5C3595BCDE3}"/>
              </a:ext>
            </a:extLst>
          </p:cNvPr>
          <p:cNvSpPr/>
          <p:nvPr/>
        </p:nvSpPr>
        <p:spPr>
          <a:xfrm flipH="1">
            <a:off x="3607527" y="2730137"/>
            <a:ext cx="751840" cy="553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9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?- not(older(person1, person2)).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938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older(person1, person2), !, fail.</a:t>
            </a:r>
          </a:p>
          <a:p>
            <a:pPr marL="0" indent="0">
              <a:buNone/>
            </a:pPr>
            <a:r>
              <a:rPr lang="en-US" dirty="0"/>
              <a:t>Backtracking stack: not(older(person2, person1))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8F20531-1698-44BF-9863-83BAD4F903A7}"/>
              </a:ext>
            </a:extLst>
          </p:cNvPr>
          <p:cNvSpPr/>
          <p:nvPr/>
        </p:nvSpPr>
        <p:spPr>
          <a:xfrm flipH="1">
            <a:off x="3607527" y="2730137"/>
            <a:ext cx="751840" cy="553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A3DFACE7-C094-4B55-941E-165F286DAEC3}"/>
              </a:ext>
            </a:extLst>
          </p:cNvPr>
          <p:cNvSpPr/>
          <p:nvPr/>
        </p:nvSpPr>
        <p:spPr>
          <a:xfrm rot="5400000">
            <a:off x="2559780" y="2440401"/>
            <a:ext cx="414022" cy="39805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1ED205-DB25-4BF6-AE5C-C440133291A9}"/>
              </a:ext>
            </a:extLst>
          </p:cNvPr>
          <p:cNvSpPr txBox="1"/>
          <p:nvPr/>
        </p:nvSpPr>
        <p:spPr>
          <a:xfrm>
            <a:off x="1832569" y="3700436"/>
            <a:ext cx="4301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Unproveable!</a:t>
            </a:r>
          </a:p>
        </p:txBody>
      </p:sp>
    </p:spTree>
    <p:extLst>
      <p:ext uri="{BB962C8B-B14F-4D97-AF65-F5344CB8AC3E}">
        <p14:creationId xmlns:p14="http://schemas.microsoft.com/office/powerpoint/2010/main" val="160465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Negation by 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define other connectives in Prolog: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not(P) :- P, !, fail.</a:t>
            </a:r>
          </a:p>
          <a:p>
            <a:pPr marL="0" indent="0">
              <a:buNone/>
            </a:pPr>
            <a:r>
              <a:rPr lang="en-US" dirty="0"/>
              <a:t>not(P).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not(older(person2, person1))</a:t>
            </a:r>
          </a:p>
          <a:p>
            <a:pPr marL="0" indent="0">
              <a:buNone/>
            </a:pPr>
            <a:r>
              <a:rPr lang="en-US" dirty="0"/>
              <a:t>Backtracking stack:</a:t>
            </a:r>
          </a:p>
          <a:p>
            <a:pPr marL="0" indent="0">
              <a:buNone/>
            </a:pPr>
            <a:r>
              <a:rPr lang="en-US" dirty="0"/>
              <a:t>Result: </a:t>
            </a:r>
            <a:r>
              <a:rPr lang="en-US" b="1" dirty="0"/>
              <a:t>true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8F20531-1698-44BF-9863-83BAD4F903A7}"/>
              </a:ext>
            </a:extLst>
          </p:cNvPr>
          <p:cNvSpPr/>
          <p:nvPr/>
        </p:nvSpPr>
        <p:spPr>
          <a:xfrm flipH="1">
            <a:off x="3607527" y="3296196"/>
            <a:ext cx="751840" cy="553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544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… | fail | ! </a:t>
            </a:r>
          </a:p>
          <a:p>
            <a:pPr marL="0" indent="0">
              <a:buNone/>
            </a:pPr>
            <a:r>
              <a:rPr lang="en-US" sz="3600" b="1" i="1" dirty="0"/>
              <a:t>R</a:t>
            </a:r>
            <a:r>
              <a:rPr lang="en-US" sz="3600" dirty="0"/>
              <a:t> ::= </a:t>
            </a:r>
            <a:r>
              <a:rPr lang="en-US" sz="3600" b="1" i="1" dirty="0"/>
              <a:t>T</a:t>
            </a:r>
            <a:r>
              <a:rPr lang="en-US" sz="3600" dirty="0"/>
              <a:t> :- </a:t>
            </a:r>
            <a:r>
              <a:rPr lang="en-US" sz="3600" b="1" i="1" dirty="0"/>
              <a:t>T</a:t>
            </a:r>
            <a:r>
              <a:rPr lang="en-US" sz="3600" dirty="0"/>
              <a:t>, …,</a:t>
            </a:r>
            <a:r>
              <a:rPr lang="en-US" sz="3600" b="1" i="1" dirty="0"/>
              <a:t> T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b="1" i="1" dirty="0"/>
              <a:t>Q ::= </a:t>
            </a:r>
            <a:r>
              <a:rPr lang="en-US" sz="3600" dirty="0"/>
              <a:t>?-</a:t>
            </a:r>
            <a:r>
              <a:rPr lang="en-US" sz="3600" b="1" i="1" dirty="0"/>
              <a:t> 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.</a:t>
            </a:r>
            <a:endParaRPr lang="en-US" sz="3600" b="1" i="1" dirty="0"/>
          </a:p>
          <a:p>
            <a:pPr marL="0" indent="0">
              <a:buNone/>
            </a:pPr>
            <a:r>
              <a:rPr lang="en-US" sz="3600" b="1" i="1" dirty="0"/>
              <a:t>P </a:t>
            </a:r>
            <a:r>
              <a:rPr lang="en-US" sz="3600" dirty="0"/>
              <a:t>::=</a:t>
            </a:r>
            <a:r>
              <a:rPr lang="en-US" sz="3600" b="1" i="1" dirty="0"/>
              <a:t> R </a:t>
            </a:r>
            <a:r>
              <a:rPr lang="en-US" sz="3600" dirty="0"/>
              <a:t>…</a:t>
            </a:r>
            <a:r>
              <a:rPr lang="en-US" sz="3600" b="1" i="1" dirty="0"/>
              <a:t> R Q</a:t>
            </a:r>
          </a:p>
          <a:p>
            <a:pPr marL="0" indent="0">
              <a:buNone/>
            </a:pPr>
            <a:endParaRPr lang="en-US" sz="3600" b="1" i="1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2538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/>
              <p:nvPr/>
            </p:nvSpPr>
            <p:spPr>
              <a:xfrm>
                <a:off x="2985133" y="4400316"/>
                <a:ext cx="6277488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!∷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,[])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1F731A-5B11-4919-8734-50E693AE3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5133" y="4400316"/>
                <a:ext cx="6277488" cy="10561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6E974E5-CCB6-4747-8894-8CFD1D664695}"/>
                  </a:ext>
                </a:extLst>
              </p:cNvPr>
              <p:cNvSpPr txBox="1"/>
              <p:nvPr/>
            </p:nvSpPr>
            <p:spPr>
              <a:xfrm>
                <a:off x="1188988" y="2193468"/>
                <a:ext cx="9785692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fail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6E974E5-CCB6-4747-8894-8CFD1D664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988" y="2193468"/>
                <a:ext cx="9785692" cy="10561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321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age(person1, 21).</a:t>
            </a:r>
          </a:p>
          <a:p>
            <a:pPr marL="0" indent="0">
              <a:buNone/>
            </a:pPr>
            <a:r>
              <a:rPr lang="en-US" dirty="0"/>
              <a:t>age(person2, 23).</a:t>
            </a:r>
          </a:p>
          <a:p>
            <a:pPr marL="0" indent="0">
              <a:buNone/>
            </a:pPr>
            <a:r>
              <a:rPr lang="en-US" dirty="0"/>
              <a:t>age(person3, 25).</a:t>
            </a:r>
          </a:p>
          <a:p>
            <a:pPr marL="0" indent="0">
              <a:buNone/>
            </a:pPr>
            <a:r>
              <a:rPr lang="en-US" dirty="0"/>
              <a:t>age(person4, 27).</a:t>
            </a:r>
          </a:p>
          <a:p>
            <a:pPr marL="0" indent="0">
              <a:buNone/>
            </a:pPr>
            <a:r>
              <a:rPr lang="en-US" dirty="0"/>
              <a:t>older(X, Y) :- age(X, </a:t>
            </a:r>
            <a:r>
              <a:rPr lang="en-US" dirty="0" err="1"/>
              <a:t>Xage</a:t>
            </a:r>
            <a:r>
              <a:rPr lang="en-US" dirty="0"/>
              <a:t>), age(Y, Yage), </a:t>
            </a:r>
            <a:r>
              <a:rPr lang="en-US" dirty="0" err="1"/>
              <a:t>Xage</a:t>
            </a:r>
            <a:r>
              <a:rPr lang="en-US" dirty="0"/>
              <a:t> &gt; Yage.</a:t>
            </a:r>
          </a:p>
          <a:p>
            <a:pPr marL="0" indent="0">
              <a:buNone/>
            </a:pPr>
            <a:r>
              <a:rPr lang="en-US" dirty="0"/>
              <a:t>?- older (X, person1), older(Y, X).</a:t>
            </a:r>
          </a:p>
          <a:p>
            <a:pPr marL="0" indent="0">
              <a:buNone/>
            </a:pPr>
            <a:r>
              <a:rPr lang="en-US" b="1" dirty="0"/>
              <a:t>Exercise: What values of X and Y make this query true?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1A66A-B6EA-4508-A731-6F36CA700B05}"/>
                  </a:ext>
                </a:extLst>
              </p:cNvPr>
              <p:cNvSpPr txBox="1"/>
              <p:nvPr/>
            </p:nvSpPr>
            <p:spPr>
              <a:xfrm>
                <a:off x="4269643" y="2138011"/>
                <a:ext cx="7245701" cy="112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age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age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age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age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age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age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older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1A66A-B6EA-4508-A731-6F36CA700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643" y="2138011"/>
                <a:ext cx="7245701" cy="11219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0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04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76DCE-58DD-4C2A-BBC4-F2A040A56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1A49C-49D1-40FC-9273-2BEFAA9D7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a set of rules, ask questions about what can be proved</a:t>
            </a:r>
          </a:p>
          <a:p>
            <a:r>
              <a:rPr lang="en-US" dirty="0"/>
              <a:t>Searches for a proof tree for the query, filling in variables as it goes, and backtracking when it hits a dead end</a:t>
            </a:r>
          </a:p>
          <a:p>
            <a:r>
              <a:rPr lang="en-US" dirty="0"/>
              <a:t>Uses unification to figure out how to apply a rule to a goal</a:t>
            </a:r>
          </a:p>
          <a:p>
            <a:r>
              <a:rPr lang="en-US" dirty="0"/>
              <a:t>Useful for databases and knowledge retrieval systems</a:t>
            </a:r>
          </a:p>
          <a:p>
            <a:r>
              <a:rPr lang="en-US" dirty="0"/>
              <a:t>Can be used for PL too, but not as efficient as syntax-directed algorithms</a:t>
            </a:r>
          </a:p>
          <a:p>
            <a:r>
              <a:rPr lang="en-US" dirty="0"/>
              <a:t>See also </a:t>
            </a:r>
            <a:r>
              <a:rPr lang="el-GR" dirty="0"/>
              <a:t>λ</a:t>
            </a:r>
            <a:r>
              <a:rPr lang="en-US" dirty="0"/>
              <a:t>Prolog: Prolog + lambda calculus!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4585B-0170-499F-BD3E-FC4BF657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7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age(person1, 21).</a:t>
            </a:r>
          </a:p>
          <a:p>
            <a:pPr marL="0" indent="0">
              <a:buNone/>
            </a:pPr>
            <a:r>
              <a:rPr lang="en-US" dirty="0"/>
              <a:t>age(person2, 23).</a:t>
            </a:r>
          </a:p>
          <a:p>
            <a:pPr marL="0" indent="0">
              <a:buNone/>
            </a:pPr>
            <a:r>
              <a:rPr lang="en-US" dirty="0"/>
              <a:t>age(person3, 25).</a:t>
            </a:r>
          </a:p>
          <a:p>
            <a:pPr marL="0" indent="0">
              <a:buNone/>
            </a:pPr>
            <a:r>
              <a:rPr lang="en-US" dirty="0"/>
              <a:t>age(person4, 27).</a:t>
            </a:r>
          </a:p>
          <a:p>
            <a:pPr marL="0" indent="0">
              <a:buNone/>
            </a:pPr>
            <a:r>
              <a:rPr lang="en-US" dirty="0"/>
              <a:t>older(X, Y) :- age(X, </a:t>
            </a:r>
            <a:r>
              <a:rPr lang="en-US" dirty="0" err="1"/>
              <a:t>Xage</a:t>
            </a:r>
            <a:r>
              <a:rPr lang="en-US" dirty="0"/>
              <a:t>), age(Y, Yage), </a:t>
            </a:r>
            <a:r>
              <a:rPr lang="en-US" dirty="0" err="1"/>
              <a:t>Xage</a:t>
            </a:r>
            <a:r>
              <a:rPr lang="en-US" dirty="0"/>
              <a:t> &gt; Yage.</a:t>
            </a:r>
          </a:p>
          <a:p>
            <a:pPr marL="0" indent="0">
              <a:buNone/>
            </a:pPr>
            <a:r>
              <a:rPr lang="en-US" dirty="0"/>
              <a:t>?- older (X, person1), older(Y, X).</a:t>
            </a:r>
          </a:p>
          <a:p>
            <a:pPr marL="0" indent="0">
              <a:buNone/>
            </a:pPr>
            <a:r>
              <a:rPr lang="en-US" b="1" dirty="0"/>
              <a:t>X = person2, Y = person3; X = person2, Y = person4;                         X = person3, Y=person4.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1A66A-B6EA-4508-A731-6F36CA700B05}"/>
                  </a:ext>
                </a:extLst>
              </p:cNvPr>
              <p:cNvSpPr txBox="1"/>
              <p:nvPr/>
            </p:nvSpPr>
            <p:spPr>
              <a:xfrm>
                <a:off x="4269643" y="2138011"/>
                <a:ext cx="7245701" cy="112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age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age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age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age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age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age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older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1A66A-B6EA-4508-A731-6F36CA700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643" y="2138011"/>
                <a:ext cx="7245701" cy="11219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05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r>
              <a:rPr lang="en-US" dirty="0"/>
              <a:t>eval(add(E1, E2), V) :- eval(E1, V1), eval(E2, V2), V = V1 + V2.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91E733-2548-4A8E-87A3-84485794E72C}"/>
                  </a:ext>
                </a:extLst>
              </p:cNvPr>
              <p:cNvSpPr txBox="1"/>
              <p:nvPr/>
            </p:nvSpPr>
            <p:spPr>
              <a:xfrm>
                <a:off x="2727217" y="2138011"/>
                <a:ext cx="5752472" cy="10225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91E733-2548-4A8E-87A3-84485794E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217" y="2138011"/>
                <a:ext cx="5752472" cy="10225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917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54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3BFE03-2ECD-4C6A-A2B4-B6A0034FF672}"/>
              </a:ext>
            </a:extLst>
          </p:cNvPr>
          <p:cNvSpPr txBox="1">
            <a:spLocks/>
          </p:cNvSpPr>
          <p:nvPr/>
        </p:nvSpPr>
        <p:spPr>
          <a:xfrm>
            <a:off x="829056" y="1789431"/>
            <a:ext cx="10753725" cy="4775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r>
              <a:rPr lang="en-US" dirty="0"/>
              <a:t>Examples: </a:t>
            </a:r>
            <a:r>
              <a:rPr lang="en-US" dirty="0" err="1"/>
              <a:t>socrates</a:t>
            </a:r>
            <a:r>
              <a:rPr lang="en-US" dirty="0"/>
              <a:t>, person1, pizza, 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Programming: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true | &lt;ident&gt; | &lt;#&gt; | &lt;Ident&gt; | &lt;ident&gt;(</a:t>
            </a:r>
            <a:r>
              <a:rPr lang="en-US" sz="3600" b="1" i="1" dirty="0"/>
              <a:t>T</a:t>
            </a:r>
            <a:r>
              <a:rPr lang="en-US" sz="3600" dirty="0"/>
              <a:t>, …, </a:t>
            </a:r>
            <a:r>
              <a:rPr lang="en-US" sz="3600" b="1" i="1" dirty="0"/>
              <a:t>T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C99962DE-C1CE-46FA-B4D4-534AE862CAE3}"/>
              </a:ext>
            </a:extLst>
          </p:cNvPr>
          <p:cNvSpPr/>
          <p:nvPr/>
        </p:nvSpPr>
        <p:spPr>
          <a:xfrm rot="16200000">
            <a:off x="3343591" y="1590152"/>
            <a:ext cx="401934" cy="14620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33BBB0-998D-450C-9ED6-BD31F3321582}"/>
              </a:ext>
            </a:extLst>
          </p:cNvPr>
          <p:cNvSpPr txBox="1"/>
          <p:nvPr/>
        </p:nvSpPr>
        <p:spPr>
          <a:xfrm>
            <a:off x="2959238" y="2491994"/>
            <a:ext cx="17383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“atom”</a:t>
            </a:r>
          </a:p>
        </p:txBody>
      </p:sp>
    </p:spTree>
    <p:extLst>
      <p:ext uri="{BB962C8B-B14F-4D97-AF65-F5344CB8AC3E}">
        <p14:creationId xmlns:p14="http://schemas.microsoft.com/office/powerpoint/2010/main" val="137406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dc92449-559b-4eff-b902-e809613c77c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0f3becd-dda0-4637-b157-13afea637a7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e5e00aa-7cbe-487d-be1a-824de272e34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f68f3a8-fda4-4199-a50c-c1e00bbbd7b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0c058de-c5bc-496d-ab86-2a87d0d5ba7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8d794fc-c855-41d6-a66a-e9a9b9cf5c4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78200</TotalTime>
  <Words>2981</Words>
  <Application>Microsoft Office PowerPoint</Application>
  <PresentationFormat>Widescreen</PresentationFormat>
  <Paragraphs>480</Paragraphs>
  <Slides>51</Slides>
  <Notes>50</Notes>
  <HiddenSlides>7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Calibri Light</vt:lpstr>
      <vt:lpstr>Cambria Math</vt:lpstr>
      <vt:lpstr>Metropolitan</vt:lpstr>
      <vt:lpstr>CS 476 – Programming Language Design</vt:lpstr>
      <vt:lpstr>PowerPoint Presentation</vt:lpstr>
      <vt:lpstr>Logic Programming</vt:lpstr>
      <vt:lpstr>Logic Programming</vt:lpstr>
      <vt:lpstr>Logic Programming</vt:lpstr>
      <vt:lpstr>Logic Programming</vt:lpstr>
      <vt:lpstr>Logic Programming</vt:lpstr>
      <vt:lpstr>PowerPoint Presentation</vt:lpstr>
      <vt:lpstr>Logic Programming: Syntax</vt:lpstr>
      <vt:lpstr>Logic Programming: Syntax</vt:lpstr>
      <vt:lpstr>Logic Programming: Syntax</vt:lpstr>
      <vt:lpstr>Logic Programming: Syntax</vt:lpstr>
      <vt:lpstr>PowerPoint Presentation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Logic Programming: Execution</vt:lpstr>
      <vt:lpstr>PowerPoint Presentation</vt:lpstr>
      <vt:lpstr>Logic Programming: Execution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Semantics</vt:lpstr>
      <vt:lpstr>Logic Programming: Execution</vt:lpstr>
      <vt:lpstr>PowerPoint Presentation</vt:lpstr>
      <vt:lpstr>Logic Programming: Negation</vt:lpstr>
      <vt:lpstr>Logic Programming: Negation</vt:lpstr>
      <vt:lpstr>Logic Programming: Negation by Cut</vt:lpstr>
      <vt:lpstr>Logic Programming: Negation by Cut</vt:lpstr>
      <vt:lpstr>Logic Programming: Negation by Cut</vt:lpstr>
      <vt:lpstr>Logic Programming: Negation by Cut</vt:lpstr>
      <vt:lpstr>Logic Programming: Negation by Cut</vt:lpstr>
      <vt:lpstr>Logic Programming: Negation by Cut</vt:lpstr>
      <vt:lpstr>Logic Programming: Negation by Cut</vt:lpstr>
      <vt:lpstr>Logic Programming: Negation by Cut</vt:lpstr>
      <vt:lpstr>Logic Programming: Syntax</vt:lpstr>
      <vt:lpstr>Logic Programming: Semantics</vt:lpstr>
      <vt:lpstr>PowerPoint Presentation</vt:lpstr>
      <vt:lpstr>Logic Programming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853</cp:revision>
  <dcterms:created xsi:type="dcterms:W3CDTF">2018-08-06T16:06:24Z</dcterms:created>
  <dcterms:modified xsi:type="dcterms:W3CDTF">2023-11-29T13:45:33Z</dcterms:modified>
</cp:coreProperties>
</file>