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2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3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ags/tag4.xml" ContentType="application/vnd.openxmlformats-officedocument.presentationml.tags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tags/tag5.xml" ContentType="application/vnd.openxmlformats-officedocument.presentationml.tags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701" r:id="rId1"/>
  </p:sldMasterIdLst>
  <p:notesMasterIdLst>
    <p:notesMasterId r:id="rId45"/>
  </p:notesMasterIdLst>
  <p:sldIdLst>
    <p:sldId id="256" r:id="rId2"/>
    <p:sldId id="517" r:id="rId3"/>
    <p:sldId id="290" r:id="rId4"/>
    <p:sldId id="516" r:id="rId5"/>
    <p:sldId id="354" r:id="rId6"/>
    <p:sldId id="323" r:id="rId7"/>
    <p:sldId id="458" r:id="rId8"/>
    <p:sldId id="452" r:id="rId9"/>
    <p:sldId id="324" r:id="rId10"/>
    <p:sldId id="325" r:id="rId11"/>
    <p:sldId id="457" r:id="rId12"/>
    <p:sldId id="328" r:id="rId13"/>
    <p:sldId id="518" r:id="rId14"/>
    <p:sldId id="327" r:id="rId15"/>
    <p:sldId id="459" r:id="rId16"/>
    <p:sldId id="342" r:id="rId17"/>
    <p:sldId id="343" r:id="rId18"/>
    <p:sldId id="330" r:id="rId19"/>
    <p:sldId id="514" r:id="rId20"/>
    <p:sldId id="519" r:id="rId21"/>
    <p:sldId id="331" r:id="rId22"/>
    <p:sldId id="504" r:id="rId23"/>
    <p:sldId id="515" r:id="rId24"/>
    <p:sldId id="506" r:id="rId25"/>
    <p:sldId id="336" r:id="rId26"/>
    <p:sldId id="337" r:id="rId27"/>
    <p:sldId id="344" r:id="rId28"/>
    <p:sldId id="338" r:id="rId29"/>
    <p:sldId id="429" r:id="rId30"/>
    <p:sldId id="430" r:id="rId31"/>
    <p:sldId id="507" r:id="rId32"/>
    <p:sldId id="508" r:id="rId33"/>
    <p:sldId id="509" r:id="rId34"/>
    <p:sldId id="510" r:id="rId35"/>
    <p:sldId id="511" r:id="rId36"/>
    <p:sldId id="512" r:id="rId37"/>
    <p:sldId id="520" r:id="rId38"/>
    <p:sldId id="339" r:id="rId39"/>
    <p:sldId id="340" r:id="rId40"/>
    <p:sldId id="341" r:id="rId41"/>
    <p:sldId id="521" r:id="rId42"/>
    <p:sldId id="345" r:id="rId43"/>
    <p:sldId id="346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33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1" d="100"/>
          <a:sy n="51" d="100"/>
        </p:scale>
        <p:origin x="2692" y="6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BD58A-BD1B-40F7-9E00-84F297F086BE}" type="datetimeFigureOut">
              <a:rPr lang="en-US" smtClean="0"/>
              <a:t>11/16/2023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F113A-3271-48F5-857E-76D4FE824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23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230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other words, id is generic in the type of its argument.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2073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gives us a generic update function.</a:t>
            </a:r>
          </a:p>
          <a:p>
            <a:r>
              <a:rPr lang="en-US" dirty="0"/>
              <a:t>And we see the same thing with, e.g., list operations that don’t care about the data in the list.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339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Unfortunately, even though this follows from our type inference, it doesn’t quite work automatically.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20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Unfortunately, even though this follows from our type inference, it doesn’t quite work automatically.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325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want to know that a can be *any* type, not one specific type.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414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makes sense, since we’re mostly concerned with being able to use a polymorphic function multiple times at different types, and we can’t use something multiple times unless we name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7721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makes sense, since we’re mostly concerned with being able to use a polymorphic function multiple times at different types, and we can’t use something multiple times unless we name 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498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That’s the idea: let’s see how this works.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829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That’s the idea: let’s see how this works.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341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this is wrong: the type of y isn’t *any* a, it’s the specific a we’re still working with. We could still get more constraints on 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8059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this is wrong: the type of y isn’t *any* a, it’s the specific a we’re still working with. We could still get more constraints on 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46729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do we actually use these polymorphic types? When we use the declared variable. So this is the natural place to choose an instantiation.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957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lets us use all the other typing rules as-is, and we scarcely have to change type inference.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142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lets us use all the other typing rules as-is, and we scarcely have to change type inference.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5904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instantiate the polytype of x with fresh type variables, so each use of x has a type that’s some instance of the polytype, and the constraints we gather will tell us which instance.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168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instantiate the polytype of x with fresh type variables, so each use of x has a type that’s some instance of the polytype, and the constraints we gather will tell us which instance.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28537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instantiate the polytype of x with fresh type variables, so each use of x has a type that’s some instance of the polytype, and the constraints we gather will tell us which instance.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0741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instantiate the polytype of x with fresh type variables, so each use of x has a type that’s some instance of the polytype, and the constraints we gather will tell us which instance.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92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Polymorphism is when a function can be used at multiple different types. We’ve already seen one form in OO.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8442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instantiate the polytype of x with fresh type variables, so each use of x has a type that’s some instance of the polytype, and the constraints we gather will tell us which instance.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36072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instantiate the polytype of x with fresh type variables, so each use of x has a type that’s some instance of the polytype, and the constraints we gather will tell us which instance.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3193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instantiate the polytype of x with fresh type variables, so each use of x has a type that’s some instance of the polytype, and the constraints we gather will tell us which instance.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0770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instantiate the polytype of x with fresh type variables, so each use of x has a type that’s some instance of the polytype, and the constraints we gather will tell us which instance.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6278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instantiate the polytype of x with fresh type variables, so each use of x has a type that’s some instance of the polytype, and the constraints we gather will tell us which instance.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124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700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12152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10397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Poll Title: Do not modify the notes in this section to avoid tampering with the Poll Everywhere activity.
More info at polleverywhere.com/support
Questions
https://www.polleverywhere.com/discourses/SRzwhp4zztmGWgIgz520A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4F641B-9B89-2D8F-0F33-16D016FA5852}"/>
              </a:ext>
            </a:extLst>
          </p:cNvPr>
          <p:cNvSpPr txBox="1"/>
          <p:nvPr/>
        </p:nvSpPr>
        <p:spPr>
          <a:xfrm>
            <a:off x="0" y="0"/>
            <a:ext cx="3810000" cy="1270000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041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687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 that’s it! This isn’t every feature of OCaml, but it is most of them, focusing on the parts that are found in most (</a:t>
            </a:r>
            <a:r>
              <a:rPr lang="en-US"/>
              <a:t>strongly typed) functional </a:t>
            </a:r>
            <a:r>
              <a:rPr lang="en-US" dirty="0"/>
              <a:t>languages.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840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Next: unify C!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861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this isn’t really a problem. It’s not that there’s no solution to the unification problem – in fact, there are infinitely many solutions!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291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But this isn’t really a problem. It’s not that there’s no solution to the unification problem – in fact, there are infinitely many solutions!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7685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happens if we write this in </a:t>
            </a:r>
            <a:r>
              <a:rPr lang="en-US" dirty="0" err="1"/>
              <a:t>OCaml</a:t>
            </a:r>
            <a:r>
              <a:rPr lang="en-US" dirty="0"/>
              <a:t>?</a:t>
            </a:r>
          </a:p>
          <a:p>
            <a:r>
              <a:rPr lang="en-US" dirty="0"/>
              <a:t>We’re defining a “generic”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2056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Type inference notices when our code is more general than we intended.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2F113A-3271-48F5-857E-76D4FE82412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13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43963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20128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48C6787-AA23-4CCF-A4E5-B581B7F8C8BA}" type="datetime1">
              <a:rPr lang="en-US" smtClean="0"/>
              <a:t>11/16/2023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B111E-5611-4ADA-A1B0-6EF235452256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86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5CA1C-7FCE-4A47-839A-B256412617F7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2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>
            <a:lvl1pPr marL="225425" indent="-225425">
              <a:buFont typeface="Arial" panose="020B0604020202020204" pitchFamily="34" charset="0"/>
              <a:buChar char="•"/>
              <a:defRPr sz="3200"/>
            </a:lvl1pPr>
            <a:lvl2pPr marL="914400" indent="-450850">
              <a:buFont typeface="Calibri Light" panose="020F0302020204030204" pitchFamily="34" charset="0"/>
              <a:buChar char="―"/>
              <a:defRPr sz="2800"/>
            </a:lvl2pPr>
            <a:lvl3pPr marL="1206500" indent="-290513">
              <a:buFont typeface="Calibri Light" panose="020F0302020204030204" pitchFamily="34" charset="0"/>
              <a:buChar char="»"/>
              <a:defRPr sz="2400" i="0"/>
            </a:lvl3pPr>
            <a:lvl4pPr marL="285750" indent="-285750">
              <a:buFont typeface="Arial" panose="020B0604020202020204" pitchFamily="34" charset="0"/>
              <a:buChar char="•"/>
              <a:defRPr/>
            </a:lvl4pPr>
            <a:lvl5pPr marL="285750" indent="-28575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A1007-A3F4-42DF-A5DC-E03BDA3E9E2C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147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D767-4E24-4311-A18C-7579D0CC683C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939601C-9D96-4CE5-BAEC-1CE1F3C6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2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3532" y="1639915"/>
            <a:ext cx="544779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637031"/>
            <a:ext cx="5617138" cy="463028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43C89-380D-4DA8-AD85-C2CE1EC6D610}" type="datetime1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7A9CB52-3E71-4665-8DC5-81BF94778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94900" y="6120347"/>
            <a:ext cx="2050706" cy="632404"/>
          </a:xfrm>
        </p:spPr>
        <p:txBody>
          <a:bodyPr/>
          <a:lstStyle>
            <a:lvl1pPr>
              <a:defRPr sz="2400">
                <a:solidFill>
                  <a:schemeClr val="tx1">
                    <a:alpha val="25000"/>
                  </a:schemeClr>
                </a:solidFill>
              </a:defRPr>
            </a:lvl1pPr>
          </a:lstStyle>
          <a:p>
            <a:fld id="{1F1B8572-414E-4329-B0B0-F510B92A29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869B466-AC30-4A54-8A57-58953EFFA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0772775" cy="1658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1253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08B-0EDC-4D88-AA28-46F4ACBC96A9}" type="datetime1">
              <a:rPr lang="en-US" smtClean="0"/>
              <a:t>11/16/2023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82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A6552-A0CD-490C-9CEA-E009CA405FB0}" type="datetime1">
              <a:rPr lang="en-US" smtClean="0"/>
              <a:t>11/16/2023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3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71E18-D083-4E62-B90B-F5DC4F432D91}" type="datetime1">
              <a:rPr lang="en-US" smtClean="0"/>
              <a:t>11/16/2023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1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3E8F-B4C5-4ADA-845F-A5D3966C7FD9}" type="datetime1">
              <a:rPr lang="en-US" smtClean="0"/>
              <a:t>11/16/2023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955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FA11815F-3C10-4129-B3A5-759540782D9C}" type="datetime1">
              <a:rPr lang="en-US" smtClean="0"/>
              <a:t>11/16/2023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7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21B6115-706D-4273-8F9C-8EB6476DC8C3}" type="datetime1">
              <a:rPr lang="en-US" smtClean="0"/>
              <a:t>11/16/2023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1F1B8572-414E-4329-B0B0-F510B92A29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78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3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1.png"/><Relationship Id="rId5" Type="http://schemas.openxmlformats.org/officeDocument/2006/relationships/image" Target="../media/image180.png"/><Relationship Id="rId4" Type="http://schemas.openxmlformats.org/officeDocument/2006/relationships/image" Target="../media/image17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0.png"/><Relationship Id="rId4" Type="http://schemas.openxmlformats.org/officeDocument/2006/relationships/image" Target="../media/image280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35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 476 – Programming Language Design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William Mansky</a:t>
            </a:r>
          </a:p>
        </p:txBody>
      </p:sp>
    </p:spTree>
    <p:extLst>
      <p:ext uri="{BB962C8B-B14F-4D97-AF65-F5344CB8AC3E}">
        <p14:creationId xmlns:p14="http://schemas.microsoft.com/office/powerpoint/2010/main" val="889470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Polymorphism: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B065B-DC82-4306-99BD-A08A448A4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let id x = x;;</a:t>
            </a:r>
          </a:p>
          <a:p>
            <a:pPr marL="0" indent="0">
              <a:buNone/>
            </a:pPr>
            <a:r>
              <a:rPr lang="en-US" sz="3000" dirty="0" err="1">
                <a:latin typeface="Consolas" panose="020B0609020204030204" pitchFamily="49" charset="0"/>
              </a:rPr>
              <a:t>val</a:t>
            </a:r>
            <a:r>
              <a:rPr lang="en-US" sz="3000" dirty="0">
                <a:latin typeface="Consolas" panose="020B0609020204030204" pitchFamily="49" charset="0"/>
              </a:rPr>
              <a:t> id : ‘a -&gt; ‘a = &lt;fun&gt;</a:t>
            </a:r>
          </a:p>
          <a:p>
            <a:pPr marL="0" indent="0">
              <a:buNone/>
            </a:pPr>
            <a:endParaRPr lang="en-US" sz="3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let f x y = y;;</a:t>
            </a:r>
          </a:p>
          <a:p>
            <a:pPr marL="0" indent="0">
              <a:buNone/>
            </a:pPr>
            <a:r>
              <a:rPr lang="en-US" sz="3000" dirty="0" err="1">
                <a:latin typeface="Consolas" panose="020B0609020204030204" pitchFamily="49" charset="0"/>
              </a:rPr>
              <a:t>val</a:t>
            </a:r>
            <a:r>
              <a:rPr lang="en-US" sz="3000" dirty="0">
                <a:latin typeface="Consolas" panose="020B0609020204030204" pitchFamily="49" charset="0"/>
              </a:rPr>
              <a:t> f : ‘a -&gt; ‘b -&gt; ‘b = &lt;fun&gt;</a:t>
            </a:r>
          </a:p>
          <a:p>
            <a:pPr marL="0" indent="0">
              <a:buNone/>
            </a:pPr>
            <a:endParaRPr lang="en-US" sz="3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let g f x = f x;;</a:t>
            </a:r>
          </a:p>
          <a:p>
            <a:pPr marL="0" indent="0">
              <a:buNone/>
            </a:pPr>
            <a:r>
              <a:rPr lang="en-US" sz="3000" dirty="0" err="1">
                <a:latin typeface="Consolas" panose="020B0609020204030204" pitchFamily="49" charset="0"/>
              </a:rPr>
              <a:t>val</a:t>
            </a:r>
            <a:r>
              <a:rPr lang="en-US" sz="3000" dirty="0">
                <a:latin typeface="Consolas" panose="020B0609020204030204" pitchFamily="49" charset="0"/>
              </a:rPr>
              <a:t> g : (‘a -&gt; ‘b) -&gt; ‘a -&gt; ‘b = &lt;fun&gt;</a:t>
            </a:r>
          </a:p>
          <a:p>
            <a:pPr marL="0" indent="0">
              <a:buNone/>
            </a:pPr>
            <a:endParaRPr lang="en-US" sz="3000" dirty="0">
              <a:latin typeface="Consolas" panose="020B06090202040302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189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Polymorphism: 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let id = fun x -&gt; x;;</a:t>
                </a:r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id :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3000" dirty="0">
                    <a:latin typeface="Consolas" panose="020B0609020204030204" pitchFamily="49" charset="0"/>
                  </a:rPr>
                  <a:t>a. a -&gt; a</a:t>
                </a:r>
              </a:p>
              <a:p>
                <a:pPr marL="0" indent="0">
                  <a:buNone/>
                </a:pPr>
                <a:endParaRPr lang="en-US" sz="3000" dirty="0">
                  <a:latin typeface="Consolas" panose="020B0609020204030204" pitchFamily="49" charset="0"/>
                </a:endParaRPr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let f x y = y;;</a:t>
                </a:r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f :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3000" dirty="0">
                    <a:latin typeface="Consolas" panose="020B0609020204030204" pitchFamily="49" charset="0"/>
                  </a:rPr>
                  <a:t>a, b. a -&gt; b -&gt; b</a:t>
                </a:r>
              </a:p>
              <a:p>
                <a:pPr marL="0" indent="0">
                  <a:buNone/>
                </a:pPr>
                <a:endParaRPr lang="en-US" sz="3000" dirty="0">
                  <a:latin typeface="Consolas" panose="020B0609020204030204" pitchFamily="49" charset="0"/>
                </a:endParaRPr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let g f x = f x;;</a:t>
                </a:r>
              </a:p>
              <a:p>
                <a:pPr marL="0" indent="0">
                  <a:buNone/>
                </a:pPr>
                <a:r>
                  <a:rPr lang="en-US" sz="3000" dirty="0">
                    <a:latin typeface="Consolas" panose="020B0609020204030204" pitchFamily="49" charset="0"/>
                  </a:rPr>
                  <a:t>g : </a:t>
                </a:r>
                <a14:m>
                  <m:oMath xmlns:m="http://schemas.openxmlformats.org/officeDocument/2006/math">
                    <m:r>
                      <a:rPr lang="en-US" sz="3000" b="0" i="1" smtClean="0"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3000" dirty="0">
                    <a:latin typeface="Consolas" panose="020B0609020204030204" pitchFamily="49" charset="0"/>
                  </a:rPr>
                  <a:t>a, b. (a -&gt; b) -&gt; a -&gt; b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92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Polymorphism: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B065B-DC82-4306-99BD-A08A448A4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let update f x v = fun y -&gt;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	if y = x then Some v else f y;;</a:t>
            </a:r>
          </a:p>
          <a:p>
            <a:pPr marL="0" indent="0">
              <a:buNone/>
            </a:pPr>
            <a:r>
              <a:rPr lang="en-US" sz="3000" dirty="0">
                <a:latin typeface="+mj-lt"/>
              </a:rPr>
              <a:t>(* update : ('a -&gt; 'b option) -&gt; 'a -&gt; 'b -&gt; ('a -&gt; 'b option) *)</a:t>
            </a:r>
          </a:p>
          <a:p>
            <a:pPr marL="0" indent="0">
              <a:buNone/>
            </a:pPr>
            <a:endParaRPr lang="en-US" sz="3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type context = ident -&gt; </a:t>
            </a:r>
            <a:r>
              <a:rPr lang="en-US" sz="3000" dirty="0" err="1">
                <a:latin typeface="Consolas" panose="020B0609020204030204" pitchFamily="49" charset="0"/>
              </a:rPr>
              <a:t>typ</a:t>
            </a:r>
            <a:r>
              <a:rPr lang="en-US" sz="3000" dirty="0">
                <a:latin typeface="Consolas" panose="020B0609020204030204" pitchFamily="49" charset="0"/>
              </a:rPr>
              <a:t> option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type env = ident -&gt; value option</a:t>
            </a:r>
          </a:p>
          <a:p>
            <a:pPr marL="0" indent="0">
              <a:buNone/>
            </a:pPr>
            <a:endParaRPr lang="en-US" sz="3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update (gamma : context) x t</a:t>
            </a:r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update (r : env) x v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31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686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B065B-DC82-4306-99BD-A08A448A4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Universal polymorphism (also </a:t>
            </a:r>
            <a:r>
              <a:rPr lang="en-US" i="1" dirty="0"/>
              <a:t>generic</a:t>
            </a:r>
            <a:r>
              <a:rPr lang="en-US" dirty="0"/>
              <a:t>, or </a:t>
            </a:r>
            <a:r>
              <a:rPr lang="en-US" i="1" dirty="0"/>
              <a:t>parametric</a:t>
            </a:r>
            <a:r>
              <a:rPr lang="en-US" dirty="0"/>
              <a:t>): a type can have any number of </a:t>
            </a:r>
            <a:r>
              <a:rPr lang="en-US" i="1" dirty="0"/>
              <a:t>universally quantified </a:t>
            </a:r>
            <a:r>
              <a:rPr lang="en-US" dirty="0"/>
              <a:t>variables</a:t>
            </a:r>
          </a:p>
          <a:p>
            <a:r>
              <a:rPr lang="en-US" dirty="0"/>
              <a:t>A function can be applied at any </a:t>
            </a:r>
            <a:r>
              <a:rPr lang="en-US" i="1" dirty="0"/>
              <a:t>instantiation</a:t>
            </a:r>
            <a:r>
              <a:rPr lang="en-US" dirty="0"/>
              <a:t> of its type</a:t>
            </a:r>
          </a:p>
          <a:p>
            <a:r>
              <a:rPr lang="en-US" dirty="0"/>
              <a:t>Happens when a function </a:t>
            </a:r>
            <a:r>
              <a:rPr lang="en-US" i="1" dirty="0"/>
              <a:t>doesn’t care</a:t>
            </a:r>
            <a:r>
              <a:rPr lang="en-US" dirty="0"/>
              <a:t> about the type of an argument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So the function will do the same thing with an input of any type</a:t>
            </a:r>
          </a:p>
          <a:p>
            <a:pPr lvl="1"/>
            <a:r>
              <a:rPr lang="en-US" dirty="0"/>
              <a:t>Compare to generics in C/Java, contrast with OO polymorphism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D0DB686-FFFC-4AE0-BC15-345B68FC4DC9}"/>
                  </a:ext>
                </a:extLst>
              </p:cNvPr>
              <p:cNvSpPr/>
              <p:nvPr/>
            </p:nvSpPr>
            <p:spPr>
              <a:xfrm>
                <a:off x="3431692" y="3817435"/>
                <a:ext cx="3112617" cy="113659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−&gt;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7D0DB686-FFFC-4AE0-BC15-345B68FC4D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692" y="3817435"/>
                <a:ext cx="3112617" cy="1136593"/>
              </a:xfrm>
              <a:prstGeom prst="rect">
                <a:avLst/>
              </a:prstGeom>
              <a:blipFill>
                <a:blip r:embed="rId2"/>
                <a:stretch>
                  <a:fillRect r="-731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66B18-A8C3-4C63-86A2-44BA786647A5}"/>
                  </a:ext>
                </a:extLst>
              </p:cNvPr>
              <p:cNvSpPr txBox="1"/>
              <p:nvPr/>
            </p:nvSpPr>
            <p:spPr>
              <a:xfrm>
                <a:off x="8951259" y="4477871"/>
                <a:ext cx="273423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and we end up with no constraints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sz="18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in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19F66B18-A8C3-4C63-86A2-44BA786647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1259" y="4477871"/>
                <a:ext cx="2734235" cy="646331"/>
              </a:xfrm>
              <a:prstGeom prst="rect">
                <a:avLst/>
              </a:prstGeom>
              <a:blipFill>
                <a:blip r:embed="rId3"/>
                <a:stretch>
                  <a:fillRect l="-1782" t="-566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6440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1370" y="1637031"/>
                <a:ext cx="11283987" cy="4775415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dirty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id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b="0" i="0" dirty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 (</m:t>
                          </m:r>
                          <m:r>
                            <m:rPr>
                              <m:nor/>
                            </m:rPr>
                            <a:rPr lang="en-US" i="0" dirty="0" smtClean="0">
                              <a:latin typeface="Consolas" panose="020B0609020204030204" pitchFamily="49" charset="0"/>
                            </a:rPr>
                            <m:t>id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 1</m:t>
                          </m:r>
                          <m:r>
                            <m:rPr>
                              <m:nor/>
                            </m:rPr>
                            <a:rPr lang="en-US" b="0" i="0" dirty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b="0" i="0" dirty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i="0" dirty="0">
                              <a:latin typeface="Consolas" panose="020B0609020204030204" pitchFamily="49" charset="0"/>
                            </a:rPr>
                            <m:t>1) &amp;&amp; </m:t>
                          </m:r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i="0" dirty="0">
                                  <a:latin typeface="Consolas" panose="020B0609020204030204" pitchFamily="49" charset="0"/>
                                </a:rPr>
                                <m:t>id</m:t>
                              </m:r>
                              <m:r>
                                <m:rPr>
                                  <m:nor/>
                                </m:rPr>
                                <a:rPr lang="en-US" i="0" dirty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i="0" dirty="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:  ?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1370" y="1637031"/>
                <a:ext cx="11283987" cy="4775415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626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44010" y="1637031"/>
                <a:ext cx="11716131" cy="47754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…    </m:t>
                          </m:r>
                          <m:r>
                            <m:rPr>
                              <m:sty m:val="p"/>
                            </m:rPr>
                            <a:rPr lang="en-US" b="0" i="0" dirty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b="0" i="0" dirty="0" smtClean="0">
                                  <a:latin typeface="Consolas" panose="020B0609020204030204" pitchFamily="49" charset="0"/>
                                </a:rPr>
                                <m:t>id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id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1 = 1) &amp;&amp; </m:t>
                          </m:r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id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dirty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id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(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id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1 = 1) &amp;&amp; </m:t>
                          </m:r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id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: ?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44010" y="1637031"/>
                <a:ext cx="11716131" cy="4775415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7965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0772" y="1637031"/>
                <a:ext cx="12120196" cy="5080761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/>
                  <a:t>We said “we learn type constraints from the ways variables are used”, but that’s not true for polymorphic functions!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…    </m:t>
                          </m:r>
                          <m:r>
                            <m:rPr>
                              <m:sty m:val="p"/>
                            </m:rPr>
                            <a:rPr lang="en-US" b="0" i="0" dirty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b="0" i="0" dirty="0" smtClean="0">
                                  <a:latin typeface="Consolas" panose="020B0609020204030204" pitchFamily="49" charset="0"/>
                                </a:rPr>
                                <m:t>id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id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1=1) &amp;&amp; </m:t>
                          </m:r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id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b="0" i="0" dirty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dirty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i="1" dirty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id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(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id</m:t>
                          </m:r>
                          <m:r>
                            <m:rPr>
                              <m:nor/>
                            </m:rPr>
                            <a:rPr lang="en-US" dirty="0">
                              <a:latin typeface="Consolas" panose="020B0609020204030204" pitchFamily="49" charset="0"/>
                            </a:rPr>
                            <m:t> 1=1) &amp;&amp; </m:t>
                          </m:r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id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latin typeface="Consolas" panose="020B0609020204030204" pitchFamily="49" charset="0"/>
                                </a:rPr>
                                <m:t>true</m:t>
                              </m:r>
                            </m:e>
                          </m:d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b="0" i="0" dirty="0" smtClean="0">
                              <a:latin typeface="Cambria Math" panose="02040503050406030204" pitchFamily="18" charset="0"/>
                            </a:rPr>
                            <m:t>bool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 algn="ctr">
                  <a:buNone/>
                </a:pPr>
                <a:endParaRPr lang="en-US" dirty="0"/>
              </a:p>
              <a:p>
                <a:pPr marL="0" indent="0" algn="ctr">
                  <a:buNone/>
                </a:pPr>
                <a:r>
                  <a:rPr lang="en-US" b="0" dirty="0"/>
                  <a:t>where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={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bool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b="0" i="0" dirty="0" smtClean="0">
                        <a:latin typeface="Cambria Math" panose="02040503050406030204" pitchFamily="18" charset="0"/>
                      </a:rPr>
                      <m:t>bool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:pPr marL="0" indent="0" algn="ctr">
                  <a:buNone/>
                </a:pPr>
                <a:r>
                  <a:rPr lang="en-US" dirty="0"/>
                  <a:t>Unsolvable!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772" y="1637031"/>
                <a:ext cx="12120196" cy="5080761"/>
              </a:xfrm>
              <a:blipFill>
                <a:blip r:embed="rId3"/>
                <a:stretch>
                  <a:fillRect l="-1006" t="-27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17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Polymorphism: Typing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There are now two kinds of types:</a:t>
                </a:r>
              </a:p>
              <a:p>
                <a:pPr lvl="1"/>
                <a:r>
                  <a:rPr lang="en-US" dirty="0"/>
                  <a:t>A</a:t>
                </a:r>
                <a:r>
                  <a:rPr lang="en-US" i="1" dirty="0"/>
                  <a:t> monomorphic </a:t>
                </a:r>
                <a:r>
                  <a:rPr lang="en-US" dirty="0"/>
                  <a:t>type, or </a:t>
                </a:r>
                <a:r>
                  <a:rPr lang="en-US" i="1" dirty="0"/>
                  <a:t>monotype</a:t>
                </a:r>
                <a:r>
                  <a:rPr lang="en-US" dirty="0"/>
                  <a:t>, doesn’t have quantifiers</a:t>
                </a:r>
              </a:p>
              <a:p>
                <a:pPr lvl="1"/>
                <a:r>
                  <a:rPr lang="en-US" dirty="0"/>
                  <a:t>A </a:t>
                </a:r>
                <a:r>
                  <a:rPr lang="en-US" i="1" dirty="0"/>
                  <a:t>polymorphic</a:t>
                </a:r>
                <a:r>
                  <a:rPr lang="en-US" dirty="0"/>
                  <a:t> type, or </a:t>
                </a:r>
                <a:r>
                  <a:rPr lang="en-US" i="1" dirty="0"/>
                  <a:t>polytype</a:t>
                </a:r>
                <a:r>
                  <a:rPr lang="en-US" dirty="0"/>
                  <a:t>,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is a monotype (that uses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When should we assign a polytype to a term?</a:t>
                </a:r>
              </a:p>
              <a:p>
                <a:r>
                  <a:rPr lang="en-US" i="1" dirty="0"/>
                  <a:t>Let-polymorphism</a:t>
                </a:r>
                <a:r>
                  <a:rPr lang="en-US" dirty="0"/>
                  <a:t>: only at </a:t>
                </a:r>
                <a:r>
                  <a:rPr lang="en-US" sz="3000" dirty="0">
                    <a:latin typeface="Consolas" panose="020B0609020204030204" pitchFamily="49" charset="0"/>
                  </a:rPr>
                  <a:t>let</a:t>
                </a:r>
                <a:r>
                  <a:rPr lang="en-US" dirty="0"/>
                  <a:t> definitions</a:t>
                </a:r>
                <a:endParaRPr lang="en-US" i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/>
              <p:nvPr/>
            </p:nvSpPr>
            <p:spPr>
              <a:xfrm>
                <a:off x="3244037" y="4765553"/>
                <a:ext cx="5274777" cy="1037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4037" y="4765553"/>
                <a:ext cx="5274777" cy="10372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1757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Polymorphism: Typing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There are now two kinds of types:</a:t>
                </a:r>
              </a:p>
              <a:p>
                <a:pPr lvl="1"/>
                <a:r>
                  <a:rPr lang="en-US" dirty="0"/>
                  <a:t>A</a:t>
                </a:r>
                <a:r>
                  <a:rPr lang="en-US" i="1" dirty="0"/>
                  <a:t> monomorphic </a:t>
                </a:r>
                <a:r>
                  <a:rPr lang="en-US" dirty="0"/>
                  <a:t>type, or </a:t>
                </a:r>
                <a:r>
                  <a:rPr lang="en-US" i="1" dirty="0"/>
                  <a:t>monotype</a:t>
                </a:r>
                <a:r>
                  <a:rPr lang="en-US" dirty="0"/>
                  <a:t>, doesn’t have quantifiers</a:t>
                </a:r>
              </a:p>
              <a:p>
                <a:pPr lvl="1"/>
                <a:r>
                  <a:rPr lang="en-US" dirty="0"/>
                  <a:t>A </a:t>
                </a:r>
                <a:r>
                  <a:rPr lang="en-US" i="1" dirty="0"/>
                  <a:t>polymorphic</a:t>
                </a:r>
                <a:r>
                  <a:rPr lang="en-US" dirty="0"/>
                  <a:t> type, or </a:t>
                </a:r>
                <a:r>
                  <a:rPr lang="en-US" i="1" dirty="0"/>
                  <a:t>polytype</a:t>
                </a:r>
                <a:r>
                  <a:rPr lang="en-US" dirty="0"/>
                  <a:t>,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is a monotype (that uses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dirty="0"/>
                  <a:t>)</a:t>
                </a:r>
              </a:p>
              <a:p>
                <a:r>
                  <a:rPr lang="en-US" dirty="0"/>
                  <a:t>When should we assign a polytype to a term?</a:t>
                </a:r>
              </a:p>
              <a:p>
                <a:r>
                  <a:rPr lang="en-US" i="1" dirty="0"/>
                  <a:t>Let-polymorphism</a:t>
                </a:r>
                <a:r>
                  <a:rPr lang="en-US" dirty="0"/>
                  <a:t>: only at let definitions</a:t>
                </a:r>
                <a:endParaRPr lang="en-US" i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18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/>
              <p:nvPr/>
            </p:nvSpPr>
            <p:spPr>
              <a:xfrm>
                <a:off x="2175771" y="4765553"/>
                <a:ext cx="7023141" cy="1037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↦∀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5771" y="4765553"/>
                <a:ext cx="7023141" cy="10372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5967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5351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19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315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/>
              <p:nvPr/>
            </p:nvSpPr>
            <p:spPr>
              <a:xfrm>
                <a:off x="2175771" y="2229185"/>
                <a:ext cx="7023141" cy="1037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↦∀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5771" y="2229185"/>
                <a:ext cx="7023141" cy="10372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>
            <a:extLst>
              <a:ext uri="{FF2B5EF4-FFF2-40B4-BE49-F238E27FC236}">
                <a16:creationId xmlns:a16="http://schemas.microsoft.com/office/drawing/2014/main" id="{6F16017E-48E9-46B8-8145-5256763103DB}"/>
              </a:ext>
            </a:extLst>
          </p:cNvPr>
          <p:cNvSpPr/>
          <p:nvPr/>
        </p:nvSpPr>
        <p:spPr>
          <a:xfrm rot="5400000">
            <a:off x="6259284" y="1556661"/>
            <a:ext cx="348343" cy="11974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073D34-D243-45D9-A711-EF7D9EE8CD0B}"/>
              </a:ext>
            </a:extLst>
          </p:cNvPr>
          <p:cNvSpPr txBox="1"/>
          <p:nvPr/>
        </p:nvSpPr>
        <p:spPr>
          <a:xfrm>
            <a:off x="4190999" y="1495518"/>
            <a:ext cx="585651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What variables should we quantify?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C393E4-D3B5-4824-A631-A7E0133593DA}"/>
              </a:ext>
            </a:extLst>
          </p:cNvPr>
          <p:cNvSpPr txBox="1"/>
          <p:nvPr/>
        </p:nvSpPr>
        <p:spPr>
          <a:xfrm>
            <a:off x="1099456" y="5251086"/>
            <a:ext cx="10611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let id = fun x -&gt; x in (id 1 = 1) &amp;&amp; (id bool)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AEAA62D4-2FCD-4063-86B9-9E90447C65BB}"/>
              </a:ext>
            </a:extLst>
          </p:cNvPr>
          <p:cNvSpPr/>
          <p:nvPr/>
        </p:nvSpPr>
        <p:spPr>
          <a:xfrm rot="5400000">
            <a:off x="4139710" y="4030858"/>
            <a:ext cx="380999" cy="231237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8180FE-E169-4ADC-8A53-70CC5A4C6181}"/>
                  </a:ext>
                </a:extLst>
              </p:cNvPr>
              <p:cNvSpPr txBox="1"/>
              <p:nvPr/>
            </p:nvSpPr>
            <p:spPr>
              <a:xfrm>
                <a:off x="3636251" y="4641489"/>
                <a:ext cx="140425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8180FE-E169-4ADC-8A53-70CC5A4C61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251" y="4641489"/>
                <a:ext cx="1404256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Left Brace 10">
            <a:extLst>
              <a:ext uri="{FF2B5EF4-FFF2-40B4-BE49-F238E27FC236}">
                <a16:creationId xmlns:a16="http://schemas.microsoft.com/office/drawing/2014/main" id="{A9D5F03F-2572-43A7-8B0C-75CBC3174606}"/>
              </a:ext>
            </a:extLst>
          </p:cNvPr>
          <p:cNvSpPr/>
          <p:nvPr/>
        </p:nvSpPr>
        <p:spPr>
          <a:xfrm rot="5400000">
            <a:off x="8737042" y="2639396"/>
            <a:ext cx="380998" cy="5075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547C7E-45F4-42A4-AB96-02C43A60F5B4}"/>
                  </a:ext>
                </a:extLst>
              </p:cNvPr>
              <p:cNvSpPr txBox="1"/>
              <p:nvPr/>
            </p:nvSpPr>
            <p:spPr>
              <a:xfrm>
                <a:off x="7026937" y="4619715"/>
                <a:ext cx="339633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</a:rPr>
                        <m:t>id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:∀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547C7E-45F4-42A4-AB96-02C43A60F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6937" y="4619715"/>
                <a:ext cx="3396337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101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 animBg="1"/>
      <p:bldP spid="1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/>
              <p:nvPr/>
            </p:nvSpPr>
            <p:spPr>
              <a:xfrm>
                <a:off x="2175771" y="2229185"/>
                <a:ext cx="7023141" cy="1037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↦∀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5771" y="2229185"/>
                <a:ext cx="7023141" cy="10372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>
            <a:extLst>
              <a:ext uri="{FF2B5EF4-FFF2-40B4-BE49-F238E27FC236}">
                <a16:creationId xmlns:a16="http://schemas.microsoft.com/office/drawing/2014/main" id="{6F16017E-48E9-46B8-8145-5256763103DB}"/>
              </a:ext>
            </a:extLst>
          </p:cNvPr>
          <p:cNvSpPr/>
          <p:nvPr/>
        </p:nvSpPr>
        <p:spPr>
          <a:xfrm rot="5400000">
            <a:off x="6259284" y="1556661"/>
            <a:ext cx="348343" cy="11974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C393E4-D3B5-4824-A631-A7E0133593DA}"/>
              </a:ext>
            </a:extLst>
          </p:cNvPr>
          <p:cNvSpPr txBox="1"/>
          <p:nvPr/>
        </p:nvSpPr>
        <p:spPr>
          <a:xfrm>
            <a:off x="1099456" y="5251086"/>
            <a:ext cx="10611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let id = fun x -&gt; x in (id 1 = 1) &amp;&amp; (id bool)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AEAA62D4-2FCD-4063-86B9-9E90447C65BB}"/>
              </a:ext>
            </a:extLst>
          </p:cNvPr>
          <p:cNvSpPr/>
          <p:nvPr/>
        </p:nvSpPr>
        <p:spPr>
          <a:xfrm rot="5400000">
            <a:off x="4139710" y="4030858"/>
            <a:ext cx="380999" cy="231237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8180FE-E169-4ADC-8A53-70CC5A4C6181}"/>
                  </a:ext>
                </a:extLst>
              </p:cNvPr>
              <p:cNvSpPr txBox="1"/>
              <p:nvPr/>
            </p:nvSpPr>
            <p:spPr>
              <a:xfrm>
                <a:off x="3636251" y="4641489"/>
                <a:ext cx="140425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8180FE-E169-4ADC-8A53-70CC5A4C61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251" y="4641489"/>
                <a:ext cx="1404256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Left Brace 10">
            <a:extLst>
              <a:ext uri="{FF2B5EF4-FFF2-40B4-BE49-F238E27FC236}">
                <a16:creationId xmlns:a16="http://schemas.microsoft.com/office/drawing/2014/main" id="{A9D5F03F-2572-43A7-8B0C-75CBC3174606}"/>
              </a:ext>
            </a:extLst>
          </p:cNvPr>
          <p:cNvSpPr/>
          <p:nvPr/>
        </p:nvSpPr>
        <p:spPr>
          <a:xfrm rot="5400000">
            <a:off x="8737042" y="2639396"/>
            <a:ext cx="380998" cy="507525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547C7E-45F4-42A4-AB96-02C43A60F5B4}"/>
                  </a:ext>
                </a:extLst>
              </p:cNvPr>
              <p:cNvSpPr txBox="1"/>
              <p:nvPr/>
            </p:nvSpPr>
            <p:spPr>
              <a:xfrm>
                <a:off x="7026937" y="4619715"/>
                <a:ext cx="339633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</a:rPr>
                        <m:t>id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:∀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547C7E-45F4-42A4-AB96-02C43A60F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6937" y="4619715"/>
                <a:ext cx="3396337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E5FCCA-FD71-D9AF-BC01-7B9AAAC224FC}"/>
                  </a:ext>
                </a:extLst>
              </p:cNvPr>
              <p:cNvSpPr txBox="1"/>
              <p:nvPr/>
            </p:nvSpPr>
            <p:spPr>
              <a:xfrm>
                <a:off x="4876799" y="1490477"/>
                <a:ext cx="585651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dirty="0"/>
                  <a:t>where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600" b="0" i="0" smtClean="0">
                        <a:latin typeface="Cambria Math" panose="02040503050406030204" pitchFamily="18" charset="0"/>
                      </a:rPr>
                      <m:t>vars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3E5FCCA-FD71-D9AF-BC01-7B9AAAC224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799" y="1490477"/>
                <a:ext cx="5856515" cy="492443"/>
              </a:xfrm>
              <a:prstGeom prst="rect">
                <a:avLst/>
              </a:prstGeom>
              <a:blipFill>
                <a:blip r:embed="rId6"/>
                <a:stretch>
                  <a:fillRect l="-1873" t="-11250" b="-32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70655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F6332E4-2D53-46CA-9945-389D15F03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type of </a:t>
            </a:r>
            <a:r>
              <a:rPr lang="en-US" dirty="0">
                <a:latin typeface="Consolas" panose="020B0609020204030204" pitchFamily="49" charset="0"/>
              </a:rPr>
              <a:t>y</a:t>
            </a:r>
            <a:r>
              <a:rPr lang="en-US" dirty="0"/>
              <a:t> has to be int, not generic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/>
              <p:nvPr/>
            </p:nvSpPr>
            <p:spPr>
              <a:xfrm>
                <a:off x="2175771" y="2229185"/>
                <a:ext cx="7023141" cy="1037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↦∀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5771" y="2229185"/>
                <a:ext cx="7023141" cy="10372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>
            <a:extLst>
              <a:ext uri="{FF2B5EF4-FFF2-40B4-BE49-F238E27FC236}">
                <a16:creationId xmlns:a16="http://schemas.microsoft.com/office/drawing/2014/main" id="{6F16017E-48E9-46B8-8145-5256763103DB}"/>
              </a:ext>
            </a:extLst>
          </p:cNvPr>
          <p:cNvSpPr/>
          <p:nvPr/>
        </p:nvSpPr>
        <p:spPr>
          <a:xfrm rot="5400000">
            <a:off x="6259284" y="1556661"/>
            <a:ext cx="348343" cy="11974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B073D34-D243-45D9-A711-EF7D9EE8CD0B}"/>
                  </a:ext>
                </a:extLst>
              </p:cNvPr>
              <p:cNvSpPr txBox="1"/>
              <p:nvPr/>
            </p:nvSpPr>
            <p:spPr>
              <a:xfrm>
                <a:off x="4876799" y="1495518"/>
                <a:ext cx="585651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dirty="0"/>
                  <a:t>where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600">
                        <a:latin typeface="Cambria Math" panose="02040503050406030204" pitchFamily="18" charset="0"/>
                      </a:rPr>
                      <m:t>vars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sz="2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B073D34-D243-45D9-A711-EF7D9EE8CD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799" y="1495518"/>
                <a:ext cx="5856515" cy="492443"/>
              </a:xfrm>
              <a:prstGeom prst="rect">
                <a:avLst/>
              </a:prstGeom>
              <a:blipFill>
                <a:blip r:embed="rId4"/>
                <a:stretch>
                  <a:fillRect l="-1873" t="-9877" b="-32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2C393E4-D3B5-4824-A631-A7E0133593DA}"/>
              </a:ext>
            </a:extLst>
          </p:cNvPr>
          <p:cNvSpPr txBox="1"/>
          <p:nvPr/>
        </p:nvSpPr>
        <p:spPr>
          <a:xfrm>
            <a:off x="1099456" y="5251086"/>
            <a:ext cx="9350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fun y -&gt; (let f = fun x -&gt; y in y + f 3)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AEAA62D4-2FCD-4063-86B9-9E90447C65BB}"/>
              </a:ext>
            </a:extLst>
          </p:cNvPr>
          <p:cNvSpPr/>
          <p:nvPr/>
        </p:nvSpPr>
        <p:spPr>
          <a:xfrm rot="5400000">
            <a:off x="6125409" y="4020703"/>
            <a:ext cx="370115" cy="23435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8180FE-E169-4ADC-8A53-70CC5A4C6181}"/>
                  </a:ext>
                </a:extLst>
              </p:cNvPr>
              <p:cNvSpPr txBox="1"/>
              <p:nvPr/>
            </p:nvSpPr>
            <p:spPr>
              <a:xfrm>
                <a:off x="5613275" y="4641489"/>
                <a:ext cx="140425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8180FE-E169-4ADC-8A53-70CC5A4C61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3275" y="4641489"/>
                <a:ext cx="1404256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547C7E-45F4-42A4-AB96-02C43A60F5B4}"/>
                  </a:ext>
                </a:extLst>
              </p:cNvPr>
              <p:cNvSpPr txBox="1"/>
              <p:nvPr/>
            </p:nvSpPr>
            <p:spPr>
              <a:xfrm>
                <a:off x="7408798" y="4619715"/>
                <a:ext cx="339633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:∀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547C7E-45F4-42A4-AB96-02C43A60F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8798" y="4619715"/>
                <a:ext cx="3396337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Brace 12">
            <a:extLst>
              <a:ext uri="{FF2B5EF4-FFF2-40B4-BE49-F238E27FC236}">
                <a16:creationId xmlns:a16="http://schemas.microsoft.com/office/drawing/2014/main" id="{08C38EFA-536A-49B0-B2A9-B5A322E6B997}"/>
              </a:ext>
            </a:extLst>
          </p:cNvPr>
          <p:cNvSpPr/>
          <p:nvPr/>
        </p:nvSpPr>
        <p:spPr>
          <a:xfrm rot="5400000">
            <a:off x="8918400" y="4314236"/>
            <a:ext cx="370115" cy="175650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0019D91-9BF1-4CB8-89A6-9E0135E90435}"/>
                  </a:ext>
                </a:extLst>
              </p:cNvPr>
              <p:cNvSpPr txBox="1"/>
              <p:nvPr/>
            </p:nvSpPr>
            <p:spPr>
              <a:xfrm>
                <a:off x="1249770" y="4641488"/>
                <a:ext cx="1959421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0019D91-9BF1-4CB8-89A6-9E0135E90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9770" y="4641488"/>
                <a:ext cx="1959421" cy="4924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9557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2" grpId="0"/>
      <p:bldP spid="13" grpId="0" animBg="1"/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5F6332E4-2D53-46CA-9945-389D15F03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1637031"/>
            <a:ext cx="10753725" cy="477541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 type of </a:t>
            </a:r>
            <a:r>
              <a:rPr lang="en-US" dirty="0">
                <a:latin typeface="Consolas" panose="020B0609020204030204" pitchFamily="49" charset="0"/>
              </a:rPr>
              <a:t>y</a:t>
            </a:r>
            <a:r>
              <a:rPr lang="en-US" dirty="0"/>
              <a:t> has to be int, not generic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/>
              <p:nvPr/>
            </p:nvSpPr>
            <p:spPr>
              <a:xfrm>
                <a:off x="2175771" y="2229185"/>
                <a:ext cx="7023141" cy="10372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↦∀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5771" y="2229185"/>
                <a:ext cx="7023141" cy="103720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>
            <a:extLst>
              <a:ext uri="{FF2B5EF4-FFF2-40B4-BE49-F238E27FC236}">
                <a16:creationId xmlns:a16="http://schemas.microsoft.com/office/drawing/2014/main" id="{6F16017E-48E9-46B8-8145-5256763103DB}"/>
              </a:ext>
            </a:extLst>
          </p:cNvPr>
          <p:cNvSpPr/>
          <p:nvPr/>
        </p:nvSpPr>
        <p:spPr>
          <a:xfrm rot="5400000">
            <a:off x="6259284" y="1556661"/>
            <a:ext cx="348343" cy="11974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C393E4-D3B5-4824-A631-A7E0133593DA}"/>
              </a:ext>
            </a:extLst>
          </p:cNvPr>
          <p:cNvSpPr txBox="1"/>
          <p:nvPr/>
        </p:nvSpPr>
        <p:spPr>
          <a:xfrm>
            <a:off x="1099456" y="5251086"/>
            <a:ext cx="93502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onsolas" panose="020B0609020204030204" pitchFamily="49" charset="0"/>
              </a:rPr>
              <a:t>fun y -&gt; (let f = fun x -&gt; y in y + f 3)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AEAA62D4-2FCD-4063-86B9-9E90447C65BB}"/>
              </a:ext>
            </a:extLst>
          </p:cNvPr>
          <p:cNvSpPr/>
          <p:nvPr/>
        </p:nvSpPr>
        <p:spPr>
          <a:xfrm rot="5400000">
            <a:off x="6125409" y="4020703"/>
            <a:ext cx="370115" cy="234357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8180FE-E169-4ADC-8A53-70CC5A4C6181}"/>
                  </a:ext>
                </a:extLst>
              </p:cNvPr>
              <p:cNvSpPr txBox="1"/>
              <p:nvPr/>
            </p:nvSpPr>
            <p:spPr>
              <a:xfrm>
                <a:off x="5617671" y="4641489"/>
                <a:ext cx="1404256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D8180FE-E169-4ADC-8A53-70CC5A4C61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7671" y="4641489"/>
                <a:ext cx="1404256" cy="49244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547C7E-45F4-42A4-AB96-02C43A60F5B4}"/>
                  </a:ext>
                </a:extLst>
              </p:cNvPr>
              <p:cNvSpPr txBox="1"/>
              <p:nvPr/>
            </p:nvSpPr>
            <p:spPr>
              <a:xfrm>
                <a:off x="7408798" y="4619715"/>
                <a:ext cx="3396337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 :∀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. 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D547C7E-45F4-42A4-AB96-02C43A60F5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8798" y="4619715"/>
                <a:ext cx="3396337" cy="49244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Brace 12">
            <a:extLst>
              <a:ext uri="{FF2B5EF4-FFF2-40B4-BE49-F238E27FC236}">
                <a16:creationId xmlns:a16="http://schemas.microsoft.com/office/drawing/2014/main" id="{08C38EFA-536A-49B0-B2A9-B5A322E6B997}"/>
              </a:ext>
            </a:extLst>
          </p:cNvPr>
          <p:cNvSpPr/>
          <p:nvPr/>
        </p:nvSpPr>
        <p:spPr>
          <a:xfrm rot="5400000">
            <a:off x="8918400" y="4314236"/>
            <a:ext cx="370115" cy="175650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0019D91-9BF1-4CB8-89A6-9E0135E90435}"/>
                  </a:ext>
                </a:extLst>
              </p:cNvPr>
              <p:cNvSpPr txBox="1"/>
              <p:nvPr/>
            </p:nvSpPr>
            <p:spPr>
              <a:xfrm>
                <a:off x="1254166" y="4641488"/>
                <a:ext cx="1959421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600" b="0" i="0" smtClean="0">
                          <a:latin typeface="Cambria Math" panose="02040503050406030204" pitchFamily="18" charset="0"/>
                        </a:rPr>
                        <m:t>Γ</m:t>
                      </m:r>
                      <m:d>
                        <m:dPr>
                          <m:ctrlPr>
                            <a:rPr lang="en-US" sz="2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b="0" i="1" smtClean="0"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0019D91-9BF1-4CB8-89A6-9E0135E9043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4166" y="4641488"/>
                <a:ext cx="1959421" cy="49244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1B56649-DC5A-01E5-A070-43A14B208CBE}"/>
                  </a:ext>
                </a:extLst>
              </p:cNvPr>
              <p:cNvSpPr txBox="1"/>
              <p:nvPr/>
            </p:nvSpPr>
            <p:spPr>
              <a:xfrm>
                <a:off x="4278084" y="1495518"/>
                <a:ext cx="5856515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dirty="0"/>
                  <a:t>where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600">
                        <a:latin typeface="Cambria Math" panose="02040503050406030204" pitchFamily="18" charset="0"/>
                      </a:rPr>
                      <m:t>vars</m:t>
                    </m:r>
                    <m:d>
                      <m:d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6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𝜏</m:t>
                            </m:r>
                          </m:e>
                          <m:sub>
                            <m:r>
                              <a:rPr lang="en-US" sz="2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m:rPr>
                        <m:sty m:val="p"/>
                      </m:rPr>
                      <a:rPr lang="en-US" sz="2600">
                        <a:latin typeface="Cambria Math" panose="02040503050406030204" pitchFamily="18" charset="0"/>
                      </a:rPr>
                      <m:t>vars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 sz="2600" b="0" i="0" smtClean="0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)=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1B56649-DC5A-01E5-A070-43A14B208C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8084" y="1495518"/>
                <a:ext cx="5856515" cy="492443"/>
              </a:xfrm>
              <a:prstGeom prst="rect">
                <a:avLst/>
              </a:prstGeom>
              <a:blipFill>
                <a:blip r:embed="rId7"/>
                <a:stretch>
                  <a:fillRect l="-1875" t="-9877" b="-320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9926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/>
              <p:nvPr/>
            </p:nvSpPr>
            <p:spPr>
              <a:xfrm>
                <a:off x="1940094" y="1908840"/>
                <a:ext cx="7547258" cy="15201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↦∀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08E2F4D1-1C6F-4DF4-9523-5CE7BA8809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0094" y="1908840"/>
                <a:ext cx="7547258" cy="152016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4887657" y="4369010"/>
                <a:ext cx="1614223" cy="9557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7657" y="4369010"/>
                <a:ext cx="1614223" cy="9557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746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can have polytypes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, but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is a monotype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1520116" y="4369009"/>
                <a:ext cx="8480335" cy="9626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=∀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116" y="4369009"/>
                <a:ext cx="8480335" cy="9626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1D6270C-903D-432C-9819-699CB2C8C3C2}"/>
                  </a:ext>
                </a:extLst>
              </p:cNvPr>
              <p:cNvSpPr txBox="1"/>
              <p:nvPr/>
            </p:nvSpPr>
            <p:spPr>
              <a:xfrm>
                <a:off x="1940094" y="1908840"/>
                <a:ext cx="7547258" cy="15201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↦∀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1D6270C-903D-432C-9819-699CB2C8C3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40094" y="1908840"/>
                <a:ext cx="7547258" cy="15201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18172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Type Inference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can have polytypes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, but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is a monotype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26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1520116" y="4369009"/>
                <a:ext cx="8480335" cy="96263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=∀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sSup>
                            <m:sSup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p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116" y="4369009"/>
                <a:ext cx="8480335" cy="962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7A0DA45-D602-4182-B89A-C6CCAB4F279F}"/>
                  </a:ext>
                </a:extLst>
              </p:cNvPr>
              <p:cNvSpPr txBox="1"/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vars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↦∀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7A0DA45-D602-4182-B89A-C6CCAB4F27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658446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Type Inference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We can have polytypes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, but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is a monotype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2891716" y="4369009"/>
                <a:ext cx="6171498" cy="10388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=∀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{}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716" y="4369009"/>
                <a:ext cx="6171498" cy="10388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27505D8-A065-4316-9566-06B14DBFD6CF}"/>
                  </a:ext>
                </a:extLst>
              </p:cNvPr>
              <p:cNvSpPr txBox="1"/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vars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↦∀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27505D8-A065-4316-9566-06B14DBFD6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12380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8535B-1A90-4E46-94B2-38798C750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28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1313777" y="4694895"/>
                <a:ext cx="9194055" cy="10521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/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 ?|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3777" y="4694895"/>
                <a:ext cx="9194055" cy="105214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57C39D-E68D-4F66-B6D1-84F5CDA3B59D}"/>
                  </a:ext>
                </a:extLst>
              </p:cNvPr>
              <p:cNvSpPr txBox="1"/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vars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↦∀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A757C39D-E68D-4F66-B6D1-84F5CDA3B5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1267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Typed Lambda Calculus to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User-friendly syntax</a:t>
            </a:r>
          </a:p>
          <a:p>
            <a:r>
              <a:rPr lang="en-US" dirty="0"/>
              <a:t>Basic types, tuples, records</a:t>
            </a:r>
          </a:p>
          <a:p>
            <a:r>
              <a:rPr lang="en-US" dirty="0"/>
              <a:t>Inductive datatypes and pattern-matching </a:t>
            </a:r>
          </a:p>
          <a:p>
            <a:r>
              <a:rPr lang="en-US" dirty="0"/>
              <a:t>Local declarations</a:t>
            </a:r>
          </a:p>
          <a:p>
            <a:r>
              <a:rPr lang="en-US" dirty="0"/>
              <a:t>References</a:t>
            </a:r>
          </a:p>
          <a:p>
            <a:r>
              <a:rPr lang="en-US" dirty="0"/>
              <a:t>Type inference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Generics/polymorphism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701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8535B-1A90-4E46-94B2-38798C750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29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1485225" y="4694895"/>
                <a:ext cx="9213291" cy="10396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?| ?</m:t>
                          </m:r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 ?|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225" y="4694895"/>
                <a:ext cx="9213291" cy="10396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720856-ABE1-4E17-884E-4F2ED3078202}"/>
                  </a:ext>
                </a:extLst>
              </p:cNvPr>
              <p:cNvSpPr txBox="1"/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vars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↦∀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720856-ABE1-4E17-884E-4F2ED30782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76287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8535B-1A90-4E46-94B2-38798C750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1485225" y="4694895"/>
                <a:ext cx="9213291" cy="10396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| {}</m:t>
                          </m:r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 ?|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5225" y="4694895"/>
                <a:ext cx="9213291" cy="10396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720856-ABE1-4E17-884E-4F2ED3078202}"/>
                  </a:ext>
                </a:extLst>
              </p:cNvPr>
              <p:cNvSpPr txBox="1"/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vars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↦∀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720856-ABE1-4E17-884E-4F2ED30782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2205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8535B-1A90-4E46-94B2-38798C750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359807" y="4694895"/>
                <a:ext cx="11389656" cy="10396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{}    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y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: ?</m:t>
                                  </m:r>
                                </m:e>
                              </m:d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+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 : ?</m:t>
                              </m:r>
                            </m:e>
                          </m:d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 ?</m:t>
                          </m:r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 ?|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807" y="4694895"/>
                <a:ext cx="11389656" cy="10396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720856-ABE1-4E17-884E-4F2ED3078202}"/>
                  </a:ext>
                </a:extLst>
              </p:cNvPr>
              <p:cNvSpPr txBox="1"/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vars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↦∀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720856-ABE1-4E17-884E-4F2ED30782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527747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8535B-1A90-4E46-94B2-38798C750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32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-347976" y="4694895"/>
                <a:ext cx="12856212" cy="10396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−&gt;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b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a</m:t>
                          </m:r>
                          <m: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|"/>
                              <m:endChr m:val="|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{}    </m:t>
                              </m:r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y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∀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</m:d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+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 : ?</m:t>
                              </m:r>
                            </m:e>
                          </m:d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 ?</m:t>
                          </m:r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 ?|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47976" y="4694895"/>
                <a:ext cx="12856212" cy="10396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720856-ABE1-4E17-884E-4F2ED3078202}"/>
                  </a:ext>
                </a:extLst>
              </p:cNvPr>
              <p:cNvSpPr txBox="1"/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vars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↦∀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720856-ABE1-4E17-884E-4F2ED30782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5912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8535B-1A90-4E46-94B2-38798C750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1353335" y="4301454"/>
                <a:ext cx="9213291" cy="18390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…    </m:t>
                          </m:r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y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a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∀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b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.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b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a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 ?</m:t>
                                  </m:r>
                                </m:num>
                                <m:den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y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∀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.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</m:d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+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 : ?| ?</m:t>
                              </m:r>
                            </m:den>
                          </m:f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 ?|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3335" y="4301454"/>
                <a:ext cx="9213291" cy="18390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720856-ABE1-4E17-884E-4F2ED3078202}"/>
                  </a:ext>
                </a:extLst>
              </p:cNvPr>
              <p:cNvSpPr txBox="1"/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eqArr>
                            <m:eqArr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𝜏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vars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ars</m:t>
                              </m:r>
                              <m:d>
                                <m:d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Γ</m:t>
                                  </m:r>
                                </m:e>
                              </m:d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  <m:e>
                              <m:r>
                                <m:rPr>
                                  <m:sty m:val="p"/>
                                </m:rPr>
                                <a:rPr lang="en-US" sz="3200" b="0" i="0" smtClean="0">
                                  <a:latin typeface="Cambria Math" panose="02040503050406030204" pitchFamily="18" charset="0"/>
                                </a:rPr>
                                <m:t>Γ</m:t>
                              </m:r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↦∀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.</m:t>
                                  </m:r>
                                  <m:sSub>
                                    <m:sSubPr>
                                      <m:ctrlP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𝜏</m:t>
                                      </m:r>
                                    </m:e>
                                    <m:sub>
                                      <m:r>
                                        <a:rPr lang="en-US" sz="32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e>
                              </m:d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𝑙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 | </m:t>
                              </m:r>
                              <m:sSub>
                                <m:sSubPr>
                                  <m:ctrlP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b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eqAr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=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∪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F720856-ABE1-4E17-884E-4F2ED30782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087" y="1908840"/>
                <a:ext cx="8258543" cy="15225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63179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8535B-1A90-4E46-94B2-38798C750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1353335" y="4301454"/>
                <a:ext cx="9213291" cy="18390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…    </m:t>
                          </m:r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y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a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∀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b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.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b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a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 ?</m:t>
                                  </m:r>
                                </m:num>
                                <m:den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y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∀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.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</m:d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+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 : ?| ?</m:t>
                              </m:r>
                            </m:den>
                          </m:f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 ?|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3335" y="4301454"/>
                <a:ext cx="9213291" cy="18390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FD3AF69-B9F7-C738-59F6-CA214B06AB61}"/>
                  </a:ext>
                </a:extLst>
              </p:cNvPr>
              <p:cNvSpPr txBox="1"/>
              <p:nvPr/>
            </p:nvSpPr>
            <p:spPr>
              <a:xfrm>
                <a:off x="2891716" y="1964855"/>
                <a:ext cx="6171498" cy="10388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=∀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{}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FD3AF69-B9F7-C738-59F6-CA214B06AB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716" y="1964855"/>
                <a:ext cx="6171498" cy="10388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8855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Let-Polymorphism: Type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78535B-1A90-4E46-94B2-38798C750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/>
              <p:nvPr/>
            </p:nvSpPr>
            <p:spPr>
              <a:xfrm>
                <a:off x="1353335" y="4301454"/>
                <a:ext cx="9213291" cy="18390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…    </m:t>
                          </m:r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>
                                <m:f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begChr m:val="{"/>
                                      <m:endChr m:val="}"/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y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a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,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sz="3200">
                                          <a:latin typeface="Consolas" panose="020B0609020204030204" pitchFamily="49" charset="0"/>
                                        </a:rPr>
                                        <m:t>f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 :</m:t>
                                      </m:r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∀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b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. 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b</m:t>
                                      </m:r>
                                      <m: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→</m:t>
                                      </m:r>
                                      <m:r>
                                        <m:rPr>
                                          <m:sty m:val="p"/>
                                        </m:rPr>
                                        <a:rPr lang="en-US" sz="3200">
                                          <a:latin typeface="Cambria Math" panose="02040503050406030204" pitchFamily="18" charset="0"/>
                                        </a:rPr>
                                        <m:t>a</m:t>
                                      </m:r>
                                    </m:e>
                                  </m:d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⊢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c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 b="0" i="0" smtClean="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  <m:r>
                                    <a:rPr lang="en-US" sz="3200" b="0" i="1" smtClean="0">
                                      <a:latin typeface="Cambria Math" panose="02040503050406030204" pitchFamily="18" charset="0"/>
                                    </a:rPr>
                                    <m:t> | {}</m:t>
                                  </m:r>
                                </m:num>
                                <m:den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…</m:t>
                                  </m:r>
                                </m:den>
                              </m:f>
                            </m:num>
                            <m:den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y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m:rPr>
                                      <m:nor/>
                                    </m:rPr>
                                    <a:rPr lang="en-US" sz="3200" i="0">
                                      <a:latin typeface="Consolas" panose="020B0609020204030204" pitchFamily="49" charset="0"/>
                                    </a:rPr>
                                    <m:t>f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 :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∀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. 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  <m: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→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3200">
                                      <a:latin typeface="Cambria Math" panose="02040503050406030204" pitchFamily="18" charset="0"/>
                                    </a:rPr>
                                    <m:t>a</m:t>
                                  </m:r>
                                </m:e>
                              </m:d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+</m:t>
                              </m:r>
                              <m:r>
                                <m:rPr>
                                  <m:nor/>
                                </m:rPr>
                                <a:rPr lang="en-US" sz="3200" b="0" i="0" smtClean="0">
                                  <a:latin typeface="Consolas" panose="020B0609020204030204" pitchFamily="49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f</m:t>
                              </m:r>
                              <m:r>
                                <m:rPr>
                                  <m:nor/>
                                </m:rPr>
                                <a:rPr lang="en-US" sz="3200" i="0">
                                  <a:latin typeface="Consolas" panose="020B0609020204030204" pitchFamily="49" charset="0"/>
                                </a:rPr>
                                <m:t> 3</m:t>
                              </m:r>
                              <m:r>
                                <a:rPr lang="en-US" sz="3200">
                                  <a:latin typeface="Cambria Math" panose="02040503050406030204" pitchFamily="18" charset="0"/>
                                </a:rPr>
                                <m:t> : ?| ?</m:t>
                              </m:r>
                            </m:den>
                          </m:f>
                        </m:num>
                        <m:den>
                          <m:d>
                            <m:dPr>
                              <m:begChr m:val="{"/>
                              <m:endChr m:val="}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3200">
                                  <a:latin typeface="Consolas" panose="020B0609020204030204" pitchFamily="49" charset="0"/>
                                </a:rPr>
                                <m:t>y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n-US" sz="3200">
                                  <a:latin typeface="Cambria Math" panose="02040503050406030204" pitchFamily="18" charset="0"/>
                                </a:rPr>
                                <m:t>a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let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=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in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y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 : ?| ?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4D7C9B5-E0A9-4FC4-B7C4-165BE6CEB5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3335" y="4301454"/>
                <a:ext cx="9213291" cy="18390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FD3AF69-B9F7-C738-59F6-CA214B06AB61}"/>
                  </a:ext>
                </a:extLst>
              </p:cNvPr>
              <p:cNvSpPr txBox="1"/>
              <p:nvPr/>
            </p:nvSpPr>
            <p:spPr>
              <a:xfrm>
                <a:off x="2891716" y="1964855"/>
                <a:ext cx="6171498" cy="10388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d>
                            <m:d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=∀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…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   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fresh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e>
                                    <m:sub>
                                      <m:r>
                                        <a:rPr lang="en-US" sz="3200" i="1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↦</m:t>
                                  </m:r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𝑏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| {}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FD3AF69-B9F7-C738-59F6-CA214B06AB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716" y="1964855"/>
                <a:ext cx="6171498" cy="103887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Left Brace 5">
            <a:extLst>
              <a:ext uri="{FF2B5EF4-FFF2-40B4-BE49-F238E27FC236}">
                <a16:creationId xmlns:a16="http://schemas.microsoft.com/office/drawing/2014/main" id="{7189F12E-8A44-8B19-2A7C-2A3E75B6D145}"/>
              </a:ext>
            </a:extLst>
          </p:cNvPr>
          <p:cNvSpPr/>
          <p:nvPr/>
        </p:nvSpPr>
        <p:spPr>
          <a:xfrm rot="5400000">
            <a:off x="8066944" y="3705559"/>
            <a:ext cx="348343" cy="105842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F73364-5211-DF11-3F44-E6B2B5856A6F}"/>
              </a:ext>
            </a:extLst>
          </p:cNvPr>
          <p:cNvSpPr txBox="1"/>
          <p:nvPr/>
        </p:nvSpPr>
        <p:spPr>
          <a:xfrm>
            <a:off x="6507780" y="3592493"/>
            <a:ext cx="585651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>
                <a:latin typeface="Consolas" panose="020B0609020204030204" pitchFamily="49" charset="0"/>
              </a:rPr>
              <a:t>a</a:t>
            </a:r>
            <a:r>
              <a:rPr lang="en-US" sz="2600" dirty="0"/>
              <a:t> and </a:t>
            </a:r>
            <a:r>
              <a:rPr lang="en-US" sz="2600" dirty="0">
                <a:latin typeface="Consolas" panose="020B0609020204030204" pitchFamily="49" charset="0"/>
              </a:rPr>
              <a:t>c</a:t>
            </a:r>
            <a:r>
              <a:rPr lang="en-US" sz="2600" dirty="0"/>
              <a:t> will be int, but </a:t>
            </a:r>
            <a:r>
              <a:rPr lang="en-US" sz="2600" dirty="0">
                <a:latin typeface="Consolas" panose="020B0609020204030204" pitchFamily="49" charset="0"/>
              </a:rPr>
              <a:t>b</a:t>
            </a:r>
            <a:r>
              <a:rPr lang="en-US" sz="2600" dirty="0"/>
              <a:t> stays quantified</a:t>
            </a:r>
          </a:p>
        </p:txBody>
      </p:sp>
    </p:spTree>
    <p:extLst>
      <p:ext uri="{BB962C8B-B14F-4D97-AF65-F5344CB8AC3E}">
        <p14:creationId xmlns:p14="http://schemas.microsoft.com/office/powerpoint/2010/main" val="286651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36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0649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Universal Polymorphism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113829" cy="477541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With let-polymorphism, we can have polytypes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, but when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is a monotype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let id = fun x -&gt; x in (id 1 = 1) &amp;&amp; (id true);;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let g f = (f 1 = 1) &amp;&amp; (f true);;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(* Type error: f takes an int, not a bool *)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In let-polymorphism, a polytype never appears as an </a:t>
                </a:r>
                <a:r>
                  <a:rPr lang="en-US" i="1" dirty="0"/>
                  <a:t>argument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113829" cy="4775415"/>
              </a:xfrm>
              <a:blipFill>
                <a:blip r:embed="rId3"/>
                <a:stretch>
                  <a:fillRect l="-1371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496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Universal Polymorphism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997184" cy="4775415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With let-polymorphism, we can have polytypes in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r>
                  <a:rPr lang="en-US" dirty="0"/>
                  <a:t>, but when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Γ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⊢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: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is a monotype</a:t>
                </a:r>
              </a:p>
              <a:p>
                <a:r>
                  <a:rPr lang="en-US" dirty="0"/>
                  <a:t>With full universal polymorphism, polytypes are first-class types</a:t>
                </a: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let g f x y = (f x = 1) &amp;&amp; (f y);;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(* g 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∀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. 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→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int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bool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bool</m:t>
                    </m:r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 *)</a:t>
                </a:r>
              </a:p>
              <a:p>
                <a:r>
                  <a:rPr lang="en-US" dirty="0"/>
                  <a:t>There is no type inference algorithm for full universal polymorphism!</a:t>
                </a:r>
              </a:p>
              <a:p>
                <a:r>
                  <a:rPr lang="en-US" dirty="0"/>
                  <a:t>We need to explicitly instantiate the polytypes at each use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997184" cy="4775415"/>
              </a:xfrm>
              <a:blipFill>
                <a:blip r:embed="rId3"/>
                <a:stretch>
                  <a:fillRect l="-1386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1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Constraint-Based Type Inference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1515344" cy="5038089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Step 1: gather constraints, outputs pair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such that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 can be solved,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is the type of the expression</a:t>
                </a:r>
              </a:p>
              <a:p>
                <a:r>
                  <a:rPr lang="en-US" dirty="0"/>
                  <a:t>Step 2: unify constraints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dirty="0"/>
                  <a:t>, obtain solving substitution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endParaRPr lang="en-US" dirty="0"/>
              </a:p>
              <a:p>
                <a:r>
                  <a:rPr lang="en-US" dirty="0"/>
                  <a:t>Step 3: apply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dirty="0"/>
                  <a:t> to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dirty="0"/>
                  <a:t> to get the type of the expression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let </a:t>
                </a:r>
                <a:r>
                  <a:rPr lang="en-US" dirty="0" err="1"/>
                  <a:t>type_of</a:t>
                </a:r>
                <a:r>
                  <a:rPr lang="en-US" dirty="0"/>
                  <a:t> (gamma : context) (e : exp) =</a:t>
                </a:r>
              </a:p>
              <a:p>
                <a:pPr marL="0" indent="0">
                  <a:buNone/>
                </a:pPr>
                <a:r>
                  <a:rPr lang="en-US" dirty="0"/>
                  <a:t>	let (t, c) = </a:t>
                </a:r>
                <a:r>
                  <a:rPr lang="en-US" dirty="0" err="1"/>
                  <a:t>get_constraints</a:t>
                </a:r>
                <a:r>
                  <a:rPr lang="en-US" dirty="0"/>
                  <a:t> gamma e in</a:t>
                </a:r>
              </a:p>
              <a:p>
                <a:pPr marL="0" indent="0">
                  <a:buNone/>
                </a:pPr>
                <a:r>
                  <a:rPr lang="en-US" dirty="0"/>
                  <a:t>	let s = unify c in </a:t>
                </a:r>
                <a:r>
                  <a:rPr lang="en-US" dirty="0" err="1"/>
                  <a:t>apply_subst</a:t>
                </a:r>
                <a:r>
                  <a:rPr lang="en-US" dirty="0"/>
                  <a:t> s t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031F85E-1BEB-486A-B74D-DBDDA028020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1515344" cy="5038089"/>
              </a:xfrm>
              <a:blipFill>
                <a:blip r:embed="rId3"/>
                <a:stretch>
                  <a:fillRect l="-1323" t="-29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7345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6656" y="1637031"/>
                <a:ext cx="10997184" cy="4775415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i="1" dirty="0"/>
                  <a:t>T </a:t>
                </a:r>
                <a:r>
                  <a:rPr lang="en-US" dirty="0"/>
                  <a:t>::= </a:t>
                </a:r>
                <a:r>
                  <a:rPr lang="en-US" b="1" i="1" dirty="0"/>
                  <a:t>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</a:t>
                </a:r>
                <a:r>
                  <a:rPr lang="en-US" b="1" i="1" dirty="0"/>
                  <a:t>T </a:t>
                </a:r>
                <a:r>
                  <a:rPr lang="en-US" dirty="0"/>
                  <a:t>| &lt;</a:t>
                </a:r>
                <a:r>
                  <a:rPr lang="en-US" dirty="0" err="1"/>
                  <a:t>tident</a:t>
                </a:r>
                <a:r>
                  <a:rPr lang="en-US" dirty="0"/>
                  <a:t>&gt; |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dirty="0"/>
                  <a:t>&lt;</a:t>
                </a:r>
                <a:r>
                  <a:rPr lang="en-US" dirty="0" err="1"/>
                  <a:t>tident</a:t>
                </a:r>
                <a:r>
                  <a:rPr lang="en-US" dirty="0"/>
                  <a:t>&gt;. </a:t>
                </a:r>
                <a:r>
                  <a:rPr lang="en-US" b="1" i="1" dirty="0"/>
                  <a:t>T</a:t>
                </a:r>
              </a:p>
              <a:p>
                <a:pPr marL="0" indent="0">
                  <a:buNone/>
                </a:pPr>
                <a:r>
                  <a:rPr lang="en-US" b="1" i="1" dirty="0"/>
                  <a:t>L</a:t>
                </a:r>
                <a:r>
                  <a:rPr lang="en-US" dirty="0"/>
                  <a:t> ::=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&lt;ident&gt;:</a:t>
                </a:r>
                <a:r>
                  <a:rPr lang="en-US" b="1" i="1" dirty="0"/>
                  <a:t>T</a:t>
                </a:r>
                <a:r>
                  <a:rPr lang="en-US" dirty="0"/>
                  <a:t>. </a:t>
                </a:r>
                <a:r>
                  <a:rPr lang="en-US" b="1" i="1" dirty="0"/>
                  <a:t>L</a:t>
                </a:r>
                <a:r>
                  <a:rPr lang="en-US" dirty="0"/>
                  <a:t> | </a:t>
                </a:r>
                <a:r>
                  <a:rPr lang="en-US" b="1" i="1" dirty="0"/>
                  <a:t>L</a:t>
                </a:r>
                <a:r>
                  <a:rPr lang="en-US" dirty="0"/>
                  <a:t> </a:t>
                </a:r>
                <a:r>
                  <a:rPr lang="en-US" b="1" i="1" dirty="0" err="1"/>
                  <a:t>L</a:t>
                </a:r>
                <a:r>
                  <a:rPr lang="en-US" dirty="0"/>
                  <a:t> | &lt;ident&gt; |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Λ</m:t>
                    </m:r>
                  </m:oMath>
                </a14:m>
                <a:r>
                  <a:rPr lang="en-US" dirty="0"/>
                  <a:t>&lt;</a:t>
                </a:r>
                <a:r>
                  <a:rPr lang="en-US" dirty="0" err="1"/>
                  <a:t>tident</a:t>
                </a:r>
                <a:r>
                  <a:rPr lang="en-US" dirty="0"/>
                  <a:t>&gt;. </a:t>
                </a:r>
                <a:r>
                  <a:rPr lang="en-US" b="1" i="1" dirty="0"/>
                  <a:t>L </a:t>
                </a:r>
                <a:r>
                  <a:rPr lang="en-US" dirty="0"/>
                  <a:t>| </a:t>
                </a:r>
                <a:r>
                  <a:rPr lang="en-US" b="1" i="1" dirty="0"/>
                  <a:t>L </a:t>
                </a:r>
                <a:r>
                  <a:rPr lang="en-US" dirty="0"/>
                  <a:t>[</a:t>
                </a:r>
                <a:r>
                  <a:rPr lang="en-US" b="1" i="1" dirty="0"/>
                  <a:t>T</a:t>
                </a:r>
                <a:r>
                  <a:rPr lang="en-US" dirty="0"/>
                  <a:t>]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>
                    <a:latin typeface="Consolas" panose="020B0609020204030204" pitchFamily="49" charset="0"/>
                  </a:rPr>
                  <a:t>l</a:t>
                </a:r>
                <a:r>
                  <a:rPr lang="en-US" b="0" dirty="0">
                    <a:latin typeface="Consolas" panose="020B0609020204030204" pitchFamily="49" charset="0"/>
                  </a:rPr>
                  <a:t>et id =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Λ</m:t>
                    </m:r>
                    <m:r>
                      <m:rPr>
                        <m:nor/>
                      </m:rPr>
                      <a:rPr lang="en-US" b="0" i="0" smtClean="0">
                        <a:latin typeface="Consolas" panose="020B0609020204030204" pitchFamily="49" charset="0"/>
                      </a:rPr>
                      <m:t>a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m:rPr>
                        <m:nor/>
                      </m:rPr>
                      <a:rPr lang="en-US" b="0" i="0" smtClean="0">
                        <a:latin typeface="Consolas" panose="020B0609020204030204" pitchFamily="49" charset="0"/>
                      </a:rPr>
                      <m:t>x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r>
                      <m:rPr>
                        <m:nor/>
                      </m:rPr>
                      <a:rPr lang="en-US" b="0" i="0" smtClean="0">
                        <a:latin typeface="Consolas" panose="020B0609020204030204" pitchFamily="49" charset="0"/>
                      </a:rPr>
                      <m:t>a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. </m:t>
                    </m:r>
                    <m:r>
                      <m:rPr>
                        <m:nor/>
                      </m:rPr>
                      <a:rPr lang="en-US" b="0" i="0" smtClean="0">
                        <a:latin typeface="Consolas" panose="020B0609020204030204" pitchFamily="49" charset="0"/>
                      </a:rPr>
                      <m:t>x</m:t>
                    </m:r>
                  </m:oMath>
                </a14:m>
                <a:r>
                  <a:rPr lang="en-US" dirty="0"/>
                  <a:t>	</a:t>
                </a:r>
                <a:br>
                  <a:rPr lang="en-US" dirty="0"/>
                </a:br>
                <a:r>
                  <a:rPr lang="en-US" dirty="0">
                    <a:latin typeface="Consolas" panose="020B0609020204030204" pitchFamily="49" charset="0"/>
                  </a:rPr>
                  <a:t>(id [int] 1 = 1) &amp;&amp; (id [bool] true)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Used in some versions of Haskell, dependently-typed languages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F78535B-1A90-4E46-94B2-38798C750C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6656" y="1637031"/>
                <a:ext cx="10997184" cy="4775415"/>
              </a:xfrm>
              <a:blipFill>
                <a:blip r:embed="rId3"/>
                <a:stretch>
                  <a:fillRect l="-1386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39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E970C65-0AEF-4B4E-A701-CA2B83CFC06E}"/>
                  </a:ext>
                </a:extLst>
              </p:cNvPr>
              <p:cNvSpPr txBox="1"/>
              <p:nvPr/>
            </p:nvSpPr>
            <p:spPr>
              <a:xfrm>
                <a:off x="1997636" y="4287729"/>
                <a:ext cx="2801986" cy="93500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Λ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:∀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 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E970C65-0AEF-4B4E-A701-CA2B83CFC0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7636" y="4287729"/>
                <a:ext cx="2801986" cy="9350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810D0FF-D013-4D99-AD62-85846EAEBEDC}"/>
                  </a:ext>
                </a:extLst>
              </p:cNvPr>
              <p:cNvSpPr txBox="1"/>
              <p:nvPr/>
            </p:nvSpPr>
            <p:spPr>
              <a:xfrm>
                <a:off x="6427396" y="4287729"/>
                <a:ext cx="3564117" cy="101553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:∀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m:rPr>
                              <m:sty m:val="p"/>
                            </m:rPr>
                            <a:rPr lang="en-US" sz="3200" i="0" smtClean="0">
                              <a:latin typeface="Cambria Math" panose="02040503050406030204" pitchFamily="18" charset="0"/>
                            </a:rPr>
                            <m:t>Γ</m:t>
                          </m:r>
                          <m:r>
                            <a:rPr lang="en-US" sz="3200" i="1" smtClean="0">
                              <a:latin typeface="Cambria Math" panose="02040503050406030204" pitchFamily="18" charset="0"/>
                            </a:rPr>
                            <m:t>⊢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 :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810D0FF-D013-4D99-AD62-85846EAEBE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7396" y="4287729"/>
                <a:ext cx="3564117" cy="101553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7985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AEADAF-CEF5-46BB-7EC2-03CA36A2E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t>40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A95BD32-F610-03FC-E411-ACB462C9A6B9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" y="190500"/>
            <a:ext cx="11811000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867111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B065B-DC82-4306-99BD-A08A448A4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OCaml, a function with free type variables gets a </a:t>
            </a:r>
            <a:r>
              <a:rPr lang="en-US" i="1" dirty="0"/>
              <a:t>universal</a:t>
            </a:r>
            <a:r>
              <a:rPr lang="en-US" dirty="0"/>
              <a:t> type, and can be used at any </a:t>
            </a:r>
            <a:r>
              <a:rPr lang="en-US" i="1" dirty="0"/>
              <a:t>instantiation</a:t>
            </a:r>
            <a:r>
              <a:rPr lang="en-US" dirty="0"/>
              <a:t> of its type</a:t>
            </a:r>
          </a:p>
          <a:p>
            <a:r>
              <a:rPr lang="en-US" dirty="0"/>
              <a:t>Happens when a function </a:t>
            </a:r>
            <a:r>
              <a:rPr lang="en-US" i="1" dirty="0"/>
              <a:t>doesn’t care</a:t>
            </a:r>
            <a:r>
              <a:rPr lang="en-US" dirty="0"/>
              <a:t> about the type of an argument, and will do the same thing with an input of any type</a:t>
            </a:r>
          </a:p>
          <a:p>
            <a:r>
              <a:rPr lang="en-US" dirty="0"/>
              <a:t>Requires only a small change to type checking/inference to automatically infer when a function can be generic</a:t>
            </a:r>
          </a:p>
          <a:p>
            <a:r>
              <a:rPr lang="en-US" dirty="0"/>
              <a:t>More general universal polymorphism is possible, but if we go too general, we lose automatic type inference!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52238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F17A3-7DE9-4F74-9422-E655662ED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From Typed Lambda Calculus to OCaml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BF1CB-7319-4F68-AD9B-D79AA08F8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User-friendly syntax</a:t>
            </a:r>
          </a:p>
          <a:p>
            <a:r>
              <a:rPr lang="en-US" dirty="0"/>
              <a:t>Basic types, tuples, records</a:t>
            </a:r>
          </a:p>
          <a:p>
            <a:r>
              <a:rPr lang="en-US" dirty="0"/>
              <a:t>Inductive datatypes and pattern-matching </a:t>
            </a:r>
          </a:p>
          <a:p>
            <a:r>
              <a:rPr lang="en-US" dirty="0"/>
              <a:t>Local declarations</a:t>
            </a:r>
          </a:p>
          <a:p>
            <a:r>
              <a:rPr lang="en-US" dirty="0"/>
              <a:t>References</a:t>
            </a:r>
          </a:p>
          <a:p>
            <a:r>
              <a:rPr lang="en-US" dirty="0"/>
              <a:t>Type inference</a:t>
            </a:r>
          </a:p>
          <a:p>
            <a:r>
              <a:rPr lang="en-US" dirty="0"/>
              <a:t>Generics/polymorphism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8CE869-D208-405D-ACDE-D9FB53CB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792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C65E0-5097-43F4-9650-366151BF7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224" y="-21167"/>
            <a:ext cx="11311256" cy="1658198"/>
          </a:xfrm>
        </p:spPr>
        <p:txBody>
          <a:bodyPr/>
          <a:lstStyle/>
          <a:p>
            <a:r>
              <a:rPr lang="en-US" dirty="0"/>
              <a:t>Constraint-Based Type Inference: Example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9D6968-15B1-4125-99D4-CE619F78C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8A9626A-2147-4542-AD5E-47FCA1B38B71}"/>
                  </a:ext>
                </a:extLst>
              </p:cNvPr>
              <p:cNvSpPr/>
              <p:nvPr/>
            </p:nvSpPr>
            <p:spPr>
              <a:xfrm>
                <a:off x="816099" y="1666875"/>
                <a:ext cx="1084309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+</m:t>
                          </m:r>
                          <m:r>
                            <m:rPr>
                              <m:nor/>
                            </m:rPr>
                            <a:rPr lang="en-US" sz="3200" b="0" i="0" smtClean="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 i="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 | 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8A9626A-2147-4542-AD5E-47FCA1B38B7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099" y="1666875"/>
                <a:ext cx="10843097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/>
              <p:nvPr/>
            </p:nvSpPr>
            <p:spPr>
              <a:xfrm>
                <a:off x="1633340" y="2411214"/>
                <a:ext cx="9174884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A31D8C9B-ED3B-4BA1-9FAB-11DA08197C1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3340" y="2411214"/>
                <a:ext cx="9174884" cy="584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AA37561-271F-F7D3-2466-823F0F28BC63}"/>
                  </a:ext>
                </a:extLst>
              </p:cNvPr>
              <p:cNvSpPr/>
              <p:nvPr/>
            </p:nvSpPr>
            <p:spPr>
              <a:xfrm>
                <a:off x="1572380" y="3173214"/>
                <a:ext cx="866833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𝜎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{</m:t>
                      </m:r>
                      <m:sSub>
                        <m:sSub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𝜏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↦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CAA37561-271F-F7D3-2466-823F0F28BC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2380" y="3173214"/>
                <a:ext cx="8668335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DBC8919-9482-DEB9-FDF1-CC2719543F33}"/>
                  </a:ext>
                </a:extLst>
              </p:cNvPr>
              <p:cNvSpPr/>
              <p:nvPr/>
            </p:nvSpPr>
            <p:spPr>
              <a:xfrm>
                <a:off x="1470780" y="4118094"/>
                <a:ext cx="8272200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</m:d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e>
                            <m:sub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 b="0" i="0" smtClean="0">
                              <a:latin typeface="Cambria Math" panose="02040503050406030204" pitchFamily="18" charset="0"/>
                            </a:rPr>
                            <m:t>int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 b="0" i="0" smtClean="0">
                          <a:latin typeface="Cambria Math" panose="02040503050406030204" pitchFamily="18" charset="0"/>
                        </a:rPr>
                        <m:t>int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DBC8919-9482-DEB9-FDF1-CC2719543F3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0780" y="4118094"/>
                <a:ext cx="8272200" cy="5847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2DF59BB-F7F7-7B35-1614-4C8A1337B98E}"/>
                  </a:ext>
                </a:extLst>
              </p:cNvPr>
              <p:cNvSpPr/>
              <p:nvPr/>
            </p:nvSpPr>
            <p:spPr>
              <a:xfrm>
                <a:off x="183931" y="5029835"/>
                <a:ext cx="1188524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{}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fun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−&gt;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x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+ 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f</m:t>
                          </m:r>
                          <m:r>
                            <m:rPr>
                              <m:nor/>
                            </m:rPr>
                            <a:rPr lang="en-US" sz="3200">
                              <a:latin typeface="Consolas" panose="020B0609020204030204" pitchFamily="49" charset="0"/>
                            </a:rPr>
                            <m:t> 3</m:t>
                          </m:r>
                        </m:e>
                      </m:d>
                      <m:r>
                        <a:rPr lang="en-US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3200">
                          <a:latin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latin typeface="Cambria Math" panose="02040503050406030204" pitchFamily="18" charset="0"/>
                            </a:rPr>
                            <m:t>int</m:t>
                          </m:r>
                        </m:e>
                      </m:d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  <m:r>
                        <a:rPr lang="en-US" sz="3200" i="1">
                          <a:latin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en-US" sz="3200">
                          <a:latin typeface="Cambria Math" panose="02040503050406030204" pitchFamily="18" charset="0"/>
                        </a:rPr>
                        <m:t>int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2DF59BB-F7F7-7B35-1614-4C8A1337B9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931" y="5029835"/>
                <a:ext cx="11885241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2580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happens when we do type inference and end up with variables in the final type?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inferred type for  </a:t>
                </a:r>
                <a:r>
                  <a:rPr lang="en-US" sz="3000" dirty="0">
                    <a:latin typeface="Consolas" panose="020B0609020204030204" pitchFamily="49" charset="0"/>
                  </a:rPr>
                  <a:t>fun x -&gt; 5</a:t>
                </a:r>
                <a:r>
                  <a:rPr lang="en-US" dirty="0"/>
                  <a:t> 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inferred type for  </a:t>
                </a:r>
                <a:r>
                  <a:rPr lang="en-US" sz="3000" dirty="0">
                    <a:latin typeface="Consolas" panose="020B0609020204030204" pitchFamily="49" charset="0"/>
                  </a:rPr>
                  <a:t>fun x -&gt; x</a:t>
                </a:r>
                <a:r>
                  <a:rPr lang="en-US" dirty="0"/>
                  <a:t> 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What should the type checker do in this case?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1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happens when we do type inference and end up with variables in the final type?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inferred type for  </a:t>
                </a:r>
                <a:r>
                  <a:rPr lang="en-US" sz="3000" dirty="0">
                    <a:latin typeface="Consolas" panose="020B0609020204030204" pitchFamily="49" charset="0"/>
                  </a:rPr>
                  <a:t>fun x -&gt; 5</a:t>
                </a:r>
                <a:r>
                  <a:rPr lang="en-US" dirty="0"/>
                  <a:t> 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inferred type for  </a:t>
                </a:r>
                <a:r>
                  <a:rPr lang="en-US" sz="3000" dirty="0">
                    <a:latin typeface="Consolas" panose="020B0609020204030204" pitchFamily="49" charset="0"/>
                  </a:rPr>
                  <a:t>fun x -&gt; x</a:t>
                </a:r>
                <a:r>
                  <a:rPr lang="en-US" dirty="0"/>
                  <a:t> 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We could fail, and ask the user to specify the type of the argument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0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258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/>
                  <a:t>What happens when we do type inference and end up with variables in the final type?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inferred type for  </a:t>
                </a:r>
                <a:r>
                  <a:rPr lang="en-US" sz="3000" dirty="0">
                    <a:latin typeface="Consolas" panose="020B0609020204030204" pitchFamily="49" charset="0"/>
                  </a:rPr>
                  <a:t>fun x -&gt; 5</a:t>
                </a:r>
                <a:r>
                  <a:rPr lang="en-US" dirty="0"/>
                  <a:t> 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int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:r>
                  <a:rPr lang="en-US" dirty="0"/>
                  <a:t>inferred type for  </a:t>
                </a:r>
                <a:r>
                  <a:rPr lang="en-US" sz="3000" dirty="0">
                    <a:latin typeface="Consolas" panose="020B0609020204030204" pitchFamily="49" charset="0"/>
                  </a:rPr>
                  <a:t>fun x -&gt; x</a:t>
                </a:r>
                <a:r>
                  <a:rPr lang="en-US" dirty="0"/>
                  <a:t> :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→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𝜏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We could let the user apply </a:t>
                </a:r>
                <a:r>
                  <a:rPr lang="en-US" dirty="0">
                    <a:latin typeface="Consolas" panose="020B0609020204030204" pitchFamily="49" charset="0"/>
                  </a:rPr>
                  <a:t>fun x -&gt; x </a:t>
                </a:r>
                <a:r>
                  <a:rPr lang="en-US" dirty="0"/>
                  <a:t>to any input!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Consolas" panose="020B0609020204030204" pitchFamily="49" charset="0"/>
                  </a:rPr>
                  <a:t>(fun x -&gt; x) 1 = 1		(fun x -&gt; x) true = true	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Consolas" panose="020B0609020204030204" pitchFamily="49" charset="0"/>
                  </a:rPr>
                  <a:t>(fun x -&gt; x) (fun y -&gt; y) = fun y -&gt; y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BCB065B-DC82-4306-99BD-A08A448A4F5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417" t="-3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2021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709F5-2101-4281-9CA5-7E071F69B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Universal Polymorphism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B065B-DC82-4306-99BD-A08A448A4F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happens when we do type inference and end up with variables in the final type?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000" dirty="0">
                <a:latin typeface="Consolas" panose="020B0609020204030204" pitchFamily="49" charset="0"/>
              </a:rPr>
              <a:t>let id = fun x -&gt; x;;</a:t>
            </a:r>
          </a:p>
          <a:p>
            <a:pPr marL="0" indent="0">
              <a:buNone/>
            </a:pPr>
            <a:r>
              <a:rPr lang="en-US" sz="3000" dirty="0" err="1">
                <a:latin typeface="Consolas" panose="020B0609020204030204" pitchFamily="49" charset="0"/>
              </a:rPr>
              <a:t>val</a:t>
            </a:r>
            <a:r>
              <a:rPr lang="en-US" sz="3000" dirty="0">
                <a:latin typeface="Consolas" panose="020B0609020204030204" pitchFamily="49" charset="0"/>
              </a:rPr>
              <a:t> id : ‘a -&gt; ‘a = &lt;fun&gt;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sz="3000" dirty="0">
                <a:latin typeface="Consolas" panose="020B0609020204030204" pitchFamily="49" charset="0"/>
              </a:rPr>
              <a:t>‘a</a:t>
            </a:r>
            <a:r>
              <a:rPr lang="en-US" dirty="0"/>
              <a:t> is </a:t>
            </a:r>
            <a:r>
              <a:rPr lang="en-US" dirty="0" err="1"/>
              <a:t>OCaml’s</a:t>
            </a:r>
            <a:r>
              <a:rPr lang="en-US" dirty="0"/>
              <a:t> way of writing a type variable</a:t>
            </a:r>
          </a:p>
          <a:p>
            <a:r>
              <a:rPr lang="en-US" dirty="0"/>
              <a:t>Read as “type inference has inferred that this function can be generic”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2E07EB-C7D2-4E71-BB94-351CE6BC9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B8572-414E-4329-B0B0-F510B92A298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2023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7ec2ab06-31f7-4799-bdff-00ba0a3a4c9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3be38900-6873-4e6e-b436-62e19416a95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13aa58e1-1471-4be0-9950-faaa47c1698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f36cb1ec-bba3-4bce-a0e7-90eacf0280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POLL_EMBED_ID" val="d38ae4af-e583-4bce-873e-bd73369fea89"/>
</p:tagLst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69940</TotalTime>
  <Words>2752</Words>
  <Application>Microsoft Office PowerPoint</Application>
  <PresentationFormat>Widescreen</PresentationFormat>
  <Paragraphs>378</Paragraphs>
  <Slides>43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Arial</vt:lpstr>
      <vt:lpstr>Calibri</vt:lpstr>
      <vt:lpstr>Calibri Light</vt:lpstr>
      <vt:lpstr>Cambria</vt:lpstr>
      <vt:lpstr>Cambria Math</vt:lpstr>
      <vt:lpstr>Consolas</vt:lpstr>
      <vt:lpstr>Wingdings</vt:lpstr>
      <vt:lpstr>Metropolitan</vt:lpstr>
      <vt:lpstr>CS 476 – Programming Language Design</vt:lpstr>
      <vt:lpstr>PowerPoint Presentation</vt:lpstr>
      <vt:lpstr>From Typed Lambda Calculus to OCaml</vt:lpstr>
      <vt:lpstr>Constraint-Based Type Inference</vt:lpstr>
      <vt:lpstr>Constraint-Based Type Inference: Example</vt:lpstr>
      <vt:lpstr>Universal Polymorphism</vt:lpstr>
      <vt:lpstr>Universal Polymorphism</vt:lpstr>
      <vt:lpstr>Universal Polymorphism</vt:lpstr>
      <vt:lpstr>Universal Polymorphism</vt:lpstr>
      <vt:lpstr>Universal Polymorphism: Examples</vt:lpstr>
      <vt:lpstr>Universal Polymorphism: Examples</vt:lpstr>
      <vt:lpstr>Universal Polymorphism: Examples</vt:lpstr>
      <vt:lpstr>PowerPoint Presentation</vt:lpstr>
      <vt:lpstr>Universal Polymorphism</vt:lpstr>
      <vt:lpstr>Universal Polymorphism</vt:lpstr>
      <vt:lpstr>Universal Polymorphism</vt:lpstr>
      <vt:lpstr>Universal Polymorphism</vt:lpstr>
      <vt:lpstr>Universal Polymorphism: Typing</vt:lpstr>
      <vt:lpstr>Universal Polymorphism: Typing</vt:lpstr>
      <vt:lpstr>PowerPoint Presentation</vt:lpstr>
      <vt:lpstr>Let-Polymorphism: Typing</vt:lpstr>
      <vt:lpstr>Let-Polymorphism: Typing</vt:lpstr>
      <vt:lpstr>Let-Polymorphism: Typing</vt:lpstr>
      <vt:lpstr>Let-Polymorphism: Typing</vt:lpstr>
      <vt:lpstr>Let-Polymorphism: Typing</vt:lpstr>
      <vt:lpstr>Let-Polymorphism: Typing</vt:lpstr>
      <vt:lpstr>Let-Polymorphism: Type Inference</vt:lpstr>
      <vt:lpstr>Let-Polymorphism: Type Inference</vt:lpstr>
      <vt:lpstr>Let-Polymorphism: Type Inference</vt:lpstr>
      <vt:lpstr>Let-Polymorphism: Type Inference</vt:lpstr>
      <vt:lpstr>Let-Polymorphism: Type Inference</vt:lpstr>
      <vt:lpstr>Let-Polymorphism: Type Inference</vt:lpstr>
      <vt:lpstr>Let-Polymorphism: Type Inference</vt:lpstr>
      <vt:lpstr>Let-Polymorphism: Type Inference</vt:lpstr>
      <vt:lpstr>Let-Polymorphism: Type Inference</vt:lpstr>
      <vt:lpstr>Let-Polymorphism: Type Inference</vt:lpstr>
      <vt:lpstr>PowerPoint Presentation</vt:lpstr>
      <vt:lpstr>More Universal Polymorphism</vt:lpstr>
      <vt:lpstr>More Universal Polymorphism</vt:lpstr>
      <vt:lpstr>System F</vt:lpstr>
      <vt:lpstr>PowerPoint Presentation</vt:lpstr>
      <vt:lpstr>Universal Polymorphism</vt:lpstr>
      <vt:lpstr>From Typed Lambda Calculus to OCaml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476 – Programming Language Design</dc:title>
  <dc:creator>Susannah Mansky</dc:creator>
  <cp:lastModifiedBy>Mansky, William</cp:lastModifiedBy>
  <cp:revision>755</cp:revision>
  <dcterms:created xsi:type="dcterms:W3CDTF">2018-08-06T16:06:24Z</dcterms:created>
  <dcterms:modified xsi:type="dcterms:W3CDTF">2023-11-17T17:17:06Z</dcterms:modified>
</cp:coreProperties>
</file>