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701" r:id="rId1"/>
  </p:sldMasterIdLst>
  <p:notesMasterIdLst>
    <p:notesMasterId r:id="rId8"/>
  </p:notesMasterIdLst>
  <p:sldIdLst>
    <p:sldId id="256" r:id="rId2"/>
    <p:sldId id="499" r:id="rId3"/>
    <p:sldId id="290" r:id="rId4"/>
    <p:sldId id="450" r:id="rId5"/>
    <p:sldId id="452" r:id="rId6"/>
    <p:sldId id="45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33" y="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1" d="100"/>
          <a:sy n="51" d="100"/>
        </p:scale>
        <p:origin x="2692" y="6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FBD58A-BD1B-40F7-9E00-84F297F086BE}" type="datetimeFigureOut">
              <a:rPr lang="en-US" smtClean="0"/>
              <a:t>11/27/2023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2F113A-3271-48F5-857E-76D4FE8241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423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2307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Poll Title: Do not modify the notes in this section to avoid tampering with the Poll Everywhere activity.
More info at polleverywhere.com/support
Questions
https://www.polleverywhere.com/discourses/SRzwhp4zztmGWgIgz520A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4F641B-9B89-2D8F-0F33-16D016FA5852}"/>
              </a:ext>
            </a:extLst>
          </p:cNvPr>
          <p:cNvSpPr txBox="1"/>
          <p:nvPr/>
        </p:nvSpPr>
        <p:spPr>
          <a:xfrm>
            <a:off x="0" y="0"/>
            <a:ext cx="3810000" cy="12700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041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Explore some variations, run some tests</a:t>
            </a:r>
          </a:p>
          <a:p>
            <a:endParaRPr lang="en-US" dirty="0"/>
          </a:p>
          <a:p>
            <a:r>
              <a:rPr lang="en-US" dirty="0"/>
              <a:t>Now implement it!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1970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43963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000" spc="-120" baseline="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20128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F48C6787-AA23-4CCF-A4E5-B581B7F8C8BA}" type="datetime1">
              <a:rPr lang="en-US" smtClean="0"/>
              <a:t>11/27/2023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46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B111E-5611-4ADA-A1B0-6EF235452256}" type="datetime1">
              <a:rPr lang="en-US" smtClean="0"/>
              <a:t>11/27/2023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686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5CA1C-7FCE-4A47-839A-B256412617F7}" type="datetime1">
              <a:rPr lang="en-US" smtClean="0"/>
              <a:t>11/27/2023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125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7224" y="-21167"/>
            <a:ext cx="10772775" cy="165819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6656" y="1637031"/>
            <a:ext cx="10753725" cy="4775415"/>
          </a:xfrm>
        </p:spPr>
        <p:txBody>
          <a:bodyPr/>
          <a:lstStyle>
            <a:lvl1pPr marL="225425" indent="-225425">
              <a:buFont typeface="Arial" panose="020B0604020202020204" pitchFamily="34" charset="0"/>
              <a:buChar char="•"/>
              <a:defRPr sz="3200"/>
            </a:lvl1pPr>
            <a:lvl2pPr marL="914400" indent="-450850">
              <a:buFont typeface="Calibri Light" panose="020F0302020204030204" pitchFamily="34" charset="0"/>
              <a:buChar char="―"/>
              <a:defRPr sz="2800"/>
            </a:lvl2pPr>
            <a:lvl3pPr marL="1206500" indent="-290513">
              <a:buFont typeface="Calibri Light" panose="020F0302020204030204" pitchFamily="34" charset="0"/>
              <a:buChar char="»"/>
              <a:defRPr sz="2400" i="0"/>
            </a:lvl3pPr>
            <a:lvl4pPr marL="285750" indent="-285750">
              <a:buFont typeface="Arial" panose="020B0604020202020204" pitchFamily="34" charset="0"/>
              <a:buChar char="•"/>
              <a:defRPr/>
            </a:lvl4pPr>
            <a:lvl5pPr marL="285750" indent="-28575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A1007-A3F4-42DF-A5DC-E03BDA3E9E2C}" type="datetime1">
              <a:rPr lang="en-US" smtClean="0"/>
              <a:t>11/27/2023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94900" y="6120347"/>
            <a:ext cx="2050706" cy="632404"/>
          </a:xfrm>
        </p:spPr>
        <p:txBody>
          <a:bodyPr/>
          <a:lstStyle>
            <a:lvl1pPr>
              <a:defRPr sz="2400">
                <a:solidFill>
                  <a:schemeClr val="tx1">
                    <a:alpha val="25000"/>
                  </a:schemeClr>
                </a:solidFill>
              </a:defRPr>
            </a:lvl1pPr>
          </a:lstStyle>
          <a:p>
            <a:fld id="{1F1B8572-414E-4329-B0B0-F510B92A298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4147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6D767-4E24-4311-A18C-7579D0CC683C}" type="datetime1">
              <a:rPr lang="en-US" smtClean="0"/>
              <a:t>11/27/2023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939601C-9D96-4CE5-BAEC-1CE1F3C63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94900" y="6120347"/>
            <a:ext cx="2050706" cy="632404"/>
          </a:xfrm>
        </p:spPr>
        <p:txBody>
          <a:bodyPr/>
          <a:lstStyle>
            <a:lvl1pPr>
              <a:defRPr sz="2400">
                <a:solidFill>
                  <a:schemeClr val="tx1">
                    <a:alpha val="25000"/>
                  </a:schemeClr>
                </a:solidFill>
              </a:defRPr>
            </a:lvl1pPr>
          </a:lstStyle>
          <a:p>
            <a:fld id="{1F1B8572-414E-4329-B0B0-F510B92A298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9525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3532" y="1639915"/>
            <a:ext cx="5447798" cy="463028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637031"/>
            <a:ext cx="5617138" cy="463028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43C89-380D-4DA8-AD85-C2CE1EC6D610}" type="datetime1">
              <a:rPr lang="en-US" smtClean="0"/>
              <a:t>11/27/2023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D7A9CB52-3E71-4665-8DC5-81BF94778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94900" y="6120347"/>
            <a:ext cx="2050706" cy="632404"/>
          </a:xfrm>
        </p:spPr>
        <p:txBody>
          <a:bodyPr/>
          <a:lstStyle>
            <a:lvl1pPr>
              <a:defRPr sz="2400">
                <a:solidFill>
                  <a:schemeClr val="tx1">
                    <a:alpha val="25000"/>
                  </a:schemeClr>
                </a:solidFill>
              </a:defRPr>
            </a:lvl1pPr>
          </a:lstStyle>
          <a:p>
            <a:fld id="{1F1B8572-414E-4329-B0B0-F510B92A298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6869B466-AC30-4A54-8A57-58953EFFAC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-21167"/>
            <a:ext cx="10772775" cy="165819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11253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0608B-0EDC-4D88-AA28-46F4ACBC96A9}" type="datetime1">
              <a:rPr lang="en-US" smtClean="0"/>
              <a:t>11/27/2023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828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A6552-A0CD-490C-9CEA-E009CA405FB0}" type="datetime1">
              <a:rPr lang="en-US" smtClean="0"/>
              <a:t>11/27/2023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431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71E18-D083-4E62-B90B-F5DC4F432D91}" type="datetime1">
              <a:rPr lang="en-US" smtClean="0"/>
              <a:t>11/27/2023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8317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53E8F-B4C5-4ADA-845F-A5D3966C7FD9}" type="datetime1">
              <a:rPr lang="en-US" smtClean="0"/>
              <a:t>11/27/2023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955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FA11815F-3C10-4129-B3A5-759540782D9C}" type="datetime1">
              <a:rPr lang="en-US" smtClean="0"/>
              <a:t>11/27/2023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5876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221B6115-706D-4273-8F9C-8EB6476DC8C3}" type="datetime1">
              <a:rPr lang="en-US" smtClean="0"/>
              <a:t>11/27/2023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378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CS 476 – Programming Language Design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William Mansky</a:t>
            </a:r>
          </a:p>
        </p:txBody>
      </p:sp>
    </p:spTree>
    <p:extLst>
      <p:ext uri="{BB962C8B-B14F-4D97-AF65-F5344CB8AC3E}">
        <p14:creationId xmlns:p14="http://schemas.microsoft.com/office/powerpoint/2010/main" val="8894707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FAEADAF-CEF5-46BB-7EC2-03CA36A2E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1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A95BD32-F610-03FC-E411-ACB462C9A6B9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8110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99544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5F17A3-7DE9-4F74-9422-E655662ED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Workshop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4BF1CB-7319-4F68-AD9B-D79AA08F8E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Exercise: Tell me something you’ve done for your project! Added cases to syntax, written semantic rules, read about related work, or anything else like that.</a:t>
            </a:r>
          </a:p>
          <a:p>
            <a:pPr lvl="1"/>
            <a:r>
              <a:rPr lang="en-US" dirty="0"/>
              <a:t>If you haven’t started yet, this is the time to start!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8CE869-D208-405D-ACDE-D9FB53CBE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09701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5F17A3-7DE9-4F74-9422-E655662ED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Workshop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4BF1CB-7319-4F68-AD9B-D79AA08F8E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switch(some expression){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	case 0: 	&lt;code for case 0&gt;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	case 1: 	&lt;code for case 1&gt;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	…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	default:	&lt;code for default case&gt;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}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If the expression’s value is 0, run case 0</a:t>
            </a:r>
          </a:p>
          <a:p>
            <a:pPr marL="0" indent="0">
              <a:buNone/>
            </a:pPr>
            <a:r>
              <a:rPr lang="en-US" dirty="0"/>
              <a:t>…</a:t>
            </a:r>
          </a:p>
          <a:p>
            <a:pPr marL="0" indent="0">
              <a:buNone/>
            </a:pPr>
            <a:r>
              <a:rPr lang="en-US" dirty="0"/>
              <a:t>If the expression doesn’t match any of the cases, run the default case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8CE869-D208-405D-ACDE-D9FB53CBE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34984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5F17A3-7DE9-4F74-9422-E655662ED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Workshop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4BF1CB-7319-4F68-AD9B-D79AA08F8E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switch(some expression){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	case 0: 	&lt;code for case 0&gt;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	case 1: 	&lt;code for case 1&gt;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	…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	default:	&lt;code for default case&gt;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}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i="1" dirty="0"/>
              <a:t>E</a:t>
            </a:r>
            <a:r>
              <a:rPr lang="en-US" dirty="0"/>
              <a:t> ::= …</a:t>
            </a:r>
          </a:p>
          <a:p>
            <a:pPr marL="0" indent="0">
              <a:buNone/>
            </a:pPr>
            <a:r>
              <a:rPr lang="en-US" b="1" i="1" dirty="0"/>
              <a:t>C</a:t>
            </a:r>
            <a:r>
              <a:rPr lang="en-US" dirty="0"/>
              <a:t> ::= … | </a:t>
            </a:r>
            <a:r>
              <a:rPr lang="en-US" dirty="0">
                <a:latin typeface="Consolas" panose="020B0609020204030204" pitchFamily="49" charset="0"/>
              </a:rPr>
              <a:t>switch(</a:t>
            </a:r>
            <a:r>
              <a:rPr lang="en-US" b="1" i="1" dirty="0"/>
              <a:t>E</a:t>
            </a:r>
            <a:r>
              <a:rPr lang="en-US" dirty="0">
                <a:latin typeface="Consolas" panose="020B0609020204030204" pitchFamily="49" charset="0"/>
              </a:rPr>
              <a:t>){</a:t>
            </a:r>
            <a:r>
              <a:rPr lang="en-US" dirty="0">
                <a:latin typeface="+mj-lt"/>
              </a:rPr>
              <a:t> </a:t>
            </a:r>
            <a:r>
              <a:rPr lang="en-US" dirty="0">
                <a:latin typeface="Consolas" panose="020B0609020204030204" pitchFamily="49" charset="0"/>
              </a:rPr>
              <a:t>case</a:t>
            </a:r>
            <a:r>
              <a:rPr lang="en-US" dirty="0"/>
              <a:t> &lt;#&gt;</a:t>
            </a:r>
            <a:r>
              <a:rPr lang="en-US" dirty="0">
                <a:latin typeface="Consolas" panose="020B0609020204030204" pitchFamily="49" charset="0"/>
              </a:rPr>
              <a:t>:</a:t>
            </a:r>
            <a:r>
              <a:rPr lang="en-US" dirty="0"/>
              <a:t> </a:t>
            </a:r>
            <a:r>
              <a:rPr lang="en-US" b="1" i="1" dirty="0"/>
              <a:t>C</a:t>
            </a:r>
            <a:r>
              <a:rPr lang="en-US" dirty="0"/>
              <a:t> … </a:t>
            </a:r>
            <a:r>
              <a:rPr lang="en-US" dirty="0">
                <a:latin typeface="Consolas" panose="020B0609020204030204" pitchFamily="49" charset="0"/>
              </a:rPr>
              <a:t>case</a:t>
            </a:r>
            <a:r>
              <a:rPr lang="en-US" dirty="0"/>
              <a:t> &lt;#&gt;</a:t>
            </a:r>
            <a:r>
              <a:rPr lang="en-US" dirty="0">
                <a:latin typeface="Consolas" panose="020B0609020204030204" pitchFamily="49" charset="0"/>
              </a:rPr>
              <a:t>:</a:t>
            </a:r>
            <a:r>
              <a:rPr lang="en-US" dirty="0"/>
              <a:t> </a:t>
            </a:r>
            <a:r>
              <a:rPr lang="en-US" b="1" i="1" dirty="0"/>
              <a:t>C</a:t>
            </a:r>
            <a:r>
              <a:rPr lang="en-US" dirty="0"/>
              <a:t> </a:t>
            </a:r>
            <a:r>
              <a:rPr lang="en-US" dirty="0">
                <a:latin typeface="Consolas" panose="020B0609020204030204" pitchFamily="49" charset="0"/>
              </a:rPr>
              <a:t>default:</a:t>
            </a:r>
            <a:r>
              <a:rPr lang="en-US" dirty="0"/>
              <a:t> </a:t>
            </a:r>
            <a:r>
              <a:rPr lang="en-US" b="1" i="1" dirty="0"/>
              <a:t>C</a:t>
            </a:r>
            <a:r>
              <a:rPr lang="en-US" dirty="0"/>
              <a:t> </a:t>
            </a:r>
            <a:r>
              <a:rPr lang="en-US" dirty="0"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8CE869-D208-405D-ACDE-D9FB53CBE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89369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5F17A3-7DE9-4F74-9422-E655662ED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Workshop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64BF1CB-7319-4F68-AD9B-D79AA08F8E6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b="1" i="1" dirty="0"/>
                  <a:t>C</a:t>
                </a:r>
                <a:r>
                  <a:rPr lang="en-US" dirty="0"/>
                  <a:t> ::= … </a:t>
                </a:r>
                <a:br>
                  <a:rPr lang="en-US" dirty="0"/>
                </a:br>
                <a:r>
                  <a:rPr lang="en-US" dirty="0"/>
                  <a:t>      | </a:t>
                </a:r>
                <a:r>
                  <a:rPr lang="en-US" dirty="0">
                    <a:latin typeface="Consolas" panose="020B0609020204030204" pitchFamily="49" charset="0"/>
                  </a:rPr>
                  <a:t>switch(</a:t>
                </a:r>
                <a:r>
                  <a:rPr lang="en-US" b="1" i="1" dirty="0"/>
                  <a:t>E</a:t>
                </a:r>
                <a:r>
                  <a:rPr lang="en-US" dirty="0">
                    <a:latin typeface="Consolas" panose="020B0609020204030204" pitchFamily="49" charset="0"/>
                  </a:rPr>
                  <a:t>){</a:t>
                </a:r>
                <a:r>
                  <a:rPr lang="en-US" dirty="0">
                    <a:latin typeface="+mj-lt"/>
                  </a:rPr>
                  <a:t> </a:t>
                </a:r>
                <a:r>
                  <a:rPr lang="en-US" dirty="0">
                    <a:latin typeface="Consolas" panose="020B0609020204030204" pitchFamily="49" charset="0"/>
                  </a:rPr>
                  <a:t>case</a:t>
                </a:r>
                <a:r>
                  <a:rPr lang="en-US" dirty="0"/>
                  <a:t> &lt;#&gt;</a:t>
                </a:r>
                <a:r>
                  <a:rPr lang="en-US" dirty="0">
                    <a:latin typeface="Consolas" panose="020B0609020204030204" pitchFamily="49" charset="0"/>
                  </a:rPr>
                  <a:t>:</a:t>
                </a:r>
                <a:r>
                  <a:rPr lang="en-US" dirty="0"/>
                  <a:t> </a:t>
                </a:r>
                <a:r>
                  <a:rPr lang="en-US" b="1" i="1" dirty="0"/>
                  <a:t>C</a:t>
                </a:r>
                <a:r>
                  <a:rPr lang="en-US" dirty="0"/>
                  <a:t> … </a:t>
                </a:r>
                <a:r>
                  <a:rPr lang="en-US" dirty="0">
                    <a:latin typeface="Consolas" panose="020B0609020204030204" pitchFamily="49" charset="0"/>
                  </a:rPr>
                  <a:t>case</a:t>
                </a:r>
                <a:r>
                  <a:rPr lang="en-US" dirty="0"/>
                  <a:t> &lt;#&gt;</a:t>
                </a:r>
                <a:r>
                  <a:rPr lang="en-US" dirty="0">
                    <a:latin typeface="Consolas" panose="020B0609020204030204" pitchFamily="49" charset="0"/>
                  </a:rPr>
                  <a:t>:</a:t>
                </a:r>
                <a:r>
                  <a:rPr lang="en-US" dirty="0"/>
                  <a:t> </a:t>
                </a:r>
                <a:r>
                  <a:rPr lang="en-US" b="1" i="1" dirty="0"/>
                  <a:t>C</a:t>
                </a:r>
                <a:r>
                  <a:rPr lang="en-US" dirty="0"/>
                  <a:t> </a:t>
                </a:r>
                <a:r>
                  <a:rPr lang="en-US" dirty="0">
                    <a:latin typeface="Consolas" panose="020B0609020204030204" pitchFamily="49" charset="0"/>
                  </a:rPr>
                  <a:t>default:</a:t>
                </a:r>
                <a:r>
                  <a:rPr lang="en-US" dirty="0"/>
                  <a:t> </a:t>
                </a:r>
                <a:r>
                  <a:rPr lang="en-US" b="1" i="1" dirty="0"/>
                  <a:t>C</a:t>
                </a:r>
                <a:r>
                  <a:rPr lang="en-US" dirty="0"/>
                  <a:t> </a:t>
                </a:r>
                <a:r>
                  <a:rPr lang="en-US" dirty="0">
                    <a:latin typeface="Consolas" panose="020B0609020204030204" pitchFamily="49" charset="0"/>
                  </a:rPr>
                  <a:t>}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</m:num>
                        <m:den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nor/>
                                </m:rPr>
                                <a:rPr lang="en-US" b="0" i="0" smtClean="0">
                                  <a:latin typeface="Consolas" panose="020B0609020204030204" pitchFamily="49" charset="0"/>
                                </a:rPr>
                                <m:t>switch</m:t>
                              </m:r>
                              <m:d>
                                <m:d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</m:d>
                              <m:d>
                                <m:dPr>
                                  <m:begChr m:val="{"/>
                                  <m:endChr m:val="}"/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b="0" i="0" smtClean="0">
                                      <a:latin typeface="Consolas" panose="020B0609020204030204" pitchFamily="49" charset="0"/>
                                    </a:rPr>
                                    <m:t>case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sSub>
                                    <m:sSub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:</m:t>
                                  </m:r>
                                  <m:sSub>
                                    <m:sSub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𝑐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…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b="0" i="0" smtClean="0">
                                      <a:latin typeface="Consolas" panose="020B0609020204030204" pitchFamily="49" charset="0"/>
                                    </a:rPr>
                                    <m:t>case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sSub>
                                    <m:sSub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:</m:t>
                                  </m:r>
                                  <m:sSub>
                                    <m:sSub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𝑐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b="0" i="0" smtClean="0">
                                      <a:latin typeface="Consolas" panose="020B0609020204030204" pitchFamily="49" charset="0"/>
                                    </a:rPr>
                                    <m:t>default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: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</m:e>
                              </m:d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</m:den>
                      </m:f>
                    </m:oMath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𝜌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64BF1CB-7319-4F68-AD9B-D79AA08F8E6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417" t="-30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8CE869-D208-405D-ACDE-D9FB53CBE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333651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93653011-ce30-4a1a-b503-199aa1cdb099"/>
</p:tagLst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TM03457491[[fn=Metropolitan]]</Template>
  <TotalTime>39390</TotalTime>
  <Words>281</Words>
  <Application>Microsoft Office PowerPoint</Application>
  <PresentationFormat>Widescreen</PresentationFormat>
  <Paragraphs>42</Paragraphs>
  <Slides>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Cambria Math</vt:lpstr>
      <vt:lpstr>Consolas</vt:lpstr>
      <vt:lpstr>Metropolitan</vt:lpstr>
      <vt:lpstr>CS 476 – Programming Language Design</vt:lpstr>
      <vt:lpstr>PowerPoint Presentation</vt:lpstr>
      <vt:lpstr>Project Workshop</vt:lpstr>
      <vt:lpstr>Project Workshop</vt:lpstr>
      <vt:lpstr>Project Workshop</vt:lpstr>
      <vt:lpstr>Project Workshop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476 – Programming Language Design</dc:title>
  <dc:creator>Susannah Mansky</dc:creator>
  <cp:lastModifiedBy>Mansky, William</cp:lastModifiedBy>
  <cp:revision>458</cp:revision>
  <dcterms:created xsi:type="dcterms:W3CDTF">2018-08-06T16:06:24Z</dcterms:created>
  <dcterms:modified xsi:type="dcterms:W3CDTF">2023-11-27T12:51:00Z</dcterms:modified>
</cp:coreProperties>
</file>