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2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3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tags/tag4.xml" ContentType="application/vnd.openxmlformats-officedocument.presentationml.tags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44"/>
  </p:notesMasterIdLst>
  <p:sldIdLst>
    <p:sldId id="256" r:id="rId2"/>
    <p:sldId id="445" r:id="rId3"/>
    <p:sldId id="348" r:id="rId4"/>
    <p:sldId id="449" r:id="rId5"/>
    <p:sldId id="450" r:id="rId6"/>
    <p:sldId id="268" r:id="rId7"/>
    <p:sldId id="368" r:id="rId8"/>
    <p:sldId id="370" r:id="rId9"/>
    <p:sldId id="344" r:id="rId10"/>
    <p:sldId id="375" r:id="rId11"/>
    <p:sldId id="376" r:id="rId12"/>
    <p:sldId id="377" r:id="rId13"/>
    <p:sldId id="378" r:id="rId14"/>
    <p:sldId id="446" r:id="rId15"/>
    <p:sldId id="271" r:id="rId16"/>
    <p:sldId id="380" r:id="rId17"/>
    <p:sldId id="272" r:id="rId18"/>
    <p:sldId id="280" r:id="rId19"/>
    <p:sldId id="384" r:id="rId20"/>
    <p:sldId id="385" r:id="rId21"/>
    <p:sldId id="386" r:id="rId22"/>
    <p:sldId id="387" r:id="rId23"/>
    <p:sldId id="388" r:id="rId24"/>
    <p:sldId id="389" r:id="rId25"/>
    <p:sldId id="390" r:id="rId26"/>
    <p:sldId id="391" r:id="rId27"/>
    <p:sldId id="451" r:id="rId28"/>
    <p:sldId id="447" r:id="rId29"/>
    <p:sldId id="278" r:id="rId30"/>
    <p:sldId id="350" r:id="rId31"/>
    <p:sldId id="342" r:id="rId32"/>
    <p:sldId id="351" r:id="rId33"/>
    <p:sldId id="353" r:id="rId34"/>
    <p:sldId id="355" r:id="rId35"/>
    <p:sldId id="356" r:id="rId36"/>
    <p:sldId id="359" r:id="rId37"/>
    <p:sldId id="360" r:id="rId38"/>
    <p:sldId id="361" r:id="rId39"/>
    <p:sldId id="362" r:id="rId40"/>
    <p:sldId id="365" r:id="rId41"/>
    <p:sldId id="366" r:id="rId42"/>
    <p:sldId id="448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to choose one of the structural rules to apply.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24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to choose one of the structural rules to apply.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290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to choose one of the structural rules to apply.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30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to choose one of the structural rules to apply.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549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strictness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693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Structure of a structural rule: expression on the bottom-left, same expression on the bottom-right, step above the line</a:t>
            </a:r>
          </a:p>
          <a:p>
            <a:r>
              <a:rPr lang="en-US" dirty="0"/>
              <a:t>The structural rule is what we do when we *don’t know* yet whether the condition is true </a:t>
            </a:r>
            <a:r>
              <a:rPr lang="en-US"/>
              <a:t>or false.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446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step will use exactly one computation rule, but any number of structural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07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want to keep running the program…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602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want to keep running the program…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24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214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71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806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689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192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31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427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518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47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292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64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9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a couple of reasons this doesn’t work in our rule format: the right-hand side is supposed to be a value, not a term that still needs to be evaluated, and the condition might not just be the literal true or false.</a:t>
            </a:r>
          </a:p>
          <a:p>
            <a:r>
              <a:rPr lang="en-US" dirty="0"/>
              <a:t>But we can do this in another style!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204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a couple of reasons this doesn’t work in our rule format: the right-hand side is supposed to be a value, not a term that still needs to be evaluated, and the condition might not just be the literal true or false.</a:t>
            </a:r>
          </a:p>
          <a:p>
            <a:r>
              <a:rPr lang="en-US" dirty="0"/>
              <a:t>But we can do this in another style!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60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SOS, transition semantics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24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a program steps to *another program*, not just a value as in big-step semantics.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63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if we wanted to fix the evaluation order?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0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to choose one of the structural rules to apply.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62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9/6/2023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4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23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7.png"/><Relationship Id="rId4" Type="http://schemas.openxmlformats.org/officeDocument/2006/relationships/image" Target="../media/image280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0.png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105C500-C89B-230C-52DD-5936D6158985}"/>
              </a:ext>
            </a:extLst>
          </p:cNvPr>
          <p:cNvSpPr/>
          <p:nvPr/>
        </p:nvSpPr>
        <p:spPr>
          <a:xfrm>
            <a:off x="3794760" y="2651760"/>
            <a:ext cx="3078978" cy="108832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B9AE7-F34A-44A0-87DD-5E578CB6E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 0: Values are done executing!</a:t>
            </a:r>
          </a:p>
          <a:p>
            <a:endParaRPr lang="en-US" dirty="0"/>
          </a:p>
          <a:p>
            <a:r>
              <a:rPr lang="en-US" dirty="0"/>
              <a:t>Structural rules: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Computation rule: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3 + 4</a:t>
            </a:r>
            <a:r>
              <a:rPr lang="en-US" dirty="0">
                <a:latin typeface="Consolas" panose="020B0609020204030204" pitchFamily="49" charset="0"/>
              </a:rPr>
              <a:t>) + (5 + 6)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/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/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/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9445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105C500-C89B-230C-52DD-5936D6158985}"/>
              </a:ext>
            </a:extLst>
          </p:cNvPr>
          <p:cNvSpPr/>
          <p:nvPr/>
        </p:nvSpPr>
        <p:spPr>
          <a:xfrm>
            <a:off x="3794760" y="2651760"/>
            <a:ext cx="3078978" cy="108832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/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47953668-4888-303D-640B-21AED931297A}"/>
              </a:ext>
            </a:extLst>
          </p:cNvPr>
          <p:cNvSpPr/>
          <p:nvPr/>
        </p:nvSpPr>
        <p:spPr>
          <a:xfrm>
            <a:off x="5522482" y="4182765"/>
            <a:ext cx="3078978" cy="10883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9B9AE7-F34A-44A0-87DD-5E578CB6E7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Rule 0: Values are done executing!</a:t>
                </a:r>
              </a:p>
              <a:p>
                <a:endParaRPr lang="en-US" dirty="0"/>
              </a:p>
              <a:p>
                <a:r>
                  <a:rPr lang="en-US" dirty="0"/>
                  <a:t>Structural rules: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Computation rule: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(</a:t>
                </a:r>
                <a:r>
                  <a:rPr lang="en-US" dirty="0">
                    <a:highlight>
                      <a:srgbClr val="FFFF00"/>
                    </a:highlight>
                    <a:latin typeface="Consolas" panose="020B0609020204030204" pitchFamily="49" charset="0"/>
                  </a:rPr>
                  <a:t>3 + 4</a:t>
                </a:r>
                <a:r>
                  <a:rPr lang="en-US" dirty="0">
                    <a:latin typeface="Consolas" panose="020B0609020204030204" pitchFamily="49" charset="0"/>
                  </a:rPr>
                  <a:t>) + (5 + 6)</a:t>
                </a:r>
                <a:r>
                  <a:rPr lang="en-US" sz="3200" b="0" dirty="0"/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</a:t>
                </a:r>
                <a:r>
                  <a:rPr lang="en-US" dirty="0">
                    <a:highlight>
                      <a:srgbClr val="00FFFF"/>
                    </a:highlight>
                    <a:latin typeface="Consolas" panose="020B0609020204030204" pitchFamily="49" charset="0"/>
                  </a:rPr>
                  <a:t>7</a:t>
                </a:r>
                <a:r>
                  <a:rPr lang="en-US" dirty="0">
                    <a:latin typeface="Consolas" panose="020B0609020204030204" pitchFamily="49" charset="0"/>
                  </a:rPr>
                  <a:t> + (5 + 6)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9B9AE7-F34A-44A0-87DD-5E578CB6E7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/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Small-Step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/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3375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/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/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9B9AE7-F34A-44A0-87DD-5E578CB6E7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Rule 0: Values are done executing!</a:t>
                </a:r>
              </a:p>
              <a:p>
                <a:endParaRPr lang="en-US" dirty="0"/>
              </a:p>
              <a:p>
                <a:r>
                  <a:rPr lang="en-US" dirty="0"/>
                  <a:t>Structural rules: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Computation rule: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(3 + 4) + (5 + 6)</a:t>
                </a:r>
                <a:r>
                  <a:rPr lang="en-US" sz="3200" b="0" dirty="0"/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7 + (5 + 6)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7 + 11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9B9AE7-F34A-44A0-87DD-5E578CB6E7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5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Small-Step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/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2894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9B9AE7-F34A-44A0-87DD-5E578CB6E7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Rule 0: Values are done executing!</a:t>
                </a:r>
              </a:p>
              <a:p>
                <a:endParaRPr lang="en-US" dirty="0"/>
              </a:p>
              <a:p>
                <a:r>
                  <a:rPr lang="en-US" dirty="0"/>
                  <a:t>Structural rules: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Computation rule: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(3 + 4) + (5 + 6)</a:t>
                </a:r>
                <a:r>
                  <a:rPr lang="en-US" sz="3200" b="0" dirty="0"/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7 + (5 + 6)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7 + 11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18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9B9AE7-F34A-44A0-87DD-5E578CB6E7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 r="-5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/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/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Small-Step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/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8096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620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42031-0401-C105-12C7-29EC3F6C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r>
              <a:rPr lang="en-US" dirty="0"/>
              <a:t>Exercise: Write a structural rule for if-then-else.</a:t>
            </a:r>
          </a:p>
          <a:p>
            <a:r>
              <a:rPr lang="en-US" dirty="0"/>
              <a:t>Structural rule(s):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Computation rules: 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Small-Step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279E62-6C17-48FD-BF09-C47EF88456C5}"/>
                  </a:ext>
                </a:extLst>
              </p:cNvPr>
              <p:cNvSpPr/>
              <p:nvPr/>
            </p:nvSpPr>
            <p:spPr>
              <a:xfrm>
                <a:off x="4475839" y="3619949"/>
                <a:ext cx="7002126" cy="1140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true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279E62-6C17-48FD-BF09-C47EF88456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839" y="3619949"/>
                <a:ext cx="7002126" cy="11405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A2E245B-BA67-47C1-8CAA-7430DD9EB1DE}"/>
                  </a:ext>
                </a:extLst>
              </p:cNvPr>
              <p:cNvSpPr/>
              <p:nvPr/>
            </p:nvSpPr>
            <p:spPr>
              <a:xfrm>
                <a:off x="4479154" y="4845776"/>
                <a:ext cx="7002126" cy="1140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false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A2E245B-BA67-47C1-8CAA-7430DD9EB1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154" y="4845776"/>
                <a:ext cx="7002126" cy="11405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E9EBCD3-AB11-CAA4-8B5E-638F2A4EBB8F}"/>
                  </a:ext>
                </a:extLst>
              </p:cNvPr>
              <p:cNvSpPr/>
              <p:nvPr/>
            </p:nvSpPr>
            <p:spPr>
              <a:xfrm>
                <a:off x="4230788" y="2380149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E9EBCD3-AB11-CAA4-8B5E-638F2A4EBB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788" y="2380149"/>
                <a:ext cx="3112617" cy="11562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DFD21D1-4F0D-2F22-6870-71EC6691EA9A}"/>
                  </a:ext>
                </a:extLst>
              </p:cNvPr>
              <p:cNvSpPr/>
              <p:nvPr/>
            </p:nvSpPr>
            <p:spPr>
              <a:xfrm>
                <a:off x="8427579" y="2364413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DFD21D1-4F0D-2F22-6870-71EC6691EA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7579" y="2364413"/>
                <a:ext cx="3112617" cy="11557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701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42031-0401-C105-12C7-29EC3F6C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Structural rule(s):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Computation rules: 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Small-Step Semantics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279E62-6C17-48FD-BF09-C47EF88456C5}"/>
                  </a:ext>
                </a:extLst>
              </p:cNvPr>
              <p:cNvSpPr/>
              <p:nvPr/>
            </p:nvSpPr>
            <p:spPr>
              <a:xfrm>
                <a:off x="4475839" y="3619949"/>
                <a:ext cx="7002126" cy="1140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true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2279E62-6C17-48FD-BF09-C47EF88456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839" y="3619949"/>
                <a:ext cx="7002126" cy="11405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A2E245B-BA67-47C1-8CAA-7430DD9EB1DE}"/>
                  </a:ext>
                </a:extLst>
              </p:cNvPr>
              <p:cNvSpPr/>
              <p:nvPr/>
            </p:nvSpPr>
            <p:spPr>
              <a:xfrm>
                <a:off x="4479154" y="4845776"/>
                <a:ext cx="7002126" cy="1140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false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A2E245B-BA67-47C1-8CAA-7430DD9EB1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154" y="4845776"/>
                <a:ext cx="7002126" cy="11405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1B32174-D08D-4D07-DA7F-4DF348E3738F}"/>
                  </a:ext>
                </a:extLst>
              </p:cNvPr>
              <p:cNvSpPr/>
              <p:nvPr/>
            </p:nvSpPr>
            <p:spPr>
              <a:xfrm>
                <a:off x="2947125" y="2265662"/>
                <a:ext cx="7002126" cy="1141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1B32174-D08D-4D07-DA7F-4DF348E373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7125" y="2265662"/>
                <a:ext cx="7002126" cy="1141274"/>
              </a:xfrm>
              <a:prstGeom prst="rect">
                <a:avLst/>
              </a:prstGeom>
              <a:blipFill>
                <a:blip r:embed="rId5"/>
                <a:stretch>
                  <a:fillRect r="-15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6189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2443363" y="4077698"/>
                <a:ext cx="7002126" cy="10681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363" y="4077698"/>
                <a:ext cx="7002126" cy="1068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5028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884366" y="4077698"/>
                <a:ext cx="7002126" cy="10681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366" y="4077698"/>
                <a:ext cx="7002126" cy="1068178"/>
              </a:xfrm>
              <a:prstGeom prst="rect">
                <a:avLst/>
              </a:prstGeom>
              <a:blipFill>
                <a:blip r:embed="rId2"/>
                <a:stretch>
                  <a:fillRect r="-47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B54E40A-67C6-B326-DAD7-E8D99813D6D8}"/>
                  </a:ext>
                </a:extLst>
              </p:cNvPr>
              <p:cNvSpPr/>
              <p:nvPr/>
            </p:nvSpPr>
            <p:spPr>
              <a:xfrm>
                <a:off x="1974536" y="1820931"/>
                <a:ext cx="7002126" cy="1141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B54E40A-67C6-B326-DAD7-E8D99813D6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4536" y="1820931"/>
                <a:ext cx="7002126" cy="1141274"/>
              </a:xfrm>
              <a:prstGeom prst="rect">
                <a:avLst/>
              </a:prstGeom>
              <a:blipFill>
                <a:blip r:embed="rId3"/>
                <a:stretch>
                  <a:fillRect r="-15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28917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884366" y="4077698"/>
                <a:ext cx="7002126" cy="10553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1+2=3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366" y="4077698"/>
                <a:ext cx="7002126" cy="1055354"/>
              </a:xfrm>
              <a:prstGeom prst="rect">
                <a:avLst/>
              </a:prstGeom>
              <a:blipFill>
                <a:blip r:embed="rId2"/>
                <a:stretch>
                  <a:fillRect r="-47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B54E40A-67C6-B326-DAD7-E8D99813D6D8}"/>
                  </a:ext>
                </a:extLst>
              </p:cNvPr>
              <p:cNvSpPr/>
              <p:nvPr/>
            </p:nvSpPr>
            <p:spPr>
              <a:xfrm>
                <a:off x="1974536" y="1820931"/>
                <a:ext cx="7002126" cy="11412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B54E40A-67C6-B326-DAD7-E8D99813D6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4536" y="1820931"/>
                <a:ext cx="7002126" cy="1141274"/>
              </a:xfrm>
              <a:prstGeom prst="rect">
                <a:avLst/>
              </a:prstGeom>
              <a:blipFill>
                <a:blip r:embed="rId3"/>
                <a:stretch>
                  <a:fillRect r="-15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817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234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884366" y="4077698"/>
                <a:ext cx="7002126" cy="10553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1+2=3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366" y="4077698"/>
                <a:ext cx="7002126" cy="1055354"/>
              </a:xfrm>
              <a:prstGeom prst="rect">
                <a:avLst/>
              </a:prstGeom>
              <a:blipFill>
                <a:blip r:embed="rId2"/>
                <a:stretch>
                  <a:fillRect r="-47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1B71369-5C8A-7427-3180-0751CAB71E92}"/>
                  </a:ext>
                </a:extLst>
              </p:cNvPr>
              <p:cNvSpPr/>
              <p:nvPr/>
            </p:nvSpPr>
            <p:spPr>
              <a:xfrm>
                <a:off x="4487302" y="1700880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1B71369-5C8A-7427-3180-0751CAB71E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302" y="1700880"/>
                <a:ext cx="3112617" cy="11562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8518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884366" y="4077698"/>
                <a:ext cx="7002126" cy="15085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1+2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Sup>
                                <m:sSub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=3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366" y="4077698"/>
                <a:ext cx="7002126" cy="1508555"/>
              </a:xfrm>
              <a:prstGeom prst="rect">
                <a:avLst/>
              </a:prstGeom>
              <a:blipFill>
                <a:blip r:embed="rId2"/>
                <a:stretch>
                  <a:fillRect r="-47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1B71369-5C8A-7427-3180-0751CAB71E92}"/>
                  </a:ext>
                </a:extLst>
              </p:cNvPr>
              <p:cNvSpPr/>
              <p:nvPr/>
            </p:nvSpPr>
            <p:spPr>
              <a:xfrm>
                <a:off x="4487302" y="1700880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1B71369-5C8A-7427-3180-0751CAB71E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302" y="1700880"/>
                <a:ext cx="3112617" cy="11562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52458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585110" y="4077698"/>
                <a:ext cx="7002126" cy="16106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1+2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Sup>
                                <m:sSub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=3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sSubSup>
                            <m:sSub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10" y="4077698"/>
                <a:ext cx="7002126" cy="1610634"/>
              </a:xfrm>
              <a:prstGeom prst="rect">
                <a:avLst/>
              </a:prstGeom>
              <a:blipFill>
                <a:blip r:embed="rId2"/>
                <a:stretch>
                  <a:fillRect r="-55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1B71369-5C8A-7427-3180-0751CAB71E92}"/>
                  </a:ext>
                </a:extLst>
              </p:cNvPr>
              <p:cNvSpPr/>
              <p:nvPr/>
            </p:nvSpPr>
            <p:spPr>
              <a:xfrm>
                <a:off x="4487302" y="1700880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1B71369-5C8A-7427-3180-0751CAB71E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302" y="1700880"/>
                <a:ext cx="3112617" cy="11562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25503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585110" y="4077698"/>
                <a:ext cx="7002126" cy="16106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1+2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Sup>
                                <m:sSub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=3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sSubSup>
                            <m:sSub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10" y="4077698"/>
                <a:ext cx="7002126" cy="1610634"/>
              </a:xfrm>
              <a:prstGeom prst="rect">
                <a:avLst/>
              </a:prstGeom>
              <a:blipFill>
                <a:blip r:embed="rId2"/>
                <a:stretch>
                  <a:fillRect r="-55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FD222E-E5C7-F10B-A0D9-4C2946721607}"/>
                  </a:ext>
                </a:extLst>
              </p:cNvPr>
              <p:cNvSpPr/>
              <p:nvPr/>
            </p:nvSpPr>
            <p:spPr>
              <a:xfrm>
                <a:off x="4341734" y="1821512"/>
                <a:ext cx="3112617" cy="113165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FD222E-E5C7-F10B-A0D9-4C29467216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734" y="1821512"/>
                <a:ext cx="3112617" cy="113165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4128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585110" y="3699468"/>
                <a:ext cx="7002126" cy="1976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1+2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3</m:t>
                                  </m:r>
                                </m:den>
                              </m:f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Sup>
                                <m:sSub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=3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sSubSup>
                            <m:sSub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10" y="3699468"/>
                <a:ext cx="7002126" cy="1976310"/>
              </a:xfrm>
              <a:prstGeom prst="rect">
                <a:avLst/>
              </a:prstGeom>
              <a:blipFill>
                <a:blip r:embed="rId2"/>
                <a:stretch>
                  <a:fillRect r="-55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FD222E-E5C7-F10B-A0D9-4C2946721607}"/>
                  </a:ext>
                </a:extLst>
              </p:cNvPr>
              <p:cNvSpPr/>
              <p:nvPr/>
            </p:nvSpPr>
            <p:spPr>
              <a:xfrm>
                <a:off x="4341734" y="1821512"/>
                <a:ext cx="3112617" cy="113165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FD222E-E5C7-F10B-A0D9-4C29467216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734" y="1821512"/>
                <a:ext cx="3112617" cy="113165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06867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585110" y="3699468"/>
                <a:ext cx="7002126" cy="1750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1+2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3</m:t>
                                  </m:r>
                                </m:den>
                              </m:f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=3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 smtClean="0">
                              <a:latin typeface="Consolas" panose="020B0609020204030204" pitchFamily="49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10" y="3699468"/>
                <a:ext cx="7002126" cy="1750094"/>
              </a:xfrm>
              <a:prstGeom prst="rect">
                <a:avLst/>
              </a:prstGeom>
              <a:blipFill>
                <a:blip r:embed="rId3"/>
                <a:stretch>
                  <a:fillRect r="-55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FD222E-E5C7-F10B-A0D9-4C2946721607}"/>
                  </a:ext>
                </a:extLst>
              </p:cNvPr>
              <p:cNvSpPr/>
              <p:nvPr/>
            </p:nvSpPr>
            <p:spPr>
              <a:xfrm>
                <a:off x="4341734" y="1821512"/>
                <a:ext cx="3112617" cy="113165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FD222E-E5C7-F10B-A0D9-4C29467216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734" y="1821512"/>
                <a:ext cx="3112617" cy="1131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0470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541888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Exercise: What is the next step for the expression?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585110" y="2053540"/>
                <a:ext cx="7002126" cy="1750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1+2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3</m:t>
                                  </m:r>
                                </m:den>
                              </m:f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=3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 smtClean="0">
                              <a:latin typeface="Consolas" panose="020B0609020204030204" pitchFamily="49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10" y="2053540"/>
                <a:ext cx="7002126" cy="1750094"/>
              </a:xfrm>
              <a:prstGeom prst="rect">
                <a:avLst/>
              </a:prstGeom>
              <a:blipFill>
                <a:blip r:embed="rId3"/>
                <a:stretch>
                  <a:fillRect r="-55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8EE2B9-1AD1-D977-7F3F-1EE9294289D4}"/>
                  </a:ext>
                </a:extLst>
              </p:cNvPr>
              <p:cNvSpPr/>
              <p:nvPr/>
            </p:nvSpPr>
            <p:spPr>
              <a:xfrm>
                <a:off x="2552455" y="4521042"/>
                <a:ext cx="7002126" cy="10603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 smtClean="0">
                              <a:latin typeface="Consolas" panose="020B0609020204030204" pitchFamily="49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…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8EE2B9-1AD1-D977-7F3F-1EE929428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2455" y="4521042"/>
                <a:ext cx="7002126" cy="10603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457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6CD-6864-4EC0-AD5E-730B370FF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541888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Exercise: What is the next step for the expression?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/>
              <p:nvPr/>
            </p:nvSpPr>
            <p:spPr>
              <a:xfrm>
                <a:off x="585110" y="2053540"/>
                <a:ext cx="7002126" cy="1750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1+2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3</m:t>
                                  </m:r>
                                </m:den>
                              </m:f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=3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 smtClean="0">
                              <a:latin typeface="Consolas" panose="020B0609020204030204" pitchFamily="49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0AF125-A19D-4F86-BBA1-215385FA5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10" y="2053540"/>
                <a:ext cx="7002126" cy="1750094"/>
              </a:xfrm>
              <a:prstGeom prst="rect">
                <a:avLst/>
              </a:prstGeom>
              <a:blipFill>
                <a:blip r:embed="rId3"/>
                <a:stretch>
                  <a:fillRect r="-55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8EE2B9-1AD1-D977-7F3F-1EE9294289D4}"/>
                  </a:ext>
                </a:extLst>
              </p:cNvPr>
              <p:cNvSpPr/>
              <p:nvPr/>
            </p:nvSpPr>
            <p:spPr>
              <a:xfrm>
                <a:off x="890703" y="4521042"/>
                <a:ext cx="7002126" cy="10603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 smtClean="0">
                              <a:latin typeface="Consolas" panose="020B0609020204030204" pitchFamily="49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true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8EE2B9-1AD1-D977-7F3F-1EE929428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703" y="4521042"/>
                <a:ext cx="7002126" cy="1060355"/>
              </a:xfrm>
              <a:prstGeom prst="rect">
                <a:avLst/>
              </a:prstGeom>
              <a:blipFill>
                <a:blip r:embed="rId4"/>
                <a:stretch>
                  <a:fillRect r="-525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32229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251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F2D373-3A12-42FA-BC82-B73DDB7440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3532" y="1639914"/>
            <a:ext cx="5447798" cy="5594005"/>
          </a:xfrm>
        </p:spPr>
        <p:txBody>
          <a:bodyPr>
            <a:normAutofit/>
          </a:bodyPr>
          <a:lstStyle/>
          <a:p>
            <a:r>
              <a:rPr lang="en-US" sz="3200" dirty="0"/>
              <a:t>Small-Step</a:t>
            </a:r>
          </a:p>
          <a:p>
            <a:pPr marL="0" indent="0">
              <a:buNone/>
            </a:pP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Shows intermediate states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Allows control of evaluation order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Closer to underlying implementation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Can count the number of steps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Translates directly to debugger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0DD467-C5C3-4E38-B9FA-36BCF53E1C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Big-Step</a:t>
            </a:r>
          </a:p>
          <a:p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Doesn’t need structural rules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Clearer statement of the right results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Sometimes internal steps don’t matter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Translates directly to interpreter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5E37B-8242-49BA-BF81-A6867B540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B13926-9F61-43D7-B167-827DA423B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vs. Big-Step</a:t>
            </a:r>
          </a:p>
        </p:txBody>
      </p:sp>
    </p:spTree>
    <p:extLst>
      <p:ext uri="{BB962C8B-B14F-4D97-AF65-F5344CB8AC3E}">
        <p14:creationId xmlns:p14="http://schemas.microsoft.com/office/powerpoint/2010/main" val="1683966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Big-Step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/>
              <p:nvPr/>
            </p:nvSpPr>
            <p:spPr>
              <a:xfrm>
                <a:off x="1172892" y="1749290"/>
                <a:ext cx="3380926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92" y="1749290"/>
                <a:ext cx="3380926" cy="8206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/>
              <p:nvPr/>
            </p:nvSpPr>
            <p:spPr>
              <a:xfrm>
                <a:off x="5087183" y="1749290"/>
                <a:ext cx="464229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183" y="1749290"/>
                <a:ext cx="4642296" cy="89466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3A4A828-ACB0-3796-2BC9-E057F3A53B59}"/>
                  </a:ext>
                </a:extLst>
              </p:cNvPr>
              <p:cNvSpPr txBox="1"/>
              <p:nvPr/>
            </p:nvSpPr>
            <p:spPr>
              <a:xfrm>
                <a:off x="3271001" y="4974025"/>
                <a:ext cx="494295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if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3A4A828-ACB0-3796-2BC9-E057F3A53B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1001" y="4974025"/>
                <a:ext cx="4942956" cy="8946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3A74FB-B8D4-2EEE-A708-8E98B4881F52}"/>
                  </a:ext>
                </a:extLst>
              </p:cNvPr>
              <p:cNvSpPr txBox="1"/>
              <p:nvPr/>
            </p:nvSpPr>
            <p:spPr>
              <a:xfrm>
                <a:off x="2390982" y="3292682"/>
                <a:ext cx="7597849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iff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same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as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3A74FB-B8D4-2EEE-A708-8E98B4881F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982" y="3292682"/>
                <a:ext cx="7597849" cy="8946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3094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F2D373-3A12-42FA-BC82-B73DDB7440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3532" y="1639914"/>
            <a:ext cx="5447798" cy="5594005"/>
          </a:xfrm>
        </p:spPr>
        <p:txBody>
          <a:bodyPr>
            <a:normAutofit/>
          </a:bodyPr>
          <a:lstStyle/>
          <a:p>
            <a:r>
              <a:rPr lang="en-US" sz="3200" dirty="0"/>
              <a:t>Small-Step</a:t>
            </a:r>
          </a:p>
          <a:p>
            <a:pPr marL="0" indent="0">
              <a:buNone/>
            </a:pP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Shows intermediate states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Allows control of evaluation order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Closer to underlying implementation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Can count the number of steps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Translates directly to </a:t>
            </a:r>
            <a:r>
              <a:rPr lang="en-US" sz="2800" dirty="0">
                <a:highlight>
                  <a:srgbClr val="FFFF00"/>
                </a:highlight>
              </a:rPr>
              <a:t>debugger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0DD467-C5C3-4E38-B9FA-36BCF53E1C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Big-Step</a:t>
            </a:r>
          </a:p>
          <a:p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Doesn’t need structural rules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Clearer statement of the right results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Sometimes internal steps don’t matter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Translates directly to interpreter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5E37B-8242-49BA-BF81-A6867B540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B13926-9F61-43D7-B167-827DA423B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vs. Big-Step</a:t>
            </a:r>
          </a:p>
        </p:txBody>
      </p:sp>
    </p:spTree>
    <p:extLst>
      <p:ext uri="{BB962C8B-B14F-4D97-AF65-F5344CB8AC3E}">
        <p14:creationId xmlns:p14="http://schemas.microsoft.com/office/powerpoint/2010/main" val="26994169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EE2BE-5947-43A1-AA3A-61710C37C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let rec step </a:t>
            </a:r>
            <a:r>
              <a:rPr lang="en-US" dirty="0"/>
              <a:t>(e : exp) =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6085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</a:t>
                </a:r>
                <a:r>
                  <a:rPr lang="en-US" dirty="0">
                    <a:highlight>
                      <a:srgbClr val="FFFF00"/>
                    </a:highlight>
                  </a:rPr>
                  <a:t>exp option</a:t>
                </a:r>
                <a:r>
                  <a:rPr lang="en-US" dirty="0"/>
                  <a:t> = 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7464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exp option = 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pPr marL="0" indent="0">
                  <a:buNone/>
                </a:pPr>
                <a:r>
                  <a:rPr lang="en-US" dirty="0"/>
                  <a:t>   match e with</a:t>
                </a:r>
              </a:p>
              <a:p>
                <a:pPr marL="0" indent="0">
                  <a:buNone/>
                </a:pPr>
                <a:r>
                  <a:rPr lang="en-US" dirty="0"/>
                  <a:t>   | Num i -&gt;</a:t>
                </a:r>
              </a:p>
              <a:p>
                <a:pPr marL="0" indent="0">
                  <a:buNone/>
                </a:pPr>
                <a:r>
                  <a:rPr lang="en-US" dirty="0"/>
                  <a:t>   | Add (e1, e2) -&gt;</a:t>
                </a:r>
              </a:p>
              <a:p>
                <a:pPr marL="0" indent="0">
                  <a:buNone/>
                </a:pPr>
                <a:r>
                  <a:rPr lang="en-US" dirty="0"/>
                  <a:t>   | …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Rule 0: Values are done executing!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15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exp option = 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pPr marL="0" indent="0">
                  <a:buNone/>
                </a:pPr>
                <a:r>
                  <a:rPr lang="en-US" dirty="0"/>
                  <a:t>   match e with</a:t>
                </a:r>
              </a:p>
              <a:p>
                <a:pPr marL="0" indent="0">
                  <a:buNone/>
                </a:pPr>
                <a:r>
                  <a:rPr lang="en-US" dirty="0"/>
                  <a:t>   | Num i -&gt; None</a:t>
                </a:r>
              </a:p>
              <a:p>
                <a:pPr marL="0" indent="0">
                  <a:buNone/>
                </a:pPr>
                <a:r>
                  <a:rPr lang="en-US" dirty="0"/>
                  <a:t>   | Add (e1, e2) -&gt;</a:t>
                </a:r>
              </a:p>
              <a:p>
                <a:pPr marL="0" indent="0">
                  <a:buNone/>
                </a:pPr>
                <a:r>
                  <a:rPr lang="en-US" dirty="0"/>
                  <a:t>   | …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Rule 0: Values are done executing!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FEC64CC-5EFE-8272-63C7-ED6738F775E6}"/>
                  </a:ext>
                </a:extLst>
              </p:cNvPr>
              <p:cNvSpPr/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FEC64CC-5EFE-8272-63C7-ED6738F775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B33DAF1-2EFA-59C2-362F-F6F54FE8A1BC}"/>
                  </a:ext>
                </a:extLst>
              </p:cNvPr>
              <p:cNvSpPr/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B33DAF1-2EFA-59C2-362F-F6F54FE8A1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F7ED8F3-8E81-B966-5308-44D0C3D07371}"/>
                  </a:ext>
                </a:extLst>
              </p:cNvPr>
              <p:cNvSpPr/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F7ED8F3-8E81-B966-5308-44D0C3D073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88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312712F-A0E3-A0F9-C831-75CC97C469E1}"/>
              </a:ext>
            </a:extLst>
          </p:cNvPr>
          <p:cNvSpPr/>
          <p:nvPr/>
        </p:nvSpPr>
        <p:spPr>
          <a:xfrm>
            <a:off x="8682474" y="4245929"/>
            <a:ext cx="3078978" cy="108832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exp option =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pPr marL="0" indent="0">
                  <a:buNone/>
                </a:pPr>
                <a:r>
                  <a:rPr lang="en-US" dirty="0"/>
                  <a:t>   match e with</a:t>
                </a:r>
              </a:p>
              <a:p>
                <a:pPr marL="0" indent="0">
                  <a:buNone/>
                </a:pPr>
                <a:r>
                  <a:rPr lang="en-US" dirty="0"/>
                  <a:t>   | Add (e1, e2) -&gt; (match e1, e2 with</a:t>
                </a:r>
              </a:p>
              <a:p>
                <a:pPr marL="0" indent="0">
                  <a:buNone/>
                </a:pPr>
                <a:r>
                  <a:rPr lang="en-US" dirty="0"/>
                  <a:t>       | Num v1, Num v2 -&gt; Some (Num (v1 + v2))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4F8E92B-750E-F94C-F380-E0DA1A137082}"/>
                  </a:ext>
                </a:extLst>
              </p:cNvPr>
              <p:cNvSpPr/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4F8E92B-750E-F94C-F380-E0DA1A1370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3D12E01-D37F-6C82-D2DB-EF443638A3E7}"/>
                  </a:ext>
                </a:extLst>
              </p:cNvPr>
              <p:cNvSpPr/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3D12E01-D37F-6C82-D2DB-EF443638A3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722A5F-E055-0319-3D73-83E77BD39B18}"/>
                  </a:ext>
                </a:extLst>
              </p:cNvPr>
              <p:cNvSpPr/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722A5F-E055-0319-3D73-83E77BD39B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06650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BEA66C1-1A8F-593E-A45D-4A6F1D14E278}"/>
              </a:ext>
            </a:extLst>
          </p:cNvPr>
          <p:cNvSpPr/>
          <p:nvPr/>
        </p:nvSpPr>
        <p:spPr>
          <a:xfrm>
            <a:off x="8645070" y="2784752"/>
            <a:ext cx="3078978" cy="108832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422D738-3600-5E1B-0ECA-4A6F819852D9}"/>
                  </a:ext>
                </a:extLst>
              </p:cNvPr>
              <p:cNvSpPr/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422D738-3600-5E1B-0ECA-4A6F819852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exp option =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pPr marL="0" indent="0">
                  <a:buNone/>
                </a:pPr>
                <a:r>
                  <a:rPr lang="en-US" dirty="0"/>
                  <a:t>   match e with</a:t>
                </a:r>
              </a:p>
              <a:p>
                <a:pPr marL="0" indent="0">
                  <a:buNone/>
                </a:pPr>
                <a:r>
                  <a:rPr lang="en-US" dirty="0"/>
                  <a:t>   | Add (e1, e2) -&gt; (match e1, e2 with</a:t>
                </a:r>
              </a:p>
              <a:p>
                <a:pPr marL="0" indent="0">
                  <a:buNone/>
                </a:pPr>
                <a:r>
                  <a:rPr lang="en-US" dirty="0"/>
                  <a:t>       | Num v1, Num v2 -&gt; Some (Num (v1 + v2))</a:t>
                </a:r>
              </a:p>
              <a:p>
                <a:pPr marL="0" indent="0">
                  <a:buNone/>
                </a:pPr>
                <a:r>
                  <a:rPr lang="en-US" dirty="0"/>
                  <a:t>       | Num v1, _ -&gt; (match step e2 with</a:t>
                </a:r>
              </a:p>
              <a:p>
                <a:pPr marL="0" indent="0">
                  <a:buNone/>
                </a:pPr>
                <a:r>
                  <a:rPr lang="en-US" dirty="0"/>
                  <a:t>             | Some e2’ -&gt; Some (Add (Num v1, e2’))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A002E56-8DA5-D8BB-9D7F-5E6F754B009D}"/>
                  </a:ext>
                </a:extLst>
              </p:cNvPr>
              <p:cNvSpPr/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A002E56-8DA5-D8BB-9D7F-5E6F754B00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01CC2C2-CCAB-006D-3C12-0CD7B0628E5E}"/>
                  </a:ext>
                </a:extLst>
              </p:cNvPr>
              <p:cNvSpPr/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01CC2C2-CCAB-006D-3C12-0CD7B0628E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67483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F52BB4B-5C7D-F70A-710C-2BA8B888A2F9}"/>
              </a:ext>
            </a:extLst>
          </p:cNvPr>
          <p:cNvSpPr/>
          <p:nvPr/>
        </p:nvSpPr>
        <p:spPr>
          <a:xfrm>
            <a:off x="8645070" y="2784752"/>
            <a:ext cx="3078978" cy="108832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exp option =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pPr marL="0" indent="0">
                  <a:buNone/>
                </a:pPr>
                <a:r>
                  <a:rPr lang="en-US" dirty="0"/>
                  <a:t>   match e with</a:t>
                </a:r>
              </a:p>
              <a:p>
                <a:pPr marL="0" indent="0">
                  <a:buNone/>
                </a:pPr>
                <a:r>
                  <a:rPr lang="en-US" dirty="0"/>
                  <a:t>   | Add (e1, e2) -&gt; (match e1, e2 with</a:t>
                </a:r>
              </a:p>
              <a:p>
                <a:pPr marL="0" indent="0">
                  <a:buNone/>
                </a:pPr>
                <a:r>
                  <a:rPr lang="en-US" dirty="0"/>
                  <a:t>       | Num v1, Num v2 -&gt; Some (Num (v1 + v2))</a:t>
                </a:r>
              </a:p>
              <a:p>
                <a:pPr marL="0" indent="0">
                  <a:buNone/>
                </a:pPr>
                <a:r>
                  <a:rPr lang="en-US" dirty="0"/>
                  <a:t>       | Num v1, _ -&gt; (match step e2 with</a:t>
                </a:r>
              </a:p>
              <a:p>
                <a:pPr marL="0" indent="0">
                  <a:buNone/>
                </a:pPr>
                <a:r>
                  <a:rPr lang="en-US" dirty="0"/>
                  <a:t>             | Some e2’ -&gt; Some (Add (Num v1, e2’))</a:t>
                </a:r>
              </a:p>
              <a:p>
                <a:pPr marL="0" indent="0">
                  <a:buNone/>
                </a:pPr>
                <a:r>
                  <a:rPr lang="en-US" dirty="0"/>
                  <a:t>             | None -&gt; None)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499B35D-B1EA-923A-68E2-581ABCBE6EEE}"/>
                  </a:ext>
                </a:extLst>
              </p:cNvPr>
              <p:cNvSpPr/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499B35D-B1EA-923A-68E2-581ABCBE6E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C1DFECE-EE42-BBE8-964E-D3ECAB86B58E}"/>
                  </a:ext>
                </a:extLst>
              </p:cNvPr>
              <p:cNvSpPr/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C1DFECE-EE42-BBE8-964E-D3ECAB86B5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811C28C-8CDC-FBC6-E9E3-171991A9031C}"/>
                  </a:ext>
                </a:extLst>
              </p:cNvPr>
              <p:cNvSpPr/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811C28C-8CDC-FBC6-E9E3-171991A903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56329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3B11C38-5D85-E78D-4252-F140518F138F}"/>
              </a:ext>
            </a:extLst>
          </p:cNvPr>
          <p:cNvSpPr/>
          <p:nvPr/>
        </p:nvSpPr>
        <p:spPr>
          <a:xfrm>
            <a:off x="8633698" y="1289236"/>
            <a:ext cx="3078978" cy="108832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3331A0C-C765-92D6-21E4-03E66EB514EF}"/>
                  </a:ext>
                </a:extLst>
              </p:cNvPr>
              <p:cNvSpPr/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3331A0C-C765-92D6-21E4-03E66EB514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exp option =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pPr marL="0" indent="0">
                  <a:buNone/>
                </a:pPr>
                <a:r>
                  <a:rPr lang="en-US" dirty="0"/>
                  <a:t>   match e with</a:t>
                </a:r>
              </a:p>
              <a:p>
                <a:pPr marL="0" indent="0">
                  <a:buNone/>
                </a:pPr>
                <a:r>
                  <a:rPr lang="en-US" dirty="0"/>
                  <a:t>   | Add (e1, e2) -&gt; (match e1, e2 with</a:t>
                </a:r>
              </a:p>
              <a:p>
                <a:pPr marL="0" indent="0">
                  <a:buNone/>
                </a:pPr>
                <a:r>
                  <a:rPr lang="en-US" dirty="0"/>
                  <a:t>       | Num v1, Num v2 -&gt; Some (Num (v1 + v2))</a:t>
                </a:r>
              </a:p>
              <a:p>
                <a:pPr marL="0" indent="0">
                  <a:buNone/>
                </a:pPr>
                <a:r>
                  <a:rPr lang="en-US" dirty="0"/>
                  <a:t>       | Num v1, _ -&gt; (match step e2 with</a:t>
                </a:r>
              </a:p>
              <a:p>
                <a:pPr marL="0" indent="0">
                  <a:buNone/>
                </a:pPr>
                <a:r>
                  <a:rPr lang="en-US" dirty="0"/>
                  <a:t>             | Some e2’ -&gt; Some (Add (Num v1, e2’))</a:t>
                </a:r>
              </a:p>
              <a:p>
                <a:pPr marL="0" indent="0">
                  <a:buNone/>
                </a:pPr>
                <a:r>
                  <a:rPr lang="en-US" dirty="0"/>
                  <a:t>             | None -&gt; None)</a:t>
                </a:r>
              </a:p>
              <a:p>
                <a:pPr marL="0" indent="0">
                  <a:buNone/>
                </a:pPr>
                <a:r>
                  <a:rPr lang="en-US" dirty="0"/>
                  <a:t>       | _, _ -&gt; (match step e1 with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FEEDBCD-1F4E-A4F0-FC61-855EF58BE98D}"/>
                  </a:ext>
                </a:extLst>
              </p:cNvPr>
              <p:cNvSpPr/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FEEDBCD-1F4E-A4F0-FC61-855EF58BE9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6007AF0-CFBD-3945-72E5-A41ED766E773}"/>
                  </a:ext>
                </a:extLst>
              </p:cNvPr>
              <p:cNvSpPr/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6007AF0-CFBD-3945-72E5-A41ED766E7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78942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5E2D3A6-5035-3360-E193-E40C746C4B57}"/>
              </a:ext>
            </a:extLst>
          </p:cNvPr>
          <p:cNvSpPr/>
          <p:nvPr/>
        </p:nvSpPr>
        <p:spPr>
          <a:xfrm>
            <a:off x="8633698" y="1289236"/>
            <a:ext cx="3078978" cy="108832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exp option = 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pPr marL="0" indent="0">
                  <a:buNone/>
                </a:pPr>
                <a:r>
                  <a:rPr lang="en-US" dirty="0"/>
                  <a:t>   match e with</a:t>
                </a:r>
              </a:p>
              <a:p>
                <a:pPr marL="0" indent="0">
                  <a:buNone/>
                </a:pPr>
                <a:r>
                  <a:rPr lang="en-US" dirty="0"/>
                  <a:t>   | Add (e1, e2) -&gt; (match e1, e2 with</a:t>
                </a:r>
              </a:p>
              <a:p>
                <a:pPr marL="0" indent="0">
                  <a:buNone/>
                </a:pPr>
                <a:r>
                  <a:rPr lang="en-US" dirty="0"/>
                  <a:t>       | Num v1, Num v2 -&gt; Some (Num (v1 + v2))</a:t>
                </a:r>
              </a:p>
              <a:p>
                <a:pPr marL="0" indent="0">
                  <a:buNone/>
                </a:pPr>
                <a:r>
                  <a:rPr lang="en-US" dirty="0"/>
                  <a:t>       | Num v1, _ -&gt; (match step e2 with</a:t>
                </a:r>
              </a:p>
              <a:p>
                <a:pPr marL="0" indent="0">
                  <a:buNone/>
                </a:pPr>
                <a:r>
                  <a:rPr lang="en-US" dirty="0"/>
                  <a:t>             | Some e2’ -&gt; Some (Add (Num v1, e2’))</a:t>
                </a:r>
              </a:p>
              <a:p>
                <a:pPr marL="0" indent="0">
                  <a:buNone/>
                </a:pPr>
                <a:r>
                  <a:rPr lang="en-US" dirty="0"/>
                  <a:t>             | None -&gt; None)</a:t>
                </a:r>
              </a:p>
              <a:p>
                <a:pPr marL="0" indent="0">
                  <a:buNone/>
                </a:pPr>
                <a:r>
                  <a:rPr lang="en-US" dirty="0"/>
                  <a:t>       | _, _ -&gt; (match step e1 with</a:t>
                </a:r>
              </a:p>
              <a:p>
                <a:pPr marL="0" indent="0">
                  <a:buNone/>
                </a:pPr>
                <a:r>
                  <a:rPr lang="en-US" dirty="0"/>
                  <a:t>              | Some e1’ -&gt; Some (Add (e1’, e2))</a:t>
                </a:r>
              </a:p>
              <a:p>
                <a:pPr marL="0" indent="0">
                  <a:buNone/>
                </a:pPr>
                <a:r>
                  <a:rPr lang="en-US" dirty="0"/>
                  <a:t>              | None -&gt; None)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4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C1B3380-4498-DDD3-D9A7-992A08F9D855}"/>
                  </a:ext>
                </a:extLst>
              </p:cNvPr>
              <p:cNvSpPr/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C1B3380-4498-DDD3-D9A7-992A08F9D8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655" y="4224265"/>
                <a:ext cx="3112617" cy="1131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AAD1068-A762-11D9-6436-0B936C840393}"/>
                  </a:ext>
                </a:extLst>
              </p:cNvPr>
              <p:cNvSpPr/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AAD1068-A762-11D9-6436-0B936C8403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1246949"/>
                <a:ext cx="3112617" cy="11562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D9B172C-8FB9-1717-716F-822060B01B73}"/>
                  </a:ext>
                </a:extLst>
              </p:cNvPr>
              <p:cNvSpPr/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D9B172C-8FB9-1717-716F-822060B01B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028" y="2717378"/>
                <a:ext cx="3112617" cy="11557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79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Direct Semantic Rule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5E416A-C62D-4778-E9BC-BE793E6A37BA}"/>
                  </a:ext>
                </a:extLst>
              </p:cNvPr>
              <p:cNvSpPr txBox="1"/>
              <p:nvPr/>
            </p:nvSpPr>
            <p:spPr>
              <a:xfrm>
                <a:off x="3684543" y="1954322"/>
                <a:ext cx="4053353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5E416A-C62D-4778-E9BC-BE793E6A3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543" y="1954322"/>
                <a:ext cx="4053353" cy="894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FCD93C6-410E-87A1-F096-1E8527F7B565}"/>
                  </a:ext>
                </a:extLst>
              </p:cNvPr>
              <p:cNvSpPr txBox="1"/>
              <p:nvPr/>
            </p:nvSpPr>
            <p:spPr>
              <a:xfrm>
                <a:off x="3306474" y="3794845"/>
                <a:ext cx="478868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b="1" i="0" smtClean="0">
                          <a:latin typeface="Consolas" panose="020B0609020204030204" pitchFamily="49" charset="0"/>
                        </a:rPr>
                        <m:t>if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1" i="0" smtClean="0">
                          <a:latin typeface="Consolas" panose="020B0609020204030204" pitchFamily="49" charset="0"/>
                        </a:rPr>
                        <m:t>true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1" i="0" smtClean="0">
                          <a:latin typeface="Consolas" panose="020B0609020204030204" pitchFamily="49" charset="0"/>
                        </a:rPr>
                        <m:t>then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1" i="0" smtClean="0">
                          <a:latin typeface="Consolas" panose="020B0609020204030204" pitchFamily="49" charset="0"/>
                        </a:rPr>
                        <m:t>else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⇓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FCD93C6-410E-87A1-F096-1E8527F7B5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474" y="3794845"/>
                <a:ext cx="4788682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096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exp option = 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 …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let rec debug (e : exp) : exp = 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…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pPr marL="0" indent="0">
                  <a:buNone/>
                </a:pPr>
                <a:r>
                  <a:rPr lang="en-US" dirty="0"/>
                  <a:t>   match step e with</a:t>
                </a:r>
              </a:p>
              <a:p>
                <a:pPr marL="0" indent="0">
                  <a:buNone/>
                </a:pPr>
                <a:r>
                  <a:rPr lang="en-US" dirty="0"/>
                  <a:t>   | Some e’ -&gt; debug e’</a:t>
                </a:r>
              </a:p>
              <a:p>
                <a:pPr marL="0" indent="0">
                  <a:buNone/>
                </a:pPr>
                <a:r>
                  <a:rPr lang="en-US" dirty="0"/>
                  <a:t>   | None -&gt; 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eval (If (Bool true, Add (Num 3, Bool false), Num 5))</a:t>
                </a:r>
              </a:p>
              <a:p>
                <a:pPr marL="0" indent="0">
                  <a:buNone/>
                </a:pPr>
                <a:r>
                  <a:rPr lang="en-US" dirty="0"/>
                  <a:t>(* returns None *)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417" t="-2804" b="-2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84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Interpreter/Debugger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let rec step (e : exp) : exp option = 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 …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let rec debug (e : exp) : exp =  (* 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…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e’ *)</a:t>
                </a:r>
              </a:p>
              <a:p>
                <a:pPr marL="0" indent="0">
                  <a:buNone/>
                </a:pPr>
                <a:r>
                  <a:rPr lang="en-US" dirty="0"/>
                  <a:t>   match step e with</a:t>
                </a:r>
              </a:p>
              <a:p>
                <a:pPr marL="0" indent="0">
                  <a:buNone/>
                </a:pPr>
                <a:r>
                  <a:rPr lang="en-US" dirty="0"/>
                  <a:t>   | Some e’ -&gt; debug e’</a:t>
                </a:r>
              </a:p>
              <a:p>
                <a:pPr marL="0" indent="0">
                  <a:buNone/>
                </a:pPr>
                <a:r>
                  <a:rPr lang="en-US" dirty="0"/>
                  <a:t>   | None -&gt; 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debug (If (Bool true, Add (Num 3, Bool false), Num 5))</a:t>
                </a:r>
              </a:p>
              <a:p>
                <a:pPr marL="0" indent="0">
                  <a:buNone/>
                </a:pPr>
                <a:r>
                  <a:rPr lang="en-US" dirty="0"/>
                  <a:t>(* returns Add (Num 3, Bool false) *)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8EE2BE-5947-43A1-AA3A-61710C37CE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417" t="-2804" b="-2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3570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3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Direct Semantic Rule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5E416A-C62D-4778-E9BC-BE793E6A37BA}"/>
                  </a:ext>
                </a:extLst>
              </p:cNvPr>
              <p:cNvSpPr txBox="1"/>
              <p:nvPr/>
            </p:nvSpPr>
            <p:spPr>
              <a:xfrm>
                <a:off x="3684543" y="1954322"/>
                <a:ext cx="4053353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5E416A-C62D-4778-E9BC-BE793E6A3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543" y="1954322"/>
                <a:ext cx="4053353" cy="894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FCD93C6-410E-87A1-F096-1E8527F7B565}"/>
                  </a:ext>
                </a:extLst>
              </p:cNvPr>
              <p:cNvSpPr txBox="1"/>
              <p:nvPr/>
            </p:nvSpPr>
            <p:spPr>
              <a:xfrm>
                <a:off x="3306474" y="3794845"/>
                <a:ext cx="480150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800" b="1" i="0" smtClean="0">
                          <a:latin typeface="Consolas" panose="020B0609020204030204" pitchFamily="49" charset="0"/>
                        </a:rPr>
                        <m:t>if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1" i="0" smtClean="0">
                          <a:latin typeface="Consolas" panose="020B0609020204030204" pitchFamily="49" charset="0"/>
                        </a:rPr>
                        <m:t>true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1" i="0" smtClean="0">
                          <a:latin typeface="Consolas" panose="020B0609020204030204" pitchFamily="49" charset="0"/>
                        </a:rPr>
                        <m:t>then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1" i="0" smtClean="0">
                          <a:latin typeface="Consolas" panose="020B0609020204030204" pitchFamily="49" charset="0"/>
                        </a:rPr>
                        <m:t>else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→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FCD93C6-410E-87A1-F096-1E8527F7B5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474" y="3794845"/>
                <a:ext cx="4801507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26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Operational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2299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Describe how expressions compute, step by step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means “expression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steps to expression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”</a:t>
                </a:r>
              </a:p>
              <a:p>
                <a:r>
                  <a:rPr lang="en-US" dirty="0"/>
                  <a:t>Each rule turns an expression into a simpler expression</a:t>
                </a:r>
              </a:p>
              <a:p>
                <a:r>
                  <a:rPr lang="en-US" dirty="0"/>
                  <a:t>A program executes as a sequence of steps: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→…→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	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 each come from rules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(1 + 2) + (3 + 4) 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  </a:t>
                </a:r>
                <a:r>
                  <a:rPr lang="en-US" dirty="0">
                    <a:latin typeface="Consolas" panose="020B0609020204030204" pitchFamily="49" charset="0"/>
                  </a:rPr>
                  <a:t>3 + (3 + 4)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  </a:t>
                </a:r>
                <a:r>
                  <a:rPr lang="en-US" dirty="0">
                    <a:latin typeface="Consolas" panose="020B0609020204030204" pitchFamily="49" charset="0"/>
                  </a:rPr>
                  <a:t>3 + 7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>
                    <a:latin typeface="Consolas" panose="020B0609020204030204" pitchFamily="49" charset="0"/>
                  </a:rPr>
                  <a:t>10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22998"/>
              </a:xfrm>
              <a:blipFill>
                <a:blip r:embed="rId3"/>
                <a:stretch>
                  <a:fillRect l="-1417" t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22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Small-Step Operational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2299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Describe how expressions compute, step by step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means “expression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steps to expression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”</a:t>
                </a:r>
              </a:p>
              <a:p>
                <a:r>
                  <a:rPr lang="en-US" dirty="0"/>
                  <a:t>Each rule turns an expression into a simpler expression</a:t>
                </a:r>
              </a:p>
              <a:p>
                <a:r>
                  <a:rPr lang="en-US" dirty="0"/>
                  <a:t>A program executes as a sequence of steps: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→…→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	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 each come from rules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Two kinds of rules: </a:t>
                </a:r>
                <a:r>
                  <a:rPr lang="en-US" i="1" dirty="0"/>
                  <a:t>computation</a:t>
                </a:r>
                <a:r>
                  <a:rPr lang="en-US" dirty="0"/>
                  <a:t> and </a:t>
                </a:r>
                <a:r>
                  <a:rPr lang="en-US" i="1" dirty="0"/>
                  <a:t>structural</a:t>
                </a:r>
              </a:p>
              <a:p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22998"/>
              </a:xfrm>
              <a:blipFill>
                <a:blip r:embed="rId3"/>
                <a:stretch>
                  <a:fillRect l="-1304" t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817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B9AE7-F34A-44A0-87DD-5E578CB6E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Values: int, bool</a:t>
            </a:r>
          </a:p>
          <a:p>
            <a:r>
              <a:rPr lang="en-US" dirty="0"/>
              <a:t>Rule 0: Values are done executing!</a:t>
            </a:r>
          </a:p>
          <a:p>
            <a:endParaRPr lang="en-US" dirty="0"/>
          </a:p>
          <a:p>
            <a:r>
              <a:rPr lang="en-US" dirty="0"/>
              <a:t>Structural rules: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Computation rule: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/>
              <p:nvPr/>
            </p:nvSpPr>
            <p:spPr>
              <a:xfrm>
                <a:off x="3761121" y="3204293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121" y="3204293"/>
                <a:ext cx="3112617" cy="11562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/>
              <p:nvPr/>
            </p:nvSpPr>
            <p:spPr>
              <a:xfrm>
                <a:off x="7957912" y="3188557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912" y="3188557"/>
                <a:ext cx="3112617" cy="11557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/>
              <p:nvPr/>
            </p:nvSpPr>
            <p:spPr>
              <a:xfrm>
                <a:off x="5469411" y="4803250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411" y="4803250"/>
                <a:ext cx="3112617" cy="11316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13A5C0-1CAB-4E86-BF1A-3D2585B43A57}"/>
                  </a:ext>
                </a:extLst>
              </p:cNvPr>
              <p:cNvSpPr txBox="1"/>
              <p:nvPr/>
            </p:nvSpPr>
            <p:spPr>
              <a:xfrm>
                <a:off x="7211258" y="1654040"/>
                <a:ext cx="464229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13A5C0-1CAB-4E86-BF1A-3D2585B43A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1258" y="1654040"/>
                <a:ext cx="4642296" cy="8946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60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084B7-1AD3-4505-8401-FCFE4C16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Small-Step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B9AE7-F34A-44A0-87DD-5E578CB6E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 0: Values are done executing!</a:t>
            </a:r>
          </a:p>
          <a:p>
            <a:endParaRPr lang="en-US" dirty="0"/>
          </a:p>
          <a:p>
            <a:r>
              <a:rPr lang="en-US" dirty="0"/>
              <a:t>Structural rules: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Computation rule: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(3 + 4) + (5 + 6)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ECD25-132A-4558-A591-8C2F96BE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/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75C5F7-6857-4ED2-9B93-9BAF77EA61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121" y="2583808"/>
                <a:ext cx="3112617" cy="11562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/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0FEDCC8-903D-4B62-B540-9E418AFA9F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912" y="2568072"/>
                <a:ext cx="3112617" cy="11557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/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+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968BBB2-3204-437C-AE67-62461A7EE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411" y="4182765"/>
                <a:ext cx="3112617" cy="11316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84559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a51cf5a-4fb2-41da-b0ee-25e7862badef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c53d2fbb-1d28-47cd-89fe-527e4e0217b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404a9f7b-0b67-4a04-8be4-8def6289383f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b6167ec4-8c69-4bcc-bfa7-c7d497185d83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69074</TotalTime>
  <Words>1996</Words>
  <Application>Microsoft Office PowerPoint</Application>
  <PresentationFormat>Widescreen</PresentationFormat>
  <Paragraphs>401</Paragraphs>
  <Slides>42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Cambria Math</vt:lpstr>
      <vt:lpstr>Consolas</vt:lpstr>
      <vt:lpstr>Metropolitan</vt:lpstr>
      <vt:lpstr>CS 476 – Programming Language Design</vt:lpstr>
      <vt:lpstr>PowerPoint Presentation</vt:lpstr>
      <vt:lpstr>Expressions: Big-Step Semantics</vt:lpstr>
      <vt:lpstr>A More Direct Semantic Rule</vt:lpstr>
      <vt:lpstr>A More Direct Semantic Rule</vt:lpstr>
      <vt:lpstr>Small-Step Operational Semantics</vt:lpstr>
      <vt:lpstr>Small-Step Operational Semantics</vt:lpstr>
      <vt:lpstr>Expressions: Small-Step Semantics</vt:lpstr>
      <vt:lpstr>Expressions: Small-Step Semantics</vt:lpstr>
      <vt:lpstr>Expressions: Small-Step Semantics</vt:lpstr>
      <vt:lpstr>Expressions: Small-Step Semantics</vt:lpstr>
      <vt:lpstr>Expressions: Small-Step Semantics</vt:lpstr>
      <vt:lpstr>Expressions: Small-Step Semantics</vt:lpstr>
      <vt:lpstr>PowerPoint Presentation</vt:lpstr>
      <vt:lpstr>Expressions: Small-Step Semantics</vt:lpstr>
      <vt:lpstr>Expressions: Small-Step Semantics</vt:lpstr>
      <vt:lpstr>Using the Small-Step Semantics</vt:lpstr>
      <vt:lpstr>Using the Small-Step Semantics</vt:lpstr>
      <vt:lpstr>Using the Small-Step Semantics</vt:lpstr>
      <vt:lpstr>Using the Small-Step Semantics</vt:lpstr>
      <vt:lpstr>Using the Small-Step Semantics</vt:lpstr>
      <vt:lpstr>Using the Small-Step Semantics</vt:lpstr>
      <vt:lpstr>Using the Small-Step Semantics</vt:lpstr>
      <vt:lpstr>Using the Small-Step Semantics</vt:lpstr>
      <vt:lpstr>Using the Small-Step Semantics</vt:lpstr>
      <vt:lpstr>Using the Small-Step Semantics</vt:lpstr>
      <vt:lpstr>Using the Small-Step Semantics</vt:lpstr>
      <vt:lpstr>PowerPoint Presentation</vt:lpstr>
      <vt:lpstr>Small-Step vs. Big-Step</vt:lpstr>
      <vt:lpstr>Small-Step vs. Big-Step</vt:lpstr>
      <vt:lpstr>Small-Step Interpreter/Debugger</vt:lpstr>
      <vt:lpstr>Small-Step Interpreter/Debugger</vt:lpstr>
      <vt:lpstr>Small-Step Interpreter/Debugger</vt:lpstr>
      <vt:lpstr>Small-Step Interpreter/Debugger</vt:lpstr>
      <vt:lpstr>Small-Step Interpreter/Debugger</vt:lpstr>
      <vt:lpstr>Small-Step Interpreter/Debugger</vt:lpstr>
      <vt:lpstr>Small-Step Interpreter/Debugger</vt:lpstr>
      <vt:lpstr>Small-Step Interpreter/Debugger</vt:lpstr>
      <vt:lpstr>Small-Step Interpreter/Debugger</vt:lpstr>
      <vt:lpstr>Small-Step Interpreter/Debugger</vt:lpstr>
      <vt:lpstr>Small-Step Interpreter/Debugger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386</cp:revision>
  <dcterms:created xsi:type="dcterms:W3CDTF">2018-08-06T16:06:24Z</dcterms:created>
  <dcterms:modified xsi:type="dcterms:W3CDTF">2023-09-11T15:23:10Z</dcterms:modified>
</cp:coreProperties>
</file>