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1"/>
  </p:notesMasterIdLst>
  <p:sldIdLst>
    <p:sldId id="256" r:id="rId2"/>
    <p:sldId id="519" r:id="rId3"/>
    <p:sldId id="452" r:id="rId4"/>
    <p:sldId id="271" r:id="rId5"/>
    <p:sldId id="509" r:id="rId6"/>
    <p:sldId id="510" r:id="rId7"/>
    <p:sldId id="508" r:id="rId8"/>
    <p:sldId id="455" r:id="rId9"/>
    <p:sldId id="518" r:id="rId10"/>
    <p:sldId id="500" r:id="rId11"/>
    <p:sldId id="453" r:id="rId12"/>
    <p:sldId id="507" r:id="rId13"/>
    <p:sldId id="261" r:id="rId14"/>
    <p:sldId id="262" r:id="rId15"/>
    <p:sldId id="260" r:id="rId16"/>
    <p:sldId id="520" r:id="rId17"/>
    <p:sldId id="259" r:id="rId18"/>
    <p:sldId id="506" r:id="rId19"/>
    <p:sldId id="52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brielpickard.com/turing-incomplete_edited.pdf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4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features mesh fairly neatly into existing languages.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82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happens in F#!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06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also </a:t>
            </a:r>
            <a:r>
              <a:rPr lang="en-US" sz="1800" dirty="0">
                <a:latin typeface="Calibri" panose="020F0502020204030204" pitchFamily="34" charset="0"/>
                <a:hlinkClick r:id="rId3"/>
              </a:rPr>
              <a:t>https://www.gabrielpickard.com/turing-incomplete_edited.pdf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78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49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about making a new language?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76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6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10/27/2023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ctoverse.github.com/2022/top-programming-languag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ettacode.org/wiki/Category:Programming_Languages" TargetMode="External"/><Relationship Id="rId2" Type="http://schemas.openxmlformats.org/officeDocument/2006/relationships/hyperlink" Target="https://erkin.party/blog/190208/spaghett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76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New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Reasons for making a new language:</a:t>
            </a:r>
          </a:p>
          <a:p>
            <a:pPr lvl="1"/>
            <a:r>
              <a:rPr lang="en-US" dirty="0"/>
              <a:t>To change the syntax</a:t>
            </a:r>
          </a:p>
          <a:p>
            <a:pPr lvl="1"/>
            <a:r>
              <a:rPr lang="en-US" dirty="0"/>
              <a:t>To make a design decision in the other direction</a:t>
            </a:r>
          </a:p>
          <a:p>
            <a:pPr lvl="1"/>
            <a:r>
              <a:rPr lang="en-US" dirty="0"/>
              <a:t>To make a common pattern easier to write</a:t>
            </a:r>
          </a:p>
          <a:p>
            <a:pPr lvl="1"/>
            <a:r>
              <a:rPr lang="en-US" dirty="0"/>
              <a:t>To make (certain kinds of) programs run faster</a:t>
            </a:r>
          </a:p>
          <a:p>
            <a:pPr lvl="1"/>
            <a:r>
              <a:rPr lang="en-US" dirty="0"/>
              <a:t>To combine features that can’t easily be added on to an existing language</a:t>
            </a:r>
          </a:p>
          <a:p>
            <a:pPr lvl="1"/>
            <a:r>
              <a:rPr lang="en-US" dirty="0"/>
              <a:t>More reasons than I can think of!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languages come from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304545"/>
            <a:ext cx="10753725" cy="5502656"/>
          </a:xfrm>
        </p:spPr>
        <p:txBody>
          <a:bodyPr>
            <a:normAutofit/>
          </a:bodyPr>
          <a:lstStyle/>
          <a:p>
            <a:r>
              <a:rPr lang="en-US" dirty="0"/>
              <a:t>Old languages: academia, industry</a:t>
            </a:r>
          </a:p>
          <a:p>
            <a:r>
              <a:rPr lang="en-US" dirty="0"/>
              <a:t>New languages: industry, the open-source community</a:t>
            </a:r>
          </a:p>
          <a:p>
            <a:endParaRPr lang="en-US" dirty="0"/>
          </a:p>
          <a:p>
            <a:r>
              <a:rPr lang="en-US" dirty="0"/>
              <a:t>Corporate control, the rise and fall of Swift</a:t>
            </a:r>
            <a:r>
              <a:rPr lang="en-US"/>
              <a:t>/Kotlin</a:t>
            </a:r>
            <a:endParaRPr lang="en-US" dirty="0"/>
          </a:p>
          <a:p>
            <a:r>
              <a:rPr lang="en-US" dirty="0"/>
              <a:t>Something about the Rust Foundation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74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D987F-1BF5-4670-8637-F47C53D8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Language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0E30-22EE-43BF-AB6D-FC336073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programming features in imperative/OO languages: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f = lambda x : x + 1  	# evaluates to a closure</a:t>
            </a:r>
          </a:p>
          <a:p>
            <a:pPr marL="0" indent="0">
              <a:buNone/>
            </a:pPr>
            <a:endParaRPr lang="en-US" sz="2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match </a:t>
            </a:r>
            <a:r>
              <a:rPr lang="en-US" sz="2600" dirty="0" err="1">
                <a:latin typeface="Consolas" panose="020B0609020204030204" pitchFamily="49" charset="0"/>
              </a:rPr>
              <a:t>event.get</a:t>
            </a:r>
            <a:r>
              <a:rPr lang="en-US" sz="2600" dirty="0">
                <a:latin typeface="Consolas" panose="020B0609020204030204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    case Click((x, y), button=</a:t>
            </a:r>
            <a:r>
              <a:rPr lang="en-US" sz="2600" dirty="0" err="1">
                <a:latin typeface="Consolas" panose="020B0609020204030204" pitchFamily="49" charset="0"/>
              </a:rPr>
              <a:t>Button.LEFT</a:t>
            </a:r>
            <a:r>
              <a:rPr lang="en-US" sz="2600" dirty="0">
                <a:latin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        </a:t>
            </a:r>
            <a:r>
              <a:rPr lang="en-US" sz="2600" dirty="0" err="1">
                <a:latin typeface="Consolas" panose="020B0609020204030204" pitchFamily="49" charset="0"/>
              </a:rPr>
              <a:t>handle_click_at</a:t>
            </a:r>
            <a:r>
              <a:rPr lang="en-US" sz="2600" dirty="0">
                <a:latin typeface="Consolas" panose="020B0609020204030204" pitchFamily="49" charset="0"/>
              </a:rPr>
              <a:t>(x, y)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    case Click():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        pass  # ignore other clicks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6E335-9E78-40C7-A67A-CEC3B591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9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D987F-1BF5-4670-8637-F47C53D8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Language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0E30-22EE-43BF-AB6D-FC336073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programming features in imperative/OO languages:</a:t>
            </a:r>
          </a:p>
          <a:p>
            <a:endParaRPr lang="en-US" dirty="0"/>
          </a:p>
          <a:p>
            <a:r>
              <a:rPr lang="en-US" dirty="0"/>
              <a:t>F# combines OO and universal polymorphism</a:t>
            </a:r>
          </a:p>
          <a:p>
            <a:r>
              <a:rPr lang="en-US" dirty="0"/>
              <a:t>There are now two “anything” types: Object and ‘a</a:t>
            </a:r>
          </a:p>
          <a:p>
            <a:pPr lvl="1"/>
            <a:r>
              <a:rPr lang="en-US" dirty="0"/>
              <a:t>Generic functions are defined with universal types</a:t>
            </a:r>
          </a:p>
          <a:p>
            <a:pPr lvl="1"/>
            <a:r>
              <a:rPr lang="en-US" dirty="0"/>
              <a:t>Other .NET methods (</a:t>
            </a:r>
            <a:r>
              <a:rPr lang="en-US" dirty="0" err="1"/>
              <a:t>ToString</a:t>
            </a:r>
            <a:r>
              <a:rPr lang="en-US" dirty="0"/>
              <a:t>, etc.) are defined on Object</a:t>
            </a:r>
          </a:p>
          <a:p>
            <a:pPr lvl="1"/>
            <a:r>
              <a:rPr lang="en-US" dirty="0"/>
              <a:t>Type inference may infer Object or ‘a as the type of an argument depending on how it’s used, unpredictably</a:t>
            </a:r>
          </a:p>
          <a:p>
            <a:pPr lvl="1"/>
            <a:r>
              <a:rPr lang="en-US" i="1" dirty="0"/>
              <a:t>Reflection</a:t>
            </a:r>
            <a:r>
              <a:rPr lang="en-US" dirty="0"/>
              <a:t> makes this even worse: “generic” functions can case on the type of the input, turning polymorphism </a:t>
            </a:r>
            <a:r>
              <a:rPr lang="en-US" i="1" dirty="0"/>
              <a:t>ad-hoc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6E335-9E78-40C7-A67A-CEC3B591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62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C52BB-3471-4A44-8523-D1EF242FE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Turing-Incomplete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15F20-05C4-442F-AE35-DE32E797A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don’t have to choose language based on what’s </a:t>
            </a:r>
            <a:r>
              <a:rPr lang="en-US" i="1" dirty="0"/>
              <a:t>possible</a:t>
            </a:r>
            <a:r>
              <a:rPr lang="en-US" dirty="0"/>
              <a:t> to compute</a:t>
            </a:r>
          </a:p>
          <a:p>
            <a:r>
              <a:rPr lang="en-US" dirty="0"/>
              <a:t>And our languages don’t have to be able to compute everything!</a:t>
            </a:r>
          </a:p>
          <a:p>
            <a:r>
              <a:rPr lang="en-US" dirty="0"/>
              <a:t>There are some useful Turing-incomplete </a:t>
            </a:r>
            <a:r>
              <a:rPr lang="en-US" i="1" dirty="0"/>
              <a:t>domain-specific</a:t>
            </a:r>
            <a:r>
              <a:rPr lang="en-US" dirty="0"/>
              <a:t> languages (DSLs):</a:t>
            </a:r>
          </a:p>
          <a:p>
            <a:pPr lvl="1"/>
            <a:r>
              <a:rPr lang="en-US" dirty="0"/>
              <a:t>Regular expressions</a:t>
            </a:r>
          </a:p>
          <a:p>
            <a:pPr lvl="1"/>
            <a:r>
              <a:rPr lang="en-US" dirty="0"/>
              <a:t>HTML</a:t>
            </a:r>
          </a:p>
          <a:p>
            <a:pPr lvl="1"/>
            <a:r>
              <a:rPr lang="en-US" dirty="0"/>
              <a:t>Some versions of SQL</a:t>
            </a:r>
          </a:p>
          <a:p>
            <a:pPr lvl="1"/>
            <a:r>
              <a:rPr lang="en-US" dirty="0"/>
              <a:t>Interactive theorem provers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633C8-AD5D-4C48-B0B2-F4DBE82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950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331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C52BB-3471-4A44-8523-D1EF242FE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15F20-05C4-442F-AE35-DE32E797A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don’t have to choose a language based on what’s </a:t>
            </a:r>
            <a:r>
              <a:rPr lang="en-US" i="1" dirty="0"/>
              <a:t>possible</a:t>
            </a:r>
            <a:r>
              <a:rPr lang="en-US" dirty="0"/>
              <a:t> to compute</a:t>
            </a:r>
          </a:p>
          <a:p>
            <a:r>
              <a:rPr lang="en-US" dirty="0"/>
              <a:t>Reasons for choosing a language:</a:t>
            </a:r>
          </a:p>
          <a:p>
            <a:pPr lvl="1"/>
            <a:r>
              <a:rPr lang="en-US" dirty="0"/>
              <a:t>Familiarity</a:t>
            </a:r>
          </a:p>
          <a:p>
            <a:pPr lvl="1"/>
            <a:r>
              <a:rPr lang="en-US" dirty="0"/>
              <a:t>Existing/legacy code</a:t>
            </a:r>
          </a:p>
          <a:p>
            <a:pPr lvl="1"/>
            <a:r>
              <a:rPr lang="en-US" dirty="0"/>
              <a:t>Support infrastructure (libraries, IDEs, …)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Paradigm/ease of expressing certain kinds of ideas</a:t>
            </a:r>
          </a:p>
          <a:p>
            <a:pPr lvl="1"/>
            <a:endParaRPr lang="en-US" dirty="0"/>
          </a:p>
          <a:p>
            <a:r>
              <a:rPr lang="en-US" dirty="0"/>
              <a:t>Exercise: Why might you write a new language instead of using an existing one?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633C8-AD5D-4C48-B0B2-F4DBE82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27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9510-A7D5-39F2-3B43-836DBD80C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Ideas in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3C685-F7DA-1981-5377-A99690011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BC03F-7BAC-F05E-7A51-70B8B5D6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01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4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Imperative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Arithmetic and </a:t>
            </a:r>
            <a:r>
              <a:rPr lang="en-US" dirty="0" err="1"/>
              <a:t>boolean</a:t>
            </a:r>
            <a:r>
              <a:rPr lang="en-US" dirty="0"/>
              <a:t> expressions</a:t>
            </a:r>
          </a:p>
          <a:p>
            <a:r>
              <a:rPr lang="en-US" dirty="0"/>
              <a:t>Variables and assignment</a:t>
            </a:r>
          </a:p>
          <a:p>
            <a:r>
              <a:rPr lang="en-US" dirty="0"/>
              <a:t>Control flow (conditionals, loops)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 and calls</a:t>
            </a:r>
          </a:p>
          <a:p>
            <a:r>
              <a:rPr lang="en-US" dirty="0"/>
              <a:t>There’s more, but we’ve covered the essentials!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95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counts as a programming language?</a:t>
            </a:r>
          </a:p>
          <a:p>
            <a:r>
              <a:rPr lang="en-US" dirty="0"/>
              <a:t>What kinds of programming languages are there?</a:t>
            </a:r>
          </a:p>
          <a:p>
            <a:r>
              <a:rPr lang="en-US" dirty="0"/>
              <a:t>Where did they come from? Why are there so many?</a:t>
            </a:r>
          </a:p>
          <a:p>
            <a:r>
              <a:rPr lang="en-US" dirty="0"/>
              <a:t>Do the differences between them really matter?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17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Programming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1" y="1399880"/>
            <a:ext cx="10922523" cy="532159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1945: ENIAC, the first programmable computer, is built, programmed by setting switches (machine language, 1’s and 0’s)</a:t>
            </a:r>
          </a:p>
          <a:p>
            <a:r>
              <a:rPr lang="en-US" dirty="0"/>
              <a:t>1947: Kathleen Booth invents assembly language</a:t>
            </a:r>
          </a:p>
          <a:p>
            <a:r>
              <a:rPr lang="en-US" dirty="0"/>
              <a:t>1951-1952: Grace Hopper and her team invent A-0, a very low-level compiler</a:t>
            </a:r>
          </a:p>
          <a:p>
            <a:r>
              <a:rPr lang="en-US" dirty="0"/>
              <a:t>1955-1959: Hopper invents FLOW-MATIC, the first programming language with English-like syntax, which later becomes part of COBOL</a:t>
            </a:r>
          </a:p>
          <a:p>
            <a:r>
              <a:rPr lang="en-US" dirty="0"/>
              <a:t>1957: an IBM team led by John Backus </a:t>
            </a:r>
            <a:br>
              <a:rPr lang="en-US" dirty="0"/>
            </a:br>
            <a:r>
              <a:rPr lang="en-US" dirty="0"/>
              <a:t>releases the FORTRAN compiler, the first </a:t>
            </a:r>
            <a:br>
              <a:rPr lang="en-US" dirty="0"/>
            </a:br>
            <a:r>
              <a:rPr lang="en-US" dirty="0"/>
              <a:t>commercially available compiler</a:t>
            </a:r>
          </a:p>
          <a:p>
            <a:r>
              <a:rPr lang="en-US" dirty="0"/>
              <a:t>1960: FORTRAN, COBOL, ALGOL, and LISP</a:t>
            </a:r>
            <a:br>
              <a:rPr lang="en-US" dirty="0"/>
            </a:br>
            <a:r>
              <a:rPr lang="en-US" dirty="0"/>
              <a:t>become the four main programming languages</a:t>
            </a:r>
          </a:p>
          <a:p>
            <a:r>
              <a:rPr lang="en-US" dirty="0"/>
              <a:t>1970—: They inspire an explosion of new</a:t>
            </a:r>
            <a:br>
              <a:rPr lang="en-US" dirty="0"/>
            </a:br>
            <a:r>
              <a:rPr lang="en-US" dirty="0"/>
              <a:t>languages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8DE-5AEE-C244-BB45-DE991C26640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924" y="3942760"/>
            <a:ext cx="304800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65427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hlinkClick r:id="rId3"/>
            </a:endParaRPr>
          </a:p>
          <a:p>
            <a:pPr marL="0" indent="0">
              <a:buNone/>
            </a:pPr>
            <a:endParaRPr lang="en-US" dirty="0">
              <a:hlinkClick r:id="rId3"/>
            </a:endParaRP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https://octoverse.github.com/2022/top-programming-languages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2B679D-C108-76A9-7121-F11C4673DE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254" y="1209557"/>
            <a:ext cx="9620420" cy="474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0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Imperative: C, Rust, …</a:t>
            </a:r>
          </a:p>
          <a:p>
            <a:r>
              <a:rPr lang="en-US" dirty="0"/>
              <a:t>Object-oriented: Java, C++, C#, …</a:t>
            </a:r>
          </a:p>
          <a:p>
            <a:r>
              <a:rPr lang="en-US" dirty="0"/>
              <a:t>Functional: OCaml, F#, Haskell, Lisp, …</a:t>
            </a:r>
          </a:p>
          <a:p>
            <a:r>
              <a:rPr lang="en-US" dirty="0"/>
              <a:t>Logic: Prolog, </a:t>
            </a:r>
            <a:r>
              <a:rPr lang="en-US" dirty="0" err="1"/>
              <a:t>Datalog</a:t>
            </a:r>
            <a:r>
              <a:rPr lang="en-US" dirty="0"/>
              <a:t>, …</a:t>
            </a:r>
          </a:p>
          <a:p>
            <a:endParaRPr lang="en-US" dirty="0"/>
          </a:p>
          <a:p>
            <a:r>
              <a:rPr lang="en-US" dirty="0"/>
              <a:t>Scripting: JavaScript, Python, PHP, Ruby, shell script(?)</a:t>
            </a:r>
          </a:p>
          <a:p>
            <a:r>
              <a:rPr lang="en-US" dirty="0"/>
              <a:t>Systems: C, C++, Rust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5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r>
              <a:rPr lang="en-US" dirty="0"/>
              <a:t>Genealogy: </a:t>
            </a:r>
            <a:r>
              <a:rPr lang="en-US" dirty="0">
                <a:hlinkClick r:id="rId2"/>
              </a:rPr>
              <a:t>https://erkin.party/blog/190208/spaghetti/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Over 900 listed on </a:t>
            </a:r>
            <a:r>
              <a:rPr lang="en-US" dirty="0">
                <a:hlinkClick r:id="rId3"/>
              </a:rPr>
              <a:t>https://www.rosettacode.org/wiki/Category:Programming_Languages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37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there so many languages?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304545"/>
            <a:ext cx="10753725" cy="5502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Example: the ML family</a:t>
            </a:r>
          </a:p>
          <a:p>
            <a:r>
              <a:rPr lang="en-US" dirty="0"/>
              <a:t>1970s: Robin Milner’s group at U. Edinburgh develops Meta Language (ML) to implement a proof-checking program</a:t>
            </a:r>
          </a:p>
          <a:p>
            <a:r>
              <a:rPr lang="en-US" dirty="0"/>
              <a:t>1980s: the original ML team develops Standard ML (SML), while a team at INRIA builds their own version, </a:t>
            </a:r>
            <a:r>
              <a:rPr lang="en-US" dirty="0" err="1"/>
              <a:t>Caml</a:t>
            </a:r>
            <a:endParaRPr lang="en-US" dirty="0"/>
          </a:p>
          <a:p>
            <a:r>
              <a:rPr lang="en-US" dirty="0"/>
              <a:t>1996: the </a:t>
            </a:r>
            <a:r>
              <a:rPr lang="en-US" dirty="0" err="1"/>
              <a:t>Caml</a:t>
            </a:r>
            <a:r>
              <a:rPr lang="en-US" dirty="0"/>
              <a:t> team rebuilds the compiler from scratch and adds object-oriented features, making </a:t>
            </a:r>
            <a:r>
              <a:rPr lang="en-US" dirty="0" err="1"/>
              <a:t>OCaml</a:t>
            </a:r>
            <a:endParaRPr lang="en-US" dirty="0"/>
          </a:p>
          <a:p>
            <a:pPr lvl="1"/>
            <a:r>
              <a:rPr lang="en-US" dirty="0"/>
              <a:t>Meanwhile, SML adds its own set of extensions! vectors, etc.</a:t>
            </a:r>
          </a:p>
          <a:p>
            <a:r>
              <a:rPr lang="en-US" dirty="0"/>
              <a:t>2005: Don Syme at Microsoft Research implements a .NET version </a:t>
            </a:r>
            <a:r>
              <a:rPr lang="en-US"/>
              <a:t>of (part of) </a:t>
            </a:r>
            <a:r>
              <a:rPr lang="en-US" dirty="0" err="1"/>
              <a:t>OCaml</a:t>
            </a:r>
            <a:r>
              <a:rPr lang="en-US" dirty="0"/>
              <a:t>, which becomes F#</a:t>
            </a:r>
          </a:p>
          <a:p>
            <a:r>
              <a:rPr lang="en-US" dirty="0"/>
              <a:t>And it keeps going: Manticore for parallel programming, F* and Coq for theorem proving, …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94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158F-A57D-40E5-84E9-0B8CA747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DA3C-51E0-4586-8310-0958ECBE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counts as a programming language?</a:t>
            </a:r>
          </a:p>
          <a:p>
            <a:r>
              <a:rPr lang="en-US" dirty="0"/>
              <a:t>What kinds of programming languages are there?</a:t>
            </a:r>
          </a:p>
          <a:p>
            <a:r>
              <a:rPr lang="en-US" dirty="0"/>
              <a:t>Where did they come from? Why are there so many?</a:t>
            </a:r>
          </a:p>
          <a:p>
            <a:r>
              <a:rPr lang="en-US" dirty="0"/>
              <a:t>Do the differences between them really matter?</a:t>
            </a:r>
          </a:p>
          <a:p>
            <a:endParaRPr lang="en-US" dirty="0"/>
          </a:p>
          <a:p>
            <a:r>
              <a:rPr lang="en-US" dirty="0"/>
              <a:t>Exercise: What language, or kind of language, are you most interested in learning more about?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0323-9DFC-4CE3-A40A-533E7916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163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e60ff32-5161-419c-8f09-2b1beeea81c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9422c35-d7dd-4c16-a2fe-295ab59b955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4a21ffe-6897-44da-87a3-b5751fa2a3dc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47385</TotalTime>
  <Words>1061</Words>
  <Application>Microsoft Office PowerPoint</Application>
  <PresentationFormat>Widescreen</PresentationFormat>
  <Paragraphs>152</Paragraphs>
  <Slides>19</Slides>
  <Notes>9</Notes>
  <HiddenSlides>9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Metropolitan</vt:lpstr>
      <vt:lpstr>CS 476 – Programming Language Design</vt:lpstr>
      <vt:lpstr>Imperative Languages</vt:lpstr>
      <vt:lpstr>An Overview of Programming Languages</vt:lpstr>
      <vt:lpstr>History of Programming Languages</vt:lpstr>
      <vt:lpstr>An Overview of Programming Languages</vt:lpstr>
      <vt:lpstr>Kinds of Languages</vt:lpstr>
      <vt:lpstr>An Overview of Programming Languages</vt:lpstr>
      <vt:lpstr>Why are there so many languages?</vt:lpstr>
      <vt:lpstr>An Overview of Programming Languages</vt:lpstr>
      <vt:lpstr>PowerPoint Presentation</vt:lpstr>
      <vt:lpstr>Making a New Language</vt:lpstr>
      <vt:lpstr>Where languages come from</vt:lpstr>
      <vt:lpstr>Combining Language Features</vt:lpstr>
      <vt:lpstr>Combining Language Features</vt:lpstr>
      <vt:lpstr>Turing-Incomplete Languages</vt:lpstr>
      <vt:lpstr>PowerPoint Presentation</vt:lpstr>
      <vt:lpstr>Choosing a Language</vt:lpstr>
      <vt:lpstr>Representing Ideas in Code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485</cp:revision>
  <dcterms:created xsi:type="dcterms:W3CDTF">2018-08-06T16:06:24Z</dcterms:created>
  <dcterms:modified xsi:type="dcterms:W3CDTF">2023-10-27T19:40:29Z</dcterms:modified>
</cp:coreProperties>
</file>