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notesSlides/notesSlide6.xml" ContentType="application/vnd.openxmlformats-officedocument.presentationml.notesSlide+xml"/>
  <Override PartName="/ppt/tags/tag3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4.xml" ContentType="application/vnd.openxmlformats-officedocument.presentationml.tags+xml"/>
  <Override PartName="/ppt/notesSlides/notesSlide12.xml" ContentType="application/vnd.openxmlformats-officedocument.presentationml.notesSlide+xml"/>
  <Override PartName="/ppt/tags/tag5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33"/>
  </p:notesMasterIdLst>
  <p:sldIdLst>
    <p:sldId id="256" r:id="rId2"/>
    <p:sldId id="437" r:id="rId3"/>
    <p:sldId id="262" r:id="rId4"/>
    <p:sldId id="442" r:id="rId5"/>
    <p:sldId id="299" r:id="rId6"/>
    <p:sldId id="272" r:id="rId7"/>
    <p:sldId id="273" r:id="rId8"/>
    <p:sldId id="274" r:id="rId9"/>
    <p:sldId id="270" r:id="rId10"/>
    <p:sldId id="443" r:id="rId11"/>
    <p:sldId id="444" r:id="rId12"/>
    <p:sldId id="445" r:id="rId13"/>
    <p:sldId id="446" r:id="rId14"/>
    <p:sldId id="438" r:id="rId15"/>
    <p:sldId id="275" r:id="rId16"/>
    <p:sldId id="276" r:id="rId17"/>
    <p:sldId id="277" r:id="rId18"/>
    <p:sldId id="278" r:id="rId19"/>
    <p:sldId id="279" r:id="rId20"/>
    <p:sldId id="280" r:id="rId21"/>
    <p:sldId id="439" r:id="rId22"/>
    <p:sldId id="300" r:id="rId23"/>
    <p:sldId id="301" r:id="rId24"/>
    <p:sldId id="303" r:id="rId25"/>
    <p:sldId id="304" r:id="rId26"/>
    <p:sldId id="305" r:id="rId27"/>
    <p:sldId id="440" r:id="rId28"/>
    <p:sldId id="294" r:id="rId29"/>
    <p:sldId id="295" r:id="rId30"/>
    <p:sldId id="297" r:id="rId31"/>
    <p:sldId id="441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Adding new cases adds new constructors. (Make sure to give them distinct names!)</a:t>
            </a:r>
          </a:p>
          <a:p>
            <a:r>
              <a:rPr lang="en-US" dirty="0"/>
              <a:t>How about &lt;num&gt; * 2?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1182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AddSub</a:t>
            </a:r>
            <a:r>
              <a:rPr lang="en-US" dirty="0"/>
              <a:t>, and the parts that do and don’t matter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506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https://www.polleverywhere.com/discourses/p2pykZB7ifMumvCFR9ys1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E37176-2FB6-DEA3-D608-0290C729A67C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3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https://www.polleverywhere.com/discourses/p2pykZB7ifMumvCFR9ys1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E37176-2FB6-DEA3-D608-0290C729A67C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https://www.polleverywhere.com/discourses/p2pykZB7ifMumvCFR9ys1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E37176-2FB6-DEA3-D608-0290C729A67C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We’ll focus mainly</a:t>
            </a:r>
            <a:r>
              <a:rPr lang="en-US" baseline="0" dirty="0"/>
              <a:t> on these points: (abstract syntax, semantics, a bit of implementation)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95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see how this works for syntax, starting from a natural-language description.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60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Suppose we start with an English-language description of a programming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179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https://www.polleverywhere.com/discourses/p2pykZB7ifMumvCFR9ys1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E37176-2FB6-DEA3-D608-0290C729A67C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Poll Title: Do not modify the notes in this section to avoid tampering with the Poll Everywhere activity.
More info at polleverywhere.com/support
Questions
https://www.polleverywhere.com/discourses/p2pykZB7ifMumvCFR9ys1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E37176-2FB6-DEA3-D608-0290C729A67C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Changing the concrete syntax doesn’t change the types at all.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46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Removing the else case’s command would remove an argument.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0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8/21/2023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872040" cy="4763768"/>
          </a:xfrm>
        </p:spPr>
        <p:txBody>
          <a:bodyPr>
            <a:normAutofit/>
          </a:bodyPr>
          <a:lstStyle/>
          <a:p>
            <a:r>
              <a:rPr lang="en-US" dirty="0"/>
              <a:t>A series of rules describing a set of strings (“language”)</a:t>
            </a:r>
          </a:p>
          <a:p>
            <a:r>
              <a:rPr lang="en-US" dirty="0"/>
              <a:t>Any string that can be made by applying the rules belongs to the language</a:t>
            </a:r>
            <a:br>
              <a:rPr lang="en-US" dirty="0"/>
            </a:br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&lt;num&gt; + &lt;num&gt; | &lt;name&gt; ( </a:t>
            </a:r>
            <a:r>
              <a:rPr lang="en-US" sz="3200" b="1" i="1" dirty="0">
                <a:latin typeface="+mj-lt"/>
                <a:cs typeface="Courier New" panose="02070309020205020404" pitchFamily="49" charset="0"/>
              </a:rPr>
              <a:t>E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 )</a:t>
            </a:r>
            <a:endParaRPr lang="en-US" sz="3200" b="1" dirty="0">
              <a:latin typeface="+mj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;</a:t>
            </a:r>
            <a:r>
              <a:rPr lang="en-US" sz="3200" dirty="0">
                <a:cs typeface="Courier New" panose="02070309020205020404" pitchFamily="49" charset="0"/>
              </a:rPr>
              <a:t> | 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if ( </a:t>
            </a:r>
            <a:r>
              <a:rPr lang="en-US" sz="3200" b="1" i="1" dirty="0">
                <a:latin typeface="+mj-lt"/>
                <a:cs typeface="Courier New" panose="02070309020205020404" pitchFamily="49" charset="0"/>
              </a:rPr>
              <a:t>E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 ) </a:t>
            </a:r>
            <a:r>
              <a:rPr lang="en-US" sz="3200" dirty="0">
                <a:cs typeface="Courier New" panose="02070309020205020404" pitchFamily="49" charset="0"/>
              </a:rPr>
              <a:t>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i="1" dirty="0">
                <a:cs typeface="Courier New" panose="02070309020205020404" pitchFamily="49" charset="0"/>
              </a:rPr>
              <a:t>C</a:t>
            </a:r>
            <a:endParaRPr lang="en-US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556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CA720D-68FF-4FAF-A018-955D9E4706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2"/>
                <a:ext cx="10872040" cy="476376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series of rules describing a set of strings (“language”)</a:t>
                </a:r>
              </a:p>
              <a:p>
                <a:r>
                  <a:rPr lang="en-US" dirty="0"/>
                  <a:t>Any string that can be made by applying the rules belongs to the language</a:t>
                </a:r>
                <a:br>
                  <a:rPr lang="en-US" dirty="0"/>
                </a:br>
                <a:endParaRPr lang="en-US" b="1" i="1" dirty="0"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sz="3200" b="1" i="1" dirty="0">
                    <a:cs typeface="Courier New" panose="02070309020205020404" pitchFamily="49" charset="0"/>
                  </a:rPr>
                  <a:t>E </a:t>
                </a:r>
                <a:r>
                  <a:rPr lang="en-US" sz="3200" dirty="0">
                    <a:cs typeface="Courier New" panose="02070309020205020404" pitchFamily="49" charset="0"/>
                  </a:rPr>
                  <a:t>:= 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&lt;num&gt; + &lt;num&gt; | &lt;name&gt; ( </a:t>
                </a:r>
                <a:r>
                  <a:rPr lang="en-US" sz="3200" b="1" i="1" dirty="0">
                    <a:latin typeface="+mj-lt"/>
                    <a:cs typeface="Courier New" panose="02070309020205020404" pitchFamily="49" charset="0"/>
                  </a:rPr>
                  <a:t>E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 )</a:t>
                </a:r>
                <a:endParaRPr lang="en-US" sz="3200" b="1" dirty="0">
                  <a:latin typeface="+mj-lt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sz="3200" b="1" i="1" dirty="0">
                    <a:cs typeface="Courier New" panose="02070309020205020404" pitchFamily="49" charset="0"/>
                  </a:rPr>
                  <a:t>C</a:t>
                </a:r>
                <a:r>
                  <a:rPr lang="en-US" sz="3200" dirty="0">
                    <a:cs typeface="Courier New" panose="02070309020205020404" pitchFamily="49" charset="0"/>
                  </a:rPr>
                  <a:t> := </a:t>
                </a:r>
                <a:r>
                  <a:rPr lang="en-US" sz="3200" dirty="0">
                    <a:highlight>
                      <a:srgbClr val="FFFF00"/>
                    </a:highlight>
                    <a:cs typeface="Courier New" panose="02070309020205020404" pitchFamily="49" charset="0"/>
                  </a:rPr>
                  <a:t>&lt;name&gt; = </a:t>
                </a:r>
                <a:r>
                  <a:rPr lang="en-US" sz="3200" b="1" i="1" dirty="0">
                    <a:highlight>
                      <a:srgbClr val="FFFF00"/>
                    </a:highlight>
                    <a:cs typeface="Courier New" panose="02070309020205020404" pitchFamily="49" charset="0"/>
                  </a:rPr>
                  <a:t>E </a:t>
                </a:r>
                <a:r>
                  <a:rPr lang="en-US" sz="3200" dirty="0">
                    <a:highlight>
                      <a:srgbClr val="FFFF00"/>
                    </a:highlight>
                    <a:latin typeface="+mj-lt"/>
                    <a:cs typeface="Courier New" panose="02070309020205020404" pitchFamily="49" charset="0"/>
                  </a:rPr>
                  <a:t>;</a:t>
                </a:r>
                <a:r>
                  <a:rPr lang="en-US" sz="3200" dirty="0">
                    <a:cs typeface="Courier New" panose="02070309020205020404" pitchFamily="49" charset="0"/>
                  </a:rPr>
                  <a:t> | 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if ( </a:t>
                </a:r>
                <a:r>
                  <a:rPr lang="en-US" sz="3200" b="1" i="1" dirty="0">
                    <a:latin typeface="+mj-lt"/>
                    <a:cs typeface="Courier New" panose="02070309020205020404" pitchFamily="49" charset="0"/>
                  </a:rPr>
                  <a:t>E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 ) </a:t>
                </a:r>
                <a:r>
                  <a:rPr lang="en-US" sz="3200" dirty="0">
                    <a:cs typeface="Courier New" panose="02070309020205020404" pitchFamily="49" charset="0"/>
                  </a:rPr>
                  <a:t>{ </a:t>
                </a:r>
                <a:r>
                  <a:rPr lang="en-US" sz="3200" b="1" i="1" dirty="0">
                    <a:cs typeface="Courier New" panose="02070309020205020404" pitchFamily="49" charset="0"/>
                  </a:rPr>
                  <a:t>C</a:t>
                </a:r>
                <a:r>
                  <a:rPr lang="en-US" sz="3200" dirty="0">
                    <a:cs typeface="Courier New" panose="02070309020205020404" pitchFamily="49" charset="0"/>
                  </a:rPr>
                  <a:t> } else { </a:t>
                </a:r>
                <a:r>
                  <a:rPr lang="en-US" sz="3200" b="1" i="1" dirty="0">
                    <a:cs typeface="Courier New" panose="02070309020205020404" pitchFamily="49" charset="0"/>
                  </a:rPr>
                  <a:t>C</a:t>
                </a:r>
                <a:r>
                  <a:rPr lang="en-US" sz="3200" dirty="0">
                    <a:cs typeface="Courier New" panose="02070309020205020404" pitchFamily="49" charset="0"/>
                  </a:rPr>
                  <a:t> }</a:t>
                </a:r>
              </a:p>
              <a:p>
                <a:pPr marL="0" indent="0">
                  <a:buNone/>
                </a:pPr>
                <a:endParaRPr lang="en-US" dirty="0"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b="1" i="1" dirty="0">
                    <a:cs typeface="Courier New" panose="02070309020205020404" pitchFamily="49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 ⇒</m:t>
                    </m:r>
                  </m:oMath>
                </a14:m>
                <a:r>
                  <a:rPr lang="en-US" b="1" i="1" dirty="0"/>
                  <a:t> </a:t>
                </a:r>
                <a:r>
                  <a:rPr lang="en-US" dirty="0">
                    <a:cs typeface="Courier New" panose="02070309020205020404" pitchFamily="49" charset="0"/>
                  </a:rPr>
                  <a:t>x = </a:t>
                </a:r>
                <a:r>
                  <a:rPr lang="en-US" b="1" i="1" dirty="0">
                    <a:cs typeface="Courier New" panose="02070309020205020404" pitchFamily="49" charset="0"/>
                  </a:rPr>
                  <a:t>E </a:t>
                </a:r>
                <a:r>
                  <a:rPr lang="en-US" dirty="0">
                    <a:cs typeface="Courier New" panose="02070309020205020404" pitchFamily="49" charset="0"/>
                  </a:rPr>
                  <a:t>;</a:t>
                </a:r>
                <a:endParaRPr lang="en-US" b="1" i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CA720D-68FF-4FAF-A018-955D9E4706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2"/>
                <a:ext cx="10872040" cy="4763768"/>
              </a:xfrm>
              <a:blipFill>
                <a:blip r:embed="rId2"/>
                <a:stretch>
                  <a:fillRect l="-1402" t="-30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899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CA720D-68FF-4FAF-A018-955D9E4706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2"/>
                <a:ext cx="10872040" cy="476376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series of rules describing a set of strings (“language”)</a:t>
                </a:r>
              </a:p>
              <a:p>
                <a:r>
                  <a:rPr lang="en-US" dirty="0"/>
                  <a:t>Any string that can be made by applying the rules belongs to the language</a:t>
                </a:r>
                <a:br>
                  <a:rPr lang="en-US" dirty="0"/>
                </a:br>
                <a:endParaRPr lang="en-US" b="1" i="1" dirty="0"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sz="3200" b="1" i="1" dirty="0">
                    <a:cs typeface="Courier New" panose="02070309020205020404" pitchFamily="49" charset="0"/>
                  </a:rPr>
                  <a:t>E </a:t>
                </a:r>
                <a:r>
                  <a:rPr lang="en-US" sz="3200" dirty="0">
                    <a:cs typeface="Courier New" panose="02070309020205020404" pitchFamily="49" charset="0"/>
                  </a:rPr>
                  <a:t>:= 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&lt;num&gt; + &lt;num&gt; | </a:t>
                </a:r>
                <a:r>
                  <a:rPr lang="en-US" sz="3200" dirty="0">
                    <a:highlight>
                      <a:srgbClr val="FFFF00"/>
                    </a:highlight>
                    <a:latin typeface="+mj-lt"/>
                    <a:cs typeface="Courier New" panose="02070309020205020404" pitchFamily="49" charset="0"/>
                  </a:rPr>
                  <a:t>&lt;name&gt; ( </a:t>
                </a:r>
                <a:r>
                  <a:rPr lang="en-US" sz="3200" b="1" i="1" dirty="0">
                    <a:highlight>
                      <a:srgbClr val="FFFF00"/>
                    </a:highlight>
                    <a:latin typeface="+mj-lt"/>
                    <a:cs typeface="Courier New" panose="02070309020205020404" pitchFamily="49" charset="0"/>
                  </a:rPr>
                  <a:t>E</a:t>
                </a:r>
                <a:r>
                  <a:rPr lang="en-US" sz="3200" dirty="0">
                    <a:highlight>
                      <a:srgbClr val="FFFF00"/>
                    </a:highlight>
                    <a:latin typeface="+mj-lt"/>
                    <a:cs typeface="Courier New" panose="02070309020205020404" pitchFamily="49" charset="0"/>
                  </a:rPr>
                  <a:t> )</a:t>
                </a:r>
                <a:endParaRPr lang="en-US" sz="3200" b="1" dirty="0">
                  <a:highlight>
                    <a:srgbClr val="FFFF00"/>
                  </a:highlight>
                  <a:latin typeface="+mj-lt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sz="3200" b="1" i="1" dirty="0">
                    <a:cs typeface="Courier New" panose="02070309020205020404" pitchFamily="49" charset="0"/>
                  </a:rPr>
                  <a:t>C</a:t>
                </a:r>
                <a:r>
                  <a:rPr lang="en-US" sz="3200" dirty="0">
                    <a:cs typeface="Courier New" panose="02070309020205020404" pitchFamily="49" charset="0"/>
                  </a:rPr>
                  <a:t> := &lt;name&gt; = </a:t>
                </a:r>
                <a:r>
                  <a:rPr lang="en-US" sz="3200" b="1" i="1" dirty="0">
                    <a:cs typeface="Courier New" panose="02070309020205020404" pitchFamily="49" charset="0"/>
                  </a:rPr>
                  <a:t>E 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;</a:t>
                </a:r>
                <a:r>
                  <a:rPr lang="en-US" sz="3200" dirty="0">
                    <a:cs typeface="Courier New" panose="02070309020205020404" pitchFamily="49" charset="0"/>
                  </a:rPr>
                  <a:t> | 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if ( </a:t>
                </a:r>
                <a:r>
                  <a:rPr lang="en-US" sz="3200" b="1" i="1" dirty="0">
                    <a:latin typeface="+mj-lt"/>
                    <a:cs typeface="Courier New" panose="02070309020205020404" pitchFamily="49" charset="0"/>
                  </a:rPr>
                  <a:t>E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 ) </a:t>
                </a:r>
                <a:r>
                  <a:rPr lang="en-US" sz="3200" dirty="0">
                    <a:cs typeface="Courier New" panose="02070309020205020404" pitchFamily="49" charset="0"/>
                  </a:rPr>
                  <a:t>{ </a:t>
                </a:r>
                <a:r>
                  <a:rPr lang="en-US" sz="3200" b="1" i="1" dirty="0">
                    <a:cs typeface="Courier New" panose="02070309020205020404" pitchFamily="49" charset="0"/>
                  </a:rPr>
                  <a:t>C</a:t>
                </a:r>
                <a:r>
                  <a:rPr lang="en-US" sz="3200" dirty="0">
                    <a:cs typeface="Courier New" panose="02070309020205020404" pitchFamily="49" charset="0"/>
                  </a:rPr>
                  <a:t> } else { </a:t>
                </a:r>
                <a:r>
                  <a:rPr lang="en-US" sz="3200" b="1" i="1" dirty="0">
                    <a:cs typeface="Courier New" panose="02070309020205020404" pitchFamily="49" charset="0"/>
                  </a:rPr>
                  <a:t>C</a:t>
                </a:r>
                <a:r>
                  <a:rPr lang="en-US" sz="3200" dirty="0">
                    <a:cs typeface="Courier New" panose="02070309020205020404" pitchFamily="49" charset="0"/>
                  </a:rPr>
                  <a:t> }</a:t>
                </a:r>
              </a:p>
              <a:p>
                <a:pPr marL="0" indent="0">
                  <a:buNone/>
                </a:pPr>
                <a:endParaRPr lang="en-US" dirty="0"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b="1" i="1" dirty="0">
                    <a:cs typeface="Courier New" panose="02070309020205020404" pitchFamily="49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 ⇒</m:t>
                    </m:r>
                  </m:oMath>
                </a14:m>
                <a:r>
                  <a:rPr lang="en-US" b="1" i="1" dirty="0"/>
                  <a:t> </a:t>
                </a:r>
                <a:r>
                  <a:rPr lang="en-US" dirty="0">
                    <a:cs typeface="Courier New" panose="02070309020205020404" pitchFamily="49" charset="0"/>
                  </a:rPr>
                  <a:t>x = </a:t>
                </a:r>
                <a:r>
                  <a:rPr lang="en-US" b="1" i="1" dirty="0">
                    <a:cs typeface="Courier New" panose="02070309020205020404" pitchFamily="49" charset="0"/>
                  </a:rPr>
                  <a:t>E </a:t>
                </a:r>
                <a:r>
                  <a:rPr lang="en-US" dirty="0">
                    <a:cs typeface="Courier New" panose="02070309020205020404" pitchFamily="49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⇒</m:t>
                    </m:r>
                  </m:oMath>
                </a14:m>
                <a:r>
                  <a:rPr lang="en-US" b="1" i="1" dirty="0"/>
                  <a:t> </a:t>
                </a:r>
                <a:r>
                  <a:rPr lang="en-US" dirty="0">
                    <a:cs typeface="Courier New" panose="02070309020205020404" pitchFamily="49" charset="0"/>
                  </a:rPr>
                  <a:t>x = f (</a:t>
                </a:r>
                <a:r>
                  <a:rPr lang="en-US" b="1" i="1" dirty="0">
                    <a:cs typeface="Courier New" panose="02070309020205020404" pitchFamily="49" charset="0"/>
                  </a:rPr>
                  <a:t> E </a:t>
                </a:r>
                <a:r>
                  <a:rPr lang="en-US" dirty="0">
                    <a:cs typeface="Courier New" panose="02070309020205020404" pitchFamily="49" charset="0"/>
                  </a:rPr>
                  <a:t>)</a:t>
                </a:r>
                <a:r>
                  <a:rPr lang="en-US" b="1" i="1" dirty="0">
                    <a:cs typeface="Courier New" panose="02070309020205020404" pitchFamily="49" charset="0"/>
                  </a:rPr>
                  <a:t> </a:t>
                </a:r>
                <a:r>
                  <a:rPr lang="en-US" dirty="0">
                    <a:cs typeface="Courier New" panose="02070309020205020404" pitchFamily="49" charset="0"/>
                  </a:rPr>
                  <a:t>;</a:t>
                </a:r>
                <a:endParaRPr lang="en-US" b="1" i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CA720D-68FF-4FAF-A018-955D9E4706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2"/>
                <a:ext cx="10872040" cy="4763768"/>
              </a:xfrm>
              <a:blipFill>
                <a:blip r:embed="rId2"/>
                <a:stretch>
                  <a:fillRect l="-1402" t="-30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437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CA720D-68FF-4FAF-A018-955D9E4706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872040" cy="511571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A series of rules describing a set of strings (“language”)</a:t>
                </a:r>
              </a:p>
              <a:p>
                <a:r>
                  <a:rPr lang="en-US" dirty="0"/>
                  <a:t>Any string that can be made by applying the rules belongs to the language</a:t>
                </a:r>
                <a:br>
                  <a:rPr lang="en-US" dirty="0"/>
                </a:br>
                <a:endParaRPr lang="en-US" b="1" i="1" dirty="0"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sz="3200" b="1" i="1" dirty="0">
                    <a:cs typeface="Courier New" panose="02070309020205020404" pitchFamily="49" charset="0"/>
                  </a:rPr>
                  <a:t>E </a:t>
                </a:r>
                <a:r>
                  <a:rPr lang="en-US" sz="3200" dirty="0">
                    <a:cs typeface="Courier New" panose="02070309020205020404" pitchFamily="49" charset="0"/>
                  </a:rPr>
                  <a:t>:= </a:t>
                </a:r>
                <a:r>
                  <a:rPr lang="en-US" sz="3200" dirty="0">
                    <a:highlight>
                      <a:srgbClr val="FFFF00"/>
                    </a:highlight>
                    <a:latin typeface="+mj-lt"/>
                    <a:cs typeface="Courier New" panose="02070309020205020404" pitchFamily="49" charset="0"/>
                  </a:rPr>
                  <a:t>&lt;num&gt; + &lt;num&gt;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 | &lt;name&gt; ( </a:t>
                </a:r>
                <a:r>
                  <a:rPr lang="en-US" sz="3200" b="1" i="1" dirty="0">
                    <a:latin typeface="+mj-lt"/>
                    <a:cs typeface="Courier New" panose="02070309020205020404" pitchFamily="49" charset="0"/>
                  </a:rPr>
                  <a:t>E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 )</a:t>
                </a:r>
                <a:endParaRPr lang="en-US" sz="3200" b="1" dirty="0">
                  <a:latin typeface="+mj-lt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sz="3200" b="1" i="1" dirty="0">
                    <a:cs typeface="Courier New" panose="02070309020205020404" pitchFamily="49" charset="0"/>
                  </a:rPr>
                  <a:t>C</a:t>
                </a:r>
                <a:r>
                  <a:rPr lang="en-US" sz="3200" dirty="0">
                    <a:cs typeface="Courier New" panose="02070309020205020404" pitchFamily="49" charset="0"/>
                  </a:rPr>
                  <a:t> := &lt;name&gt; = </a:t>
                </a:r>
                <a:r>
                  <a:rPr lang="en-US" sz="3200" b="1" i="1" dirty="0">
                    <a:cs typeface="Courier New" panose="02070309020205020404" pitchFamily="49" charset="0"/>
                  </a:rPr>
                  <a:t>E 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;</a:t>
                </a:r>
                <a:r>
                  <a:rPr lang="en-US" sz="3200" dirty="0">
                    <a:cs typeface="Courier New" panose="02070309020205020404" pitchFamily="49" charset="0"/>
                  </a:rPr>
                  <a:t> | 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if ( </a:t>
                </a:r>
                <a:r>
                  <a:rPr lang="en-US" sz="3200" b="1" i="1" dirty="0">
                    <a:latin typeface="+mj-lt"/>
                    <a:cs typeface="Courier New" panose="02070309020205020404" pitchFamily="49" charset="0"/>
                  </a:rPr>
                  <a:t>E</a:t>
                </a:r>
                <a:r>
                  <a:rPr lang="en-US" sz="3200" dirty="0">
                    <a:latin typeface="+mj-lt"/>
                    <a:cs typeface="Courier New" panose="02070309020205020404" pitchFamily="49" charset="0"/>
                  </a:rPr>
                  <a:t> ) </a:t>
                </a:r>
                <a:r>
                  <a:rPr lang="en-US" sz="3200" dirty="0">
                    <a:cs typeface="Courier New" panose="02070309020205020404" pitchFamily="49" charset="0"/>
                  </a:rPr>
                  <a:t>{ </a:t>
                </a:r>
                <a:r>
                  <a:rPr lang="en-US" sz="3200" b="1" i="1" dirty="0">
                    <a:cs typeface="Courier New" panose="02070309020205020404" pitchFamily="49" charset="0"/>
                  </a:rPr>
                  <a:t>C</a:t>
                </a:r>
                <a:r>
                  <a:rPr lang="en-US" sz="3200" dirty="0">
                    <a:cs typeface="Courier New" panose="02070309020205020404" pitchFamily="49" charset="0"/>
                  </a:rPr>
                  <a:t> } else { </a:t>
                </a:r>
                <a:r>
                  <a:rPr lang="en-US" sz="3200" b="1" i="1" dirty="0">
                    <a:cs typeface="Courier New" panose="02070309020205020404" pitchFamily="49" charset="0"/>
                  </a:rPr>
                  <a:t>C</a:t>
                </a:r>
                <a:r>
                  <a:rPr lang="en-US" sz="3200" dirty="0">
                    <a:cs typeface="Courier New" panose="02070309020205020404" pitchFamily="49" charset="0"/>
                  </a:rPr>
                  <a:t> }</a:t>
                </a:r>
              </a:p>
              <a:p>
                <a:pPr marL="0" indent="0">
                  <a:buNone/>
                </a:pPr>
                <a:endParaRPr lang="en-US" dirty="0"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b="1" i="1" dirty="0">
                    <a:cs typeface="Courier New" panose="02070309020205020404" pitchFamily="49" charset="0"/>
                  </a:rPr>
                  <a:t>C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 ⇒</m:t>
                    </m:r>
                  </m:oMath>
                </a14:m>
                <a:r>
                  <a:rPr lang="en-US" b="1" i="1" dirty="0"/>
                  <a:t> </a:t>
                </a:r>
                <a:r>
                  <a:rPr lang="en-US" dirty="0">
                    <a:cs typeface="Courier New" panose="02070309020205020404" pitchFamily="49" charset="0"/>
                  </a:rPr>
                  <a:t>x = </a:t>
                </a:r>
                <a:r>
                  <a:rPr lang="en-US" b="1" i="1" dirty="0">
                    <a:cs typeface="Courier New" panose="02070309020205020404" pitchFamily="49" charset="0"/>
                  </a:rPr>
                  <a:t>E </a:t>
                </a:r>
                <a:r>
                  <a:rPr lang="en-US" dirty="0">
                    <a:cs typeface="Courier New" panose="02070309020205020404" pitchFamily="49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⇒</m:t>
                    </m:r>
                  </m:oMath>
                </a14:m>
                <a:r>
                  <a:rPr lang="en-US" b="1" i="1" dirty="0"/>
                  <a:t> </a:t>
                </a:r>
                <a:r>
                  <a:rPr lang="en-US" dirty="0">
                    <a:cs typeface="Courier New" panose="02070309020205020404" pitchFamily="49" charset="0"/>
                  </a:rPr>
                  <a:t>x = f (</a:t>
                </a:r>
                <a:r>
                  <a:rPr lang="en-US" b="1" i="1" dirty="0">
                    <a:cs typeface="Courier New" panose="02070309020205020404" pitchFamily="49" charset="0"/>
                  </a:rPr>
                  <a:t> E </a:t>
                </a:r>
                <a:r>
                  <a:rPr lang="en-US" dirty="0">
                    <a:cs typeface="Courier New" panose="02070309020205020404" pitchFamily="49" charset="0"/>
                  </a:rPr>
                  <a:t>)</a:t>
                </a:r>
                <a:r>
                  <a:rPr lang="en-US" b="1" i="1" dirty="0">
                    <a:cs typeface="Courier New" panose="02070309020205020404" pitchFamily="49" charset="0"/>
                  </a:rPr>
                  <a:t> </a:t>
                </a:r>
                <a:r>
                  <a:rPr lang="en-US" dirty="0">
                    <a:cs typeface="Courier New" panose="02070309020205020404" pitchFamily="49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⇒</m:t>
                    </m:r>
                  </m:oMath>
                </a14:m>
                <a:r>
                  <a:rPr lang="en-US" b="1" i="1" dirty="0"/>
                  <a:t> </a:t>
                </a:r>
                <a:r>
                  <a:rPr lang="en-US" dirty="0"/>
                  <a:t>x = f ( 2 + 4 ) ;</a:t>
                </a:r>
              </a:p>
              <a:p>
                <a:r>
                  <a:rPr lang="en-US" dirty="0"/>
                  <a:t>This is “just syntax”: it doesn’t do anything yet!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CA720D-68FF-4FAF-A018-955D9E4706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872040" cy="5115719"/>
              </a:xfrm>
              <a:blipFill>
                <a:blip r:embed="rId2"/>
                <a:stretch>
                  <a:fillRect l="-1402" t="-2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6D8663A-68E8-6EA1-1458-AA704BBEBA62}"/>
              </a:ext>
            </a:extLst>
          </p:cNvPr>
          <p:cNvCxnSpPr>
            <a:cxnSpLocks/>
          </p:cNvCxnSpPr>
          <p:nvPr/>
        </p:nvCxnSpPr>
        <p:spPr>
          <a:xfrm flipH="1">
            <a:off x="7426951" y="4888523"/>
            <a:ext cx="908157" cy="5192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9E9F490-BEB0-C175-0BD2-3C5289EFA47C}"/>
              </a:ext>
            </a:extLst>
          </p:cNvPr>
          <p:cNvSpPr txBox="1"/>
          <p:nvPr/>
        </p:nvSpPr>
        <p:spPr>
          <a:xfrm>
            <a:off x="8335108" y="4400551"/>
            <a:ext cx="36092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A program in the language of the grammar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5454D7-B029-32A7-D526-26786ED58323}"/>
              </a:ext>
            </a:extLst>
          </p:cNvPr>
          <p:cNvSpPr/>
          <p:nvPr/>
        </p:nvSpPr>
        <p:spPr>
          <a:xfrm>
            <a:off x="5049056" y="5372100"/>
            <a:ext cx="2356338" cy="4747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0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549B6-40BA-2DE3-3AB3-C0F8B6808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F4EE2C-0B3E-E26A-95E8-68916A2CE94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1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7637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series of rules describing a set of strings (“language”)</a:t>
            </a:r>
          </a:p>
          <a:p>
            <a:r>
              <a:rPr lang="en-US" dirty="0"/>
              <a:t>…that looks a lot like an inductive datatype!</a:t>
            </a:r>
          </a:p>
          <a:p>
            <a:endParaRPr lang="en-US" dirty="0"/>
          </a:p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&lt;num&gt; + &lt;num&gt;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| Call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| If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56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7637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series of rules describing a set of strings (“language”)</a:t>
            </a:r>
          </a:p>
          <a:p>
            <a:r>
              <a:rPr lang="en-US" dirty="0"/>
              <a:t>…that looks a lot like an inductive datatype!</a:t>
            </a:r>
          </a:p>
          <a:p>
            <a:r>
              <a:rPr lang="en-US" dirty="0"/>
              <a:t>We’re interested in the </a:t>
            </a:r>
            <a:r>
              <a:rPr lang="en-US" i="1" dirty="0"/>
              <a:t>abstract</a:t>
            </a:r>
            <a:r>
              <a:rPr lang="en-US" dirty="0"/>
              <a:t> syntax, the parts that can vary</a:t>
            </a:r>
          </a:p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</a:t>
            </a:r>
            <a:r>
              <a:rPr lang="en-US" sz="3200" dirty="0">
                <a:highlight>
                  <a:srgbClr val="FFFF00"/>
                </a:highlight>
                <a:cs typeface="Courier New" panose="02070309020205020404" pitchFamily="49" charset="0"/>
              </a:rPr>
              <a:t>&lt;num&gt;</a:t>
            </a:r>
            <a:r>
              <a:rPr lang="en-US" sz="3200" dirty="0">
                <a:cs typeface="Courier New" panose="02070309020205020404" pitchFamily="49" charset="0"/>
              </a:rPr>
              <a:t> + </a:t>
            </a:r>
            <a:r>
              <a:rPr lang="en-US" sz="3200" dirty="0">
                <a:highlight>
                  <a:srgbClr val="FFFF00"/>
                </a:highlight>
                <a:cs typeface="Courier New" panose="02070309020205020404" pitchFamily="49" charset="0"/>
              </a:rPr>
              <a:t>&lt;num&gt;</a:t>
            </a:r>
            <a:r>
              <a:rPr lang="en-US" sz="3200" dirty="0">
                <a:cs typeface="Courier New" panose="02070309020205020404" pitchFamily="49" charset="0"/>
              </a:rPr>
              <a:t>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| Call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| If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713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7637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series of rules describing a set of strings (“language”)</a:t>
            </a:r>
          </a:p>
          <a:p>
            <a:r>
              <a:rPr lang="en-US" dirty="0"/>
              <a:t>…that looks a lot like an inductive datatype!</a:t>
            </a:r>
          </a:p>
          <a:p>
            <a:r>
              <a:rPr lang="en-US" dirty="0"/>
              <a:t>We’re interested in the </a:t>
            </a:r>
            <a:r>
              <a:rPr lang="en-US" i="1" dirty="0"/>
              <a:t>abstract</a:t>
            </a:r>
            <a:r>
              <a:rPr lang="en-US" dirty="0"/>
              <a:t> syntax, the parts that can vary</a:t>
            </a:r>
          </a:p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</a:t>
            </a:r>
            <a:r>
              <a:rPr lang="en-US" sz="3200" dirty="0">
                <a:highlight>
                  <a:srgbClr val="FFFF00"/>
                </a:highlight>
                <a:cs typeface="Courier New" panose="02070309020205020404" pitchFamily="49" charset="0"/>
              </a:rPr>
              <a:t>&lt;num&gt;</a:t>
            </a:r>
            <a:r>
              <a:rPr lang="en-US" sz="3200" dirty="0">
                <a:cs typeface="Courier New" panose="02070309020205020404" pitchFamily="49" charset="0"/>
              </a:rPr>
              <a:t> + </a:t>
            </a:r>
            <a:r>
              <a:rPr lang="en-US" sz="3200" dirty="0">
                <a:highlight>
                  <a:srgbClr val="FFFF00"/>
                </a:highlight>
                <a:cs typeface="Courier New" panose="02070309020205020404" pitchFamily="49" charset="0"/>
              </a:rPr>
              <a:t>&lt;num&gt;</a:t>
            </a:r>
            <a:r>
              <a:rPr lang="en-US" sz="3200" dirty="0">
                <a:cs typeface="Courier New" panose="02070309020205020404" pitchFamily="49" charset="0"/>
              </a:rPr>
              <a:t>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of int * int | Call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| If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847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7637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series of rules describing a set of strings (“language”)</a:t>
            </a:r>
          </a:p>
          <a:p>
            <a:r>
              <a:rPr lang="en-US" dirty="0"/>
              <a:t>…that looks a lot like an inductive datatype!</a:t>
            </a:r>
          </a:p>
          <a:p>
            <a:r>
              <a:rPr lang="en-US" dirty="0"/>
              <a:t>We’re interested in the </a:t>
            </a:r>
            <a:r>
              <a:rPr lang="en-US" i="1" dirty="0"/>
              <a:t>abstract</a:t>
            </a:r>
            <a:r>
              <a:rPr lang="en-US" dirty="0"/>
              <a:t> syntax, the parts that can vary</a:t>
            </a:r>
          </a:p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</a:t>
            </a:r>
            <a:r>
              <a:rPr lang="en-US" sz="3200" dirty="0">
                <a:highlight>
                  <a:srgbClr val="FFFF00"/>
                </a:highlight>
                <a:cs typeface="Courier New" panose="02070309020205020404" pitchFamily="49" charset="0"/>
              </a:rPr>
              <a:t>&lt;num&gt;</a:t>
            </a:r>
            <a:r>
              <a:rPr lang="en-US" sz="3200" dirty="0">
                <a:cs typeface="Courier New" panose="02070309020205020404" pitchFamily="49" charset="0"/>
              </a:rPr>
              <a:t> + </a:t>
            </a:r>
            <a:r>
              <a:rPr lang="en-US" sz="3200" dirty="0">
                <a:highlight>
                  <a:srgbClr val="FFFF00"/>
                </a:highlight>
                <a:cs typeface="Courier New" panose="02070309020205020404" pitchFamily="49" charset="0"/>
              </a:rPr>
              <a:t>&lt;num&gt;</a:t>
            </a:r>
            <a:r>
              <a:rPr lang="en-US" sz="3200" dirty="0">
                <a:cs typeface="Courier New" panose="02070309020205020404" pitchFamily="49" charset="0"/>
              </a:rPr>
              <a:t> | </a:t>
            </a:r>
            <a:r>
              <a:rPr lang="en-US" sz="3200" dirty="0">
                <a:highlight>
                  <a:srgbClr val="FFFF00"/>
                </a:highlight>
                <a:cs typeface="Courier New" panose="02070309020205020404" pitchFamily="49" charset="0"/>
              </a:rPr>
              <a:t>&lt;name&gt;</a:t>
            </a:r>
            <a:r>
              <a:rPr lang="en-US" sz="3200" dirty="0">
                <a:cs typeface="Courier New" panose="02070309020205020404" pitchFamily="49" charset="0"/>
              </a:rPr>
              <a:t> ( </a:t>
            </a:r>
            <a:r>
              <a:rPr lang="en-US" sz="3200" b="1" i="1" dirty="0">
                <a:highlight>
                  <a:srgbClr val="FFFF00"/>
                </a:highlight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of int * int | Call of name * 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| If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733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7637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series of rules describing a set of strings (“language”)</a:t>
            </a:r>
          </a:p>
          <a:p>
            <a:r>
              <a:rPr lang="en-US" dirty="0"/>
              <a:t>…that looks a lot like an inductive datatype!</a:t>
            </a:r>
          </a:p>
          <a:p>
            <a:r>
              <a:rPr lang="en-US" dirty="0"/>
              <a:t>We’re interested in the </a:t>
            </a:r>
            <a:r>
              <a:rPr lang="en-US" i="1" dirty="0"/>
              <a:t>abstract</a:t>
            </a:r>
            <a:r>
              <a:rPr lang="en-US" dirty="0"/>
              <a:t> syntax, the parts that can vary</a:t>
            </a:r>
          </a:p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&lt;num&gt; + &lt;num&gt;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</a:t>
            </a:r>
            <a:r>
              <a:rPr lang="en-US" sz="3200" dirty="0">
                <a:highlight>
                  <a:srgbClr val="FFFF00"/>
                </a:highlight>
                <a:cs typeface="Courier New" panose="02070309020205020404" pitchFamily="49" charset="0"/>
              </a:rPr>
              <a:t>&lt;name&gt;</a:t>
            </a:r>
            <a:r>
              <a:rPr lang="en-US" sz="3200" dirty="0">
                <a:cs typeface="Courier New" panose="02070309020205020404" pitchFamily="49" charset="0"/>
              </a:rPr>
              <a:t> = </a:t>
            </a:r>
            <a:r>
              <a:rPr lang="en-US" sz="3200" b="1" i="1" dirty="0">
                <a:highlight>
                  <a:srgbClr val="FFFF00"/>
                </a:highlight>
                <a:cs typeface="Courier New" panose="02070309020205020404" pitchFamily="49" charset="0"/>
              </a:rPr>
              <a:t>E</a:t>
            </a:r>
            <a:r>
              <a:rPr lang="en-US" sz="3200" b="1" i="1" dirty="0">
                <a:cs typeface="Courier New" panose="02070309020205020404" pitchFamily="49" charset="0"/>
              </a:rPr>
              <a:t>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highlight>
                  <a:srgbClr val="FFFF00"/>
                </a:highlight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highlight>
                  <a:srgbClr val="FFFF00"/>
                </a:highlight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highlight>
                  <a:srgbClr val="FFFF00"/>
                </a:highlight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of int * int | Call of name * 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| If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604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549B6-40BA-2DE3-3AB3-C0F8B6808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F4EE2C-0B3E-E26A-95E8-68916A2CE94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11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7637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series of rules describing a set of strings (“language”)</a:t>
            </a:r>
          </a:p>
          <a:p>
            <a:r>
              <a:rPr lang="en-US" dirty="0"/>
              <a:t>…that looks a lot like an inductive datatype!</a:t>
            </a:r>
          </a:p>
          <a:p>
            <a:r>
              <a:rPr lang="en-US" dirty="0"/>
              <a:t>We’re interested in the </a:t>
            </a:r>
            <a:r>
              <a:rPr lang="en-US" i="1" dirty="0"/>
              <a:t>abstract</a:t>
            </a:r>
            <a:r>
              <a:rPr lang="en-US" dirty="0"/>
              <a:t> syntax, the parts that can vary</a:t>
            </a:r>
          </a:p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&lt;num&gt; + &lt;num&gt;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</a:t>
            </a:r>
            <a:r>
              <a:rPr lang="en-US" sz="3200" dirty="0">
                <a:highlight>
                  <a:srgbClr val="FFFF00"/>
                </a:highlight>
                <a:cs typeface="Courier New" panose="02070309020205020404" pitchFamily="49" charset="0"/>
              </a:rPr>
              <a:t>&lt;name&gt;</a:t>
            </a:r>
            <a:r>
              <a:rPr lang="en-US" sz="3200" dirty="0">
                <a:cs typeface="Courier New" panose="02070309020205020404" pitchFamily="49" charset="0"/>
              </a:rPr>
              <a:t> = </a:t>
            </a:r>
            <a:r>
              <a:rPr lang="en-US" sz="3200" b="1" i="1" dirty="0">
                <a:highlight>
                  <a:srgbClr val="FFFF00"/>
                </a:highlight>
                <a:cs typeface="Courier New" panose="02070309020205020404" pitchFamily="49" charset="0"/>
              </a:rPr>
              <a:t>E</a:t>
            </a:r>
            <a:r>
              <a:rPr lang="en-US" sz="3200" b="1" i="1" dirty="0">
                <a:cs typeface="Courier New" panose="02070309020205020404" pitchFamily="49" charset="0"/>
              </a:rPr>
              <a:t>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highlight>
                  <a:srgbClr val="FFFF00"/>
                </a:highlight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highlight>
                  <a:srgbClr val="FFFF00"/>
                </a:highlight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highlight>
                  <a:srgbClr val="FFFF00"/>
                </a:highlight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of int * int | Call of name * 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of name * E | If of E * C * 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1002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549B6-40BA-2DE3-3AB3-C0F8B6808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F4EE2C-0B3E-E26A-95E8-68916A2CE94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337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Grammars: Variations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220968"/>
          </a:xfrm>
        </p:spPr>
        <p:txBody>
          <a:bodyPr>
            <a:normAutofit/>
          </a:bodyPr>
          <a:lstStyle/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&lt;num&gt; + &lt;num&gt;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of int * int | Call of name * 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of name * E | If of E * C * C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Exercise: Change one thing about the grammar of the language. How would that change the </a:t>
            </a:r>
            <a:r>
              <a:rPr lang="en-US" dirty="0" err="1">
                <a:cs typeface="Courier New" panose="02070309020205020404" pitchFamily="49" charset="0"/>
              </a:rPr>
              <a:t>OCaml</a:t>
            </a:r>
            <a:r>
              <a:rPr lang="en-US" dirty="0">
                <a:cs typeface="Courier New" panose="02070309020205020404" pitchFamily="49" charset="0"/>
              </a:rPr>
              <a:t> types?</a:t>
            </a:r>
            <a:endParaRPr lang="en-US" sz="32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2429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Grammars: Variations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2209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&lt;num&gt; + &lt;num&gt;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:=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| if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b="1" i="1" dirty="0"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then</a:t>
            </a:r>
            <a:r>
              <a:rPr lang="en-US" sz="3200" dirty="0">
                <a:cs typeface="Courier New" panose="02070309020205020404" pitchFamily="49" charset="0"/>
              </a:rPr>
              <a:t>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else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endParaRPr lang="en-US" sz="32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of int * int | Call of name * 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of name * E | If of E * C * C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Exercise: Change one thing about the grammar of the language. How would that change the </a:t>
            </a:r>
            <a:r>
              <a:rPr lang="en-US" dirty="0" err="1">
                <a:cs typeface="Courier New" panose="02070309020205020404" pitchFamily="49" charset="0"/>
              </a:rPr>
              <a:t>OCaml</a:t>
            </a:r>
            <a:r>
              <a:rPr lang="en-US" dirty="0">
                <a:cs typeface="Courier New" panose="02070309020205020404" pitchFamily="49" charset="0"/>
              </a:rPr>
              <a:t> types?</a:t>
            </a:r>
            <a:endParaRPr lang="en-US" sz="32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675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Grammars: Variations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220968"/>
          </a:xfrm>
        </p:spPr>
        <p:txBody>
          <a:bodyPr>
            <a:normAutofit lnSpcReduction="10000"/>
          </a:bodyPr>
          <a:lstStyle/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&lt;num&gt; + &lt;num&gt; - &lt;num&gt;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of int * int * int | Call of name * 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of name * E | If of E * C * C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Exercise: Change one thing about the grammar of the language. How would that change the </a:t>
            </a:r>
            <a:r>
              <a:rPr lang="en-US" dirty="0" err="1">
                <a:cs typeface="Courier New" panose="02070309020205020404" pitchFamily="49" charset="0"/>
              </a:rPr>
              <a:t>OCaml</a:t>
            </a:r>
            <a:r>
              <a:rPr lang="en-US" dirty="0">
                <a:cs typeface="Courier New" panose="02070309020205020404" pitchFamily="49" charset="0"/>
              </a:rPr>
              <a:t> types?</a:t>
            </a:r>
            <a:endParaRPr lang="en-US" sz="32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9166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Grammars: Variations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220968"/>
          </a:xfrm>
        </p:spPr>
        <p:txBody>
          <a:bodyPr>
            <a:normAutofit fontScale="92500" lnSpcReduction="10000"/>
          </a:bodyPr>
          <a:lstStyle/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&lt;num&gt; + &lt;num&gt;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| &lt;num&gt; * 2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|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;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of int * int | Call of name * E | Mul2 of int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of name * E | If of E * C * C | Seq of C * C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Exercise: Change one thing about the grammar of the language. How would that change the </a:t>
            </a:r>
            <a:r>
              <a:rPr lang="en-US" dirty="0" err="1">
                <a:cs typeface="Courier New" panose="02070309020205020404" pitchFamily="49" charset="0"/>
              </a:rPr>
              <a:t>OCaml</a:t>
            </a:r>
            <a:r>
              <a:rPr lang="en-US" dirty="0">
                <a:cs typeface="Courier New" panose="02070309020205020404" pitchFamily="49" charset="0"/>
              </a:rPr>
              <a:t> types?</a:t>
            </a:r>
            <a:endParaRPr lang="en-US" sz="32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9396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Grammars: Variations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220968"/>
          </a:xfrm>
        </p:spPr>
        <p:txBody>
          <a:bodyPr>
            <a:normAutofit/>
          </a:bodyPr>
          <a:lstStyle/>
          <a:p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&lt;num&gt; + &lt;num&gt; | &lt;name&gt;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</a:t>
            </a:r>
            <a:endParaRPr lang="en-US" sz="3200" b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; | if ( </a:t>
            </a:r>
            <a:r>
              <a:rPr lang="en-US" sz="3200" b="1" i="1" dirty="0">
                <a:cs typeface="Courier New" panose="02070309020205020404" pitchFamily="49" charset="0"/>
              </a:rPr>
              <a:t>E</a:t>
            </a:r>
            <a:r>
              <a:rPr lang="en-US" sz="3200" dirty="0">
                <a:cs typeface="Courier New" panose="02070309020205020404" pitchFamily="49" charset="0"/>
              </a:rPr>
              <a:t> )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E = Add of int * int | Call of name * 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type C = Assign of name * E | If of E * C * C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Exercise: Change one thing about the grammar of the language. How would that change the </a:t>
            </a:r>
            <a:r>
              <a:rPr lang="en-US" dirty="0" err="1">
                <a:cs typeface="Courier New" panose="02070309020205020404" pitchFamily="49" charset="0"/>
              </a:rPr>
              <a:t>OCaml</a:t>
            </a:r>
            <a:r>
              <a:rPr lang="en-US" dirty="0">
                <a:cs typeface="Courier New" panose="02070309020205020404" pitchFamily="49" charset="0"/>
              </a:rPr>
              <a:t> types?</a:t>
            </a:r>
            <a:endParaRPr lang="en-US" sz="32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9557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549B6-40BA-2DE3-3AB3-C0F8B6808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F4EE2C-0B3E-E26A-95E8-68916A2CE94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304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Syntax for a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1029569" cy="5001893"/>
          </a:xfrm>
        </p:spPr>
        <p:txBody>
          <a:bodyPr>
            <a:normAutofit/>
          </a:bodyPr>
          <a:lstStyle/>
          <a:p>
            <a:r>
              <a:rPr lang="en-US" sz="4000" dirty="0">
                <a:cs typeface="Courier New" panose="02070309020205020404" pitchFamily="49" charset="0"/>
              </a:rPr>
              <a:t>Step 1: write down what’s in the language in English</a:t>
            </a:r>
          </a:p>
          <a:p>
            <a:r>
              <a:rPr lang="en-US" sz="4000" dirty="0">
                <a:cs typeface="Courier New" panose="02070309020205020404" pitchFamily="49" charset="0"/>
              </a:rPr>
              <a:t>Step 2: write a grammar that describes all possible programs</a:t>
            </a:r>
          </a:p>
          <a:p>
            <a:r>
              <a:rPr lang="en-US" sz="4000" dirty="0">
                <a:cs typeface="Courier New" panose="02070309020205020404" pitchFamily="49" charset="0"/>
              </a:rPr>
              <a:t>Step 3: write a datatype that abstracts the grammar</a:t>
            </a:r>
          </a:p>
          <a:p>
            <a:r>
              <a:rPr lang="en-US" sz="4000" dirty="0">
                <a:cs typeface="Courier New" panose="02070309020205020404" pitchFamily="49" charset="0"/>
              </a:rPr>
              <a:t>Result: a datatype of </a:t>
            </a:r>
            <a:r>
              <a:rPr lang="en-US" sz="4000" i="1" dirty="0">
                <a:cs typeface="Courier New" panose="02070309020205020404" pitchFamily="49" charset="0"/>
              </a:rPr>
              <a:t>programs in the language</a:t>
            </a:r>
          </a:p>
          <a:p>
            <a:endParaRPr lang="en-US" sz="4000" i="1" dirty="0"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636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Functions on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1029569" cy="50089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type E = Add of int * int | Call of name * E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type C = Assign of name * E | If of E * C * C</a:t>
            </a:r>
          </a:p>
          <a:p>
            <a:pPr marL="0" indent="0">
              <a:buNone/>
            </a:pPr>
            <a:endParaRPr lang="en-US" sz="24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let 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my_prog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: C = If (Add (3, 4), Assign (“x”, Add (3, 4)), …)</a:t>
            </a:r>
          </a:p>
          <a:p>
            <a:pPr marL="0" indent="0">
              <a:buNone/>
            </a:pPr>
            <a:endParaRPr lang="en-US" sz="2400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let rec 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print_vars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(prog : C) =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 match prog with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 | Assign (x, e) -&gt; 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print_string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x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 | If (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cond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tcase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fcase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) -&gt;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	  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print_vars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tcase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; 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print_vars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nsolas" panose="020B0609020204030204" pitchFamily="49" charset="0"/>
                <a:cs typeface="Courier New" panose="02070309020205020404" pitchFamily="49" charset="0"/>
              </a:rPr>
              <a:t>fcase</a:t>
            </a:r>
            <a:endParaRPr lang="en-US" sz="24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47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a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Syntax</a:t>
            </a:r>
          </a:p>
          <a:p>
            <a:pPr lvl="1"/>
            <a:r>
              <a:rPr lang="en-US" dirty="0"/>
              <a:t>Abstract – what are the pieces of a program?</a:t>
            </a:r>
          </a:p>
          <a:p>
            <a:pPr lvl="1"/>
            <a:r>
              <a:rPr lang="en-US" dirty="0"/>
              <a:t>Concrete – what do programs look like?</a:t>
            </a:r>
          </a:p>
          <a:p>
            <a:r>
              <a:rPr lang="en-US" dirty="0"/>
              <a:t>Semantics</a:t>
            </a:r>
          </a:p>
          <a:p>
            <a:pPr lvl="1"/>
            <a:r>
              <a:rPr lang="en-US" dirty="0"/>
              <a:t>Static – what are acceptable programs?</a:t>
            </a:r>
          </a:p>
          <a:p>
            <a:pPr lvl="1"/>
            <a:r>
              <a:rPr lang="en-US" dirty="0"/>
              <a:t>Dynamic – what do programs do when we run them?</a:t>
            </a:r>
          </a:p>
          <a:p>
            <a:r>
              <a:rPr lang="en-US" dirty="0"/>
              <a:t>Pragmatics</a:t>
            </a:r>
          </a:p>
          <a:p>
            <a:pPr lvl="1"/>
            <a:r>
              <a:rPr lang="en-US" dirty="0"/>
              <a:t>Implementation – how can we actually make the semantics happen?</a:t>
            </a:r>
          </a:p>
          <a:p>
            <a:pPr lvl="1"/>
            <a:r>
              <a:rPr lang="en-US" dirty="0"/>
              <a:t>IDE, tool support,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7487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Functions on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1029569" cy="4878068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cs typeface="Courier New" panose="02070309020205020404" pitchFamily="49" charset="0"/>
              </a:rPr>
              <a:t>Step 1: write down what’s in the language in English</a:t>
            </a:r>
          </a:p>
          <a:p>
            <a:r>
              <a:rPr lang="en-US" sz="4000" dirty="0">
                <a:cs typeface="Courier New" panose="02070309020205020404" pitchFamily="49" charset="0"/>
              </a:rPr>
              <a:t>Step 2: write a grammar that describes all possible programs</a:t>
            </a:r>
          </a:p>
          <a:p>
            <a:r>
              <a:rPr lang="en-US" sz="4000" dirty="0">
                <a:cs typeface="Courier New" panose="02070309020205020404" pitchFamily="49" charset="0"/>
              </a:rPr>
              <a:t>Step 3: write a datatype that abstracts the grammar</a:t>
            </a:r>
          </a:p>
          <a:p>
            <a:r>
              <a:rPr lang="en-US" sz="4000" dirty="0">
                <a:cs typeface="Courier New" panose="02070309020205020404" pitchFamily="49" charset="0"/>
              </a:rPr>
              <a:t>Result: a datatype of </a:t>
            </a:r>
            <a:r>
              <a:rPr lang="en-US" sz="4000" i="1" dirty="0">
                <a:cs typeface="Courier New" panose="02070309020205020404" pitchFamily="49" charset="0"/>
              </a:rPr>
              <a:t>programs in the language</a:t>
            </a:r>
          </a:p>
          <a:p>
            <a:endParaRPr lang="en-US" sz="4000" i="1" dirty="0">
              <a:cs typeface="Courier New" panose="02070309020205020404" pitchFamily="49" charset="0"/>
            </a:endParaRPr>
          </a:p>
          <a:p>
            <a:r>
              <a:rPr lang="en-US" sz="4000" dirty="0">
                <a:cs typeface="Courier New" panose="02070309020205020404" pitchFamily="49" charset="0"/>
              </a:rPr>
              <a:t>Now we can write programs that operate on programs!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3774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6549B6-40BA-2DE3-3AB3-C0F8B6808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F4EE2C-0B3E-E26A-95E8-68916A2CE944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858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133638"/>
          </a:xfrm>
        </p:spPr>
        <p:txBody>
          <a:bodyPr>
            <a:normAutofit/>
          </a:bodyPr>
          <a:lstStyle/>
          <a:p>
            <a:r>
              <a:rPr lang="en-US" dirty="0"/>
              <a:t>We want to describe how languages should work, and write code that actually runs those languages</a:t>
            </a:r>
          </a:p>
          <a:p>
            <a:r>
              <a:rPr lang="en-US" dirty="0"/>
              <a:t>Natural language: “x := y + z sets x to be y plus z”</a:t>
            </a:r>
          </a:p>
          <a:p>
            <a:r>
              <a:rPr lang="en-US" dirty="0"/>
              <a:t>Inference rules: </a:t>
            </a:r>
          </a:p>
          <a:p>
            <a:endParaRPr lang="en-US" dirty="0"/>
          </a:p>
          <a:p>
            <a:r>
              <a:rPr lang="en-US" dirty="0"/>
              <a:t>OCaml: </a:t>
            </a:r>
            <a:r>
              <a:rPr lang="en-US" sz="3000" dirty="0">
                <a:latin typeface="Consolas" panose="020B0609020204030204" pitchFamily="49" charset="0"/>
              </a:rPr>
              <a:t>match s with</a:t>
            </a:r>
            <a:br>
              <a:rPr lang="en-US" sz="3000" dirty="0">
                <a:latin typeface="Consolas" panose="020B0609020204030204" pitchFamily="49" charset="0"/>
              </a:rPr>
            </a:br>
            <a:r>
              <a:rPr lang="en-US" sz="3000" dirty="0">
                <a:latin typeface="Consolas" panose="020B0609020204030204" pitchFamily="49" charset="0"/>
              </a:rPr>
              <a:t>      | Assign x e =&gt; update env x (eval env e)</a:t>
            </a:r>
          </a:p>
          <a:p>
            <a:endParaRPr lang="en-US" sz="3000" dirty="0">
              <a:latin typeface="Consolas" panose="020B0609020204030204" pitchFamily="49" charset="0"/>
            </a:endParaRPr>
          </a:p>
          <a:p>
            <a:r>
              <a:rPr lang="en-US" dirty="0">
                <a:latin typeface="+mj-lt"/>
              </a:rPr>
              <a:t>We’ll learn to </a:t>
            </a:r>
            <a:r>
              <a:rPr lang="en-US" i="1" dirty="0">
                <a:latin typeface="+mj-lt"/>
              </a:rPr>
              <a:t>translate</a:t>
            </a:r>
            <a:r>
              <a:rPr lang="en-US" dirty="0">
                <a:latin typeface="+mj-lt"/>
              </a:rPr>
              <a:t> between these three metalanguages!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CF781D5-3ADF-4A81-A903-88D8478C7092}"/>
                  </a:ext>
                </a:extLst>
              </p:cNvPr>
              <p:cNvSpPr/>
              <p:nvPr/>
            </p:nvSpPr>
            <p:spPr>
              <a:xfrm>
                <a:off x="3732180" y="3099634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≔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CF781D5-3ADF-4A81-A903-88D8478C70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2180" y="3099634"/>
                <a:ext cx="3112617" cy="1136593"/>
              </a:xfrm>
              <a:prstGeom prst="rect">
                <a:avLst/>
              </a:prstGeom>
              <a:blipFill>
                <a:blip r:embed="rId3"/>
                <a:stretch>
                  <a:fillRect r="-258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149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Syntax for a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1029569" cy="4140834"/>
          </a:xfrm>
        </p:spPr>
        <p:txBody>
          <a:bodyPr>
            <a:normAutofit/>
          </a:bodyPr>
          <a:lstStyle/>
          <a:p>
            <a:r>
              <a:rPr lang="en-US" sz="4000" dirty="0">
                <a:cs typeface="Courier New" panose="02070309020205020404" pitchFamily="49" charset="0"/>
              </a:rPr>
              <a:t>This language has </a:t>
            </a:r>
            <a:r>
              <a:rPr lang="en-US" sz="4000" i="1" dirty="0">
                <a:cs typeface="Courier New" panose="02070309020205020404" pitchFamily="49" charset="0"/>
              </a:rPr>
              <a:t>expressions</a:t>
            </a:r>
            <a:r>
              <a:rPr lang="en-US" sz="4000" dirty="0">
                <a:cs typeface="Courier New" panose="02070309020205020404" pitchFamily="49" charset="0"/>
              </a:rPr>
              <a:t> and </a:t>
            </a:r>
            <a:r>
              <a:rPr lang="en-US" sz="4000" i="1" dirty="0">
                <a:cs typeface="Courier New" panose="02070309020205020404" pitchFamily="49" charset="0"/>
              </a:rPr>
              <a:t>commands</a:t>
            </a:r>
            <a:endParaRPr lang="en-US" sz="4000" dirty="0">
              <a:cs typeface="Courier New" panose="02070309020205020404" pitchFamily="49" charset="0"/>
            </a:endParaRPr>
          </a:p>
          <a:p>
            <a:r>
              <a:rPr lang="en-US" sz="4000" i="1" dirty="0">
                <a:cs typeface="Courier New" panose="02070309020205020404" pitchFamily="49" charset="0"/>
              </a:rPr>
              <a:t>Expressions</a:t>
            </a:r>
            <a:r>
              <a:rPr lang="en-US" sz="4000" dirty="0">
                <a:cs typeface="Courier New" panose="02070309020205020404" pitchFamily="49" charset="0"/>
              </a:rPr>
              <a:t> are things like adding or subtracting two numbers, or calling a function</a:t>
            </a:r>
          </a:p>
          <a:p>
            <a:r>
              <a:rPr lang="en-US" sz="4000" i="1" dirty="0">
                <a:cs typeface="Courier New" panose="02070309020205020404" pitchFamily="49" charset="0"/>
              </a:rPr>
              <a:t>Commands</a:t>
            </a:r>
            <a:r>
              <a:rPr lang="en-US" sz="4000" dirty="0">
                <a:cs typeface="Courier New" panose="02070309020205020404" pitchFamily="49" charset="0"/>
              </a:rPr>
              <a:t> include assigning values to variables, and if-then-else blocks</a:t>
            </a:r>
            <a:endParaRPr lang="en-US" sz="4000" i="1" dirty="0"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533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Syntax for a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1029569" cy="4140834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cs typeface="Courier New" panose="02070309020205020404" pitchFamily="49" charset="0"/>
              </a:rPr>
              <a:t>This language has </a:t>
            </a:r>
            <a:r>
              <a:rPr lang="en-US" sz="4000" i="1" dirty="0">
                <a:cs typeface="Courier New" panose="02070309020205020404" pitchFamily="49" charset="0"/>
              </a:rPr>
              <a:t>expressions </a:t>
            </a:r>
            <a:r>
              <a:rPr lang="en-US" sz="4000" b="1" i="1" dirty="0">
                <a:cs typeface="Courier New" panose="02070309020205020404" pitchFamily="49" charset="0"/>
              </a:rPr>
              <a:t>E</a:t>
            </a:r>
            <a:r>
              <a:rPr lang="en-US" sz="4000" dirty="0">
                <a:cs typeface="Courier New" panose="02070309020205020404" pitchFamily="49" charset="0"/>
              </a:rPr>
              <a:t> and </a:t>
            </a:r>
            <a:r>
              <a:rPr lang="en-US" sz="4000" i="1" dirty="0">
                <a:cs typeface="Courier New" panose="02070309020205020404" pitchFamily="49" charset="0"/>
              </a:rPr>
              <a:t>commands </a:t>
            </a:r>
            <a:r>
              <a:rPr lang="en-US" sz="4000" b="1" i="1" dirty="0">
                <a:cs typeface="Courier New" panose="02070309020205020404" pitchFamily="49" charset="0"/>
              </a:rPr>
              <a:t>C</a:t>
            </a:r>
            <a:endParaRPr lang="en-US" sz="4000" b="1" dirty="0">
              <a:cs typeface="Courier New" panose="02070309020205020404" pitchFamily="49" charset="0"/>
            </a:endParaRPr>
          </a:p>
          <a:p>
            <a:endParaRPr lang="en-US" sz="4000" i="1" dirty="0">
              <a:cs typeface="Courier New" panose="02070309020205020404" pitchFamily="49" charset="0"/>
            </a:endParaRPr>
          </a:p>
          <a:p>
            <a:r>
              <a:rPr lang="en-US" sz="4000" i="1" dirty="0">
                <a:cs typeface="Courier New" panose="02070309020205020404" pitchFamily="49" charset="0"/>
              </a:rPr>
              <a:t>Expressions</a:t>
            </a:r>
            <a:r>
              <a:rPr lang="en-US" sz="4000" dirty="0">
                <a:cs typeface="Courier New" panose="02070309020205020404" pitchFamily="49" charset="0"/>
              </a:rPr>
              <a:t> are things like adding two numbers, or calling a function</a:t>
            </a:r>
          </a:p>
          <a:p>
            <a:endParaRPr lang="en-US" sz="4000" i="1" dirty="0">
              <a:cs typeface="Courier New" panose="02070309020205020404" pitchFamily="49" charset="0"/>
            </a:endParaRPr>
          </a:p>
          <a:p>
            <a:r>
              <a:rPr lang="en-US" sz="4000" i="1" dirty="0">
                <a:cs typeface="Courier New" panose="02070309020205020404" pitchFamily="49" charset="0"/>
              </a:rPr>
              <a:t>Commands</a:t>
            </a:r>
            <a:r>
              <a:rPr lang="en-US" sz="4000" dirty="0">
                <a:cs typeface="Courier New" panose="02070309020205020404" pitchFamily="49" charset="0"/>
              </a:rPr>
              <a:t> include assigning values to variables, and if-then-else blocks</a:t>
            </a:r>
            <a:endParaRPr lang="en-US" sz="4000" i="1" dirty="0"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23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Syntax for a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1029569" cy="4140834"/>
          </a:xfrm>
        </p:spPr>
        <p:txBody>
          <a:bodyPr>
            <a:normAutofit/>
          </a:bodyPr>
          <a:lstStyle/>
          <a:p>
            <a:r>
              <a:rPr lang="en-US" sz="4000" dirty="0">
                <a:cs typeface="Courier New" panose="02070309020205020404" pitchFamily="49" charset="0"/>
              </a:rPr>
              <a:t>This language has </a:t>
            </a:r>
            <a:r>
              <a:rPr lang="en-US" sz="4000" i="1" dirty="0">
                <a:cs typeface="Courier New" panose="02070309020205020404" pitchFamily="49" charset="0"/>
              </a:rPr>
              <a:t>expressions </a:t>
            </a:r>
            <a:r>
              <a:rPr lang="en-US" sz="4000" b="1" i="1" dirty="0">
                <a:cs typeface="Courier New" panose="02070309020205020404" pitchFamily="49" charset="0"/>
              </a:rPr>
              <a:t>E</a:t>
            </a:r>
            <a:r>
              <a:rPr lang="en-US" sz="4000" dirty="0">
                <a:cs typeface="Courier New" panose="02070309020205020404" pitchFamily="49" charset="0"/>
              </a:rPr>
              <a:t> and </a:t>
            </a:r>
            <a:r>
              <a:rPr lang="en-US" sz="4000" i="1" dirty="0">
                <a:cs typeface="Courier New" panose="02070309020205020404" pitchFamily="49" charset="0"/>
              </a:rPr>
              <a:t>commands </a:t>
            </a:r>
            <a:r>
              <a:rPr lang="en-US" sz="4000" b="1" i="1" dirty="0">
                <a:cs typeface="Courier New" panose="02070309020205020404" pitchFamily="49" charset="0"/>
              </a:rPr>
              <a:t>C</a:t>
            </a:r>
            <a:endParaRPr lang="en-US" sz="4000" b="1" dirty="0">
              <a:cs typeface="Courier New" panose="02070309020205020404" pitchFamily="49" charset="0"/>
            </a:endParaRPr>
          </a:p>
          <a:p>
            <a:endParaRPr lang="en-US" sz="4000" b="1" i="1" dirty="0">
              <a:cs typeface="Courier New" panose="02070309020205020404" pitchFamily="49" charset="0"/>
            </a:endParaRPr>
          </a:p>
          <a:p>
            <a:r>
              <a:rPr lang="en-US" sz="4000" b="1" i="1" dirty="0">
                <a:cs typeface="Courier New" panose="02070309020205020404" pitchFamily="49" charset="0"/>
              </a:rPr>
              <a:t>   E </a:t>
            </a:r>
            <a:r>
              <a:rPr lang="en-US" sz="4000" dirty="0">
                <a:cs typeface="Courier New" panose="02070309020205020404" pitchFamily="49" charset="0"/>
              </a:rPr>
              <a:t>:= &lt;num&gt; + &lt;num&gt; | &lt;name&gt; ( </a:t>
            </a:r>
            <a:r>
              <a:rPr lang="en-US" sz="4000" b="1" i="1" dirty="0">
                <a:cs typeface="Courier New" panose="02070309020205020404" pitchFamily="49" charset="0"/>
              </a:rPr>
              <a:t>E</a:t>
            </a:r>
            <a:r>
              <a:rPr lang="en-US" sz="4000" dirty="0">
                <a:cs typeface="Courier New" panose="02070309020205020404" pitchFamily="49" charset="0"/>
              </a:rPr>
              <a:t> )</a:t>
            </a:r>
            <a:endParaRPr lang="en-US" sz="4000" b="1" dirty="0">
              <a:cs typeface="Courier New" panose="02070309020205020404" pitchFamily="49" charset="0"/>
            </a:endParaRPr>
          </a:p>
          <a:p>
            <a:endParaRPr lang="en-US" sz="4000" i="1" dirty="0">
              <a:cs typeface="Courier New" panose="02070309020205020404" pitchFamily="49" charset="0"/>
            </a:endParaRPr>
          </a:p>
          <a:p>
            <a:r>
              <a:rPr lang="en-US" sz="4000" i="1" dirty="0">
                <a:cs typeface="Courier New" panose="02070309020205020404" pitchFamily="49" charset="0"/>
              </a:rPr>
              <a:t>Commands</a:t>
            </a:r>
            <a:r>
              <a:rPr lang="en-US" sz="4000" dirty="0">
                <a:cs typeface="Courier New" panose="02070309020205020404" pitchFamily="49" charset="0"/>
              </a:rPr>
              <a:t> include assigning values to variables, and if-then-else blocks</a:t>
            </a:r>
            <a:endParaRPr lang="en-US" sz="4000" i="1" dirty="0"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Syntax for a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1029569" cy="4140834"/>
          </a:xfrm>
        </p:spPr>
        <p:txBody>
          <a:bodyPr>
            <a:normAutofit/>
          </a:bodyPr>
          <a:lstStyle/>
          <a:p>
            <a:r>
              <a:rPr lang="en-US" sz="4000" dirty="0">
                <a:cs typeface="Courier New" panose="02070309020205020404" pitchFamily="49" charset="0"/>
              </a:rPr>
              <a:t>This language has </a:t>
            </a:r>
            <a:r>
              <a:rPr lang="en-US" sz="4000" i="1" dirty="0">
                <a:cs typeface="Courier New" panose="02070309020205020404" pitchFamily="49" charset="0"/>
              </a:rPr>
              <a:t>expressions </a:t>
            </a:r>
            <a:r>
              <a:rPr lang="en-US" sz="4000" b="1" i="1" dirty="0">
                <a:cs typeface="Courier New" panose="02070309020205020404" pitchFamily="49" charset="0"/>
              </a:rPr>
              <a:t>E</a:t>
            </a:r>
            <a:r>
              <a:rPr lang="en-US" sz="4000" dirty="0">
                <a:cs typeface="Courier New" panose="02070309020205020404" pitchFamily="49" charset="0"/>
              </a:rPr>
              <a:t> and </a:t>
            </a:r>
            <a:r>
              <a:rPr lang="en-US" sz="4000" i="1" dirty="0">
                <a:cs typeface="Courier New" panose="02070309020205020404" pitchFamily="49" charset="0"/>
              </a:rPr>
              <a:t>commands </a:t>
            </a:r>
            <a:r>
              <a:rPr lang="en-US" sz="4000" b="1" i="1" dirty="0">
                <a:cs typeface="Courier New" panose="02070309020205020404" pitchFamily="49" charset="0"/>
              </a:rPr>
              <a:t>C</a:t>
            </a:r>
            <a:endParaRPr lang="en-US" sz="4000" b="1" dirty="0">
              <a:cs typeface="Courier New" panose="02070309020205020404" pitchFamily="49" charset="0"/>
            </a:endParaRPr>
          </a:p>
          <a:p>
            <a:endParaRPr lang="en-US" sz="4000" b="1" i="1" dirty="0">
              <a:cs typeface="Courier New" panose="02070309020205020404" pitchFamily="49" charset="0"/>
            </a:endParaRPr>
          </a:p>
          <a:p>
            <a:r>
              <a:rPr lang="en-US" sz="4000" b="1" i="1" dirty="0">
                <a:cs typeface="Courier New" panose="02070309020205020404" pitchFamily="49" charset="0"/>
              </a:rPr>
              <a:t>   E </a:t>
            </a:r>
            <a:r>
              <a:rPr lang="en-US" sz="4000" dirty="0">
                <a:cs typeface="Courier New" panose="02070309020205020404" pitchFamily="49" charset="0"/>
              </a:rPr>
              <a:t>:= &lt;num&gt; + &lt;num&gt; | &lt;name&gt; ( </a:t>
            </a:r>
            <a:r>
              <a:rPr lang="en-US" sz="4000" b="1" i="1" dirty="0">
                <a:cs typeface="Courier New" panose="02070309020205020404" pitchFamily="49" charset="0"/>
              </a:rPr>
              <a:t>E</a:t>
            </a:r>
            <a:r>
              <a:rPr lang="en-US" sz="4000" dirty="0">
                <a:cs typeface="Courier New" panose="02070309020205020404" pitchFamily="49" charset="0"/>
              </a:rPr>
              <a:t> )</a:t>
            </a:r>
            <a:endParaRPr lang="en-US" sz="4000" b="1" dirty="0">
              <a:cs typeface="Courier New" panose="02070309020205020404" pitchFamily="49" charset="0"/>
            </a:endParaRPr>
          </a:p>
          <a:p>
            <a:endParaRPr lang="en-US" sz="4000" b="1" i="1" dirty="0">
              <a:cs typeface="Courier New" panose="02070309020205020404" pitchFamily="49" charset="0"/>
            </a:endParaRPr>
          </a:p>
          <a:p>
            <a:r>
              <a:rPr lang="en-US" sz="4000" b="1" i="1" dirty="0">
                <a:cs typeface="Courier New" panose="02070309020205020404" pitchFamily="49" charset="0"/>
              </a:rPr>
              <a:t>   C</a:t>
            </a:r>
            <a:r>
              <a:rPr lang="en-US" sz="4000" dirty="0">
                <a:cs typeface="Courier New" panose="02070309020205020404" pitchFamily="49" charset="0"/>
              </a:rPr>
              <a:t> := &lt;name&gt; = </a:t>
            </a:r>
            <a:r>
              <a:rPr lang="en-US" sz="4000" b="1" i="1" dirty="0">
                <a:cs typeface="Courier New" panose="02070309020205020404" pitchFamily="49" charset="0"/>
              </a:rPr>
              <a:t>E </a:t>
            </a:r>
            <a:r>
              <a:rPr lang="en-US" sz="4000" dirty="0">
                <a:cs typeface="Courier New" panose="02070309020205020404" pitchFamily="49" charset="0"/>
              </a:rPr>
              <a:t>; | if ( </a:t>
            </a:r>
            <a:r>
              <a:rPr lang="en-US" sz="4000" b="1" i="1" dirty="0">
                <a:cs typeface="Courier New" panose="02070309020205020404" pitchFamily="49" charset="0"/>
              </a:rPr>
              <a:t>E</a:t>
            </a:r>
            <a:r>
              <a:rPr lang="en-US" sz="4000" dirty="0">
                <a:cs typeface="Courier New" panose="02070309020205020404" pitchFamily="49" charset="0"/>
              </a:rPr>
              <a:t> ) { </a:t>
            </a:r>
            <a:r>
              <a:rPr lang="en-US" sz="4000" b="1" i="1" dirty="0">
                <a:cs typeface="Courier New" panose="02070309020205020404" pitchFamily="49" charset="0"/>
              </a:rPr>
              <a:t>C</a:t>
            </a:r>
            <a:r>
              <a:rPr lang="en-US" sz="4000" dirty="0">
                <a:cs typeface="Courier New" panose="02070309020205020404" pitchFamily="49" charset="0"/>
              </a:rPr>
              <a:t> } else { </a:t>
            </a:r>
            <a:r>
              <a:rPr lang="en-US" sz="4000" b="1" i="1" dirty="0">
                <a:cs typeface="Courier New" panose="02070309020205020404" pitchFamily="49" charset="0"/>
              </a:rPr>
              <a:t>C</a:t>
            </a:r>
            <a:r>
              <a:rPr lang="en-US" sz="4000" dirty="0">
                <a:cs typeface="Courier New" panose="02070309020205020404" pitchFamily="49" charset="0"/>
              </a:rPr>
              <a:t>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C855-B090-4314-9838-174F29F42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Context-Free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720D-68FF-4FAF-A018-955D9E470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2"/>
            <a:ext cx="10872040" cy="4763768"/>
          </a:xfrm>
        </p:spPr>
        <p:txBody>
          <a:bodyPr>
            <a:normAutofit/>
          </a:bodyPr>
          <a:lstStyle/>
          <a:p>
            <a:r>
              <a:rPr lang="en-US" dirty="0"/>
              <a:t>A series of rules describing a set of strings (“language”)</a:t>
            </a:r>
          </a:p>
          <a:p>
            <a:r>
              <a:rPr lang="en-US" dirty="0"/>
              <a:t>Each rule has a </a:t>
            </a:r>
            <a:r>
              <a:rPr lang="en-US" i="1" dirty="0"/>
              <a:t>nonterminal</a:t>
            </a:r>
            <a:r>
              <a:rPr lang="en-US" dirty="0"/>
              <a:t> on the left, and a sequence of </a:t>
            </a:r>
            <a:r>
              <a:rPr lang="en-US" i="1" dirty="0" err="1"/>
              <a:t>nonterminals</a:t>
            </a:r>
            <a:r>
              <a:rPr lang="en-US" dirty="0"/>
              <a:t> and </a:t>
            </a:r>
            <a:r>
              <a:rPr lang="en-US" i="1" dirty="0"/>
              <a:t>terminals</a:t>
            </a:r>
            <a:r>
              <a:rPr lang="en-US" dirty="0"/>
              <a:t> (letters, numbers, operators, etc.) on the right</a:t>
            </a:r>
            <a:br>
              <a:rPr lang="en-US" dirty="0"/>
            </a:br>
            <a:endParaRPr lang="en-US" b="1" i="1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cs typeface="Courier New" panose="02070309020205020404" pitchFamily="49" charset="0"/>
              </a:rPr>
              <a:t>:= 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&lt;num&gt; + &lt;num&gt; | &lt;name&gt; ( </a:t>
            </a:r>
            <a:r>
              <a:rPr lang="en-US" sz="3200" b="1" i="1" dirty="0">
                <a:latin typeface="+mj-lt"/>
                <a:cs typeface="Courier New" panose="02070309020205020404" pitchFamily="49" charset="0"/>
              </a:rPr>
              <a:t>E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 )</a:t>
            </a:r>
            <a:endParaRPr lang="en-US" sz="3200" b="1" dirty="0">
              <a:latin typeface="+mj-lt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:= &lt;name&gt; = </a:t>
            </a:r>
            <a:r>
              <a:rPr lang="en-US" sz="3200" b="1" i="1" dirty="0">
                <a:cs typeface="Courier New" panose="02070309020205020404" pitchFamily="49" charset="0"/>
              </a:rPr>
              <a:t>E 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;</a:t>
            </a:r>
            <a:r>
              <a:rPr lang="en-US" sz="3200" dirty="0">
                <a:cs typeface="Courier New" panose="02070309020205020404" pitchFamily="49" charset="0"/>
              </a:rPr>
              <a:t> | 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if ( </a:t>
            </a:r>
            <a:r>
              <a:rPr lang="en-US" sz="3200" b="1" i="1" dirty="0">
                <a:latin typeface="+mj-lt"/>
                <a:cs typeface="Courier New" panose="02070309020205020404" pitchFamily="49" charset="0"/>
              </a:rPr>
              <a:t>E</a:t>
            </a:r>
            <a:r>
              <a:rPr lang="en-US" sz="3200" dirty="0">
                <a:latin typeface="+mj-lt"/>
                <a:cs typeface="Courier New" panose="02070309020205020404" pitchFamily="49" charset="0"/>
              </a:rPr>
              <a:t> ) </a:t>
            </a:r>
            <a:r>
              <a:rPr lang="en-US" sz="3200" dirty="0">
                <a:cs typeface="Courier New" panose="02070309020205020404" pitchFamily="49" charset="0"/>
              </a:rPr>
              <a:t>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 else { </a:t>
            </a:r>
            <a:r>
              <a:rPr lang="en-US" sz="3200" b="1" i="1" dirty="0">
                <a:cs typeface="Courier New" panose="02070309020205020404" pitchFamily="49" charset="0"/>
              </a:rPr>
              <a:t>C</a:t>
            </a:r>
            <a:r>
              <a:rPr lang="en-US" sz="3200" dirty="0"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cs typeface="Courier New" panose="02070309020205020404" pitchFamily="49" charset="0"/>
              </a:rPr>
              <a:t>nonterminals</a:t>
            </a:r>
            <a:r>
              <a:rPr lang="en-US" dirty="0">
                <a:cs typeface="Courier New" panose="02070309020205020404" pitchFamily="49" charset="0"/>
              </a:rPr>
              <a:t>: </a:t>
            </a:r>
            <a:r>
              <a:rPr lang="en-US" b="1" i="1" dirty="0">
                <a:cs typeface="Courier New" panose="02070309020205020404" pitchFamily="49" charset="0"/>
              </a:rPr>
              <a:t>E  C</a:t>
            </a:r>
            <a:r>
              <a:rPr lang="en-US" dirty="0">
                <a:cs typeface="Courier New" panose="02070309020205020404" pitchFamily="49" charset="0"/>
              </a:rPr>
              <a:t>	terminals: &lt;num&gt; &lt;name&gt; + ( ) = ; if else { }</a:t>
            </a:r>
            <a:endParaRPr lang="en-US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A8DC0-805F-4004-A9A9-CB2FD5FF1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4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50cf964e-e89b-4b87-96c6-e1064931022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8d4f7b3e-c0df-4c0c-aa55-d9b14521e7db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81b401f-5eb1-4e4d-ad13-66f2b06f926f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58cc38b5-03dd-4dbc-81a8-c753a41060c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10876a7b-31b3-4fa8-b3fc-8d46529c0b42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20890</TotalTime>
  <Words>2297</Words>
  <Application>Microsoft Office PowerPoint</Application>
  <PresentationFormat>Widescreen</PresentationFormat>
  <Paragraphs>264</Paragraphs>
  <Slides>31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Consolas</vt:lpstr>
      <vt:lpstr>Wingdings</vt:lpstr>
      <vt:lpstr>Metropolitan</vt:lpstr>
      <vt:lpstr>CS 476 – Programming Language Design</vt:lpstr>
      <vt:lpstr>PowerPoint Presentation</vt:lpstr>
      <vt:lpstr>Structure of a Language</vt:lpstr>
      <vt:lpstr>Metalanguages</vt:lpstr>
      <vt:lpstr>Defining Syntax for a Language</vt:lpstr>
      <vt:lpstr>Defining Syntax for a Language</vt:lpstr>
      <vt:lpstr>Defining Syntax for a Language</vt:lpstr>
      <vt:lpstr>Defining Syntax for a Language</vt:lpstr>
      <vt:lpstr>Context-Free Grammars</vt:lpstr>
      <vt:lpstr>Context-Free Grammars</vt:lpstr>
      <vt:lpstr>Context-Free Grammars</vt:lpstr>
      <vt:lpstr>Context-Free Grammars</vt:lpstr>
      <vt:lpstr>Context-Free Grammars</vt:lpstr>
      <vt:lpstr>PowerPoint Presentation</vt:lpstr>
      <vt:lpstr>Context-Free Grammars</vt:lpstr>
      <vt:lpstr>Context-Free Grammars</vt:lpstr>
      <vt:lpstr>Context-Free Grammars</vt:lpstr>
      <vt:lpstr>Context-Free Grammars</vt:lpstr>
      <vt:lpstr>Context-Free Grammars</vt:lpstr>
      <vt:lpstr>Context-Free Grammars</vt:lpstr>
      <vt:lpstr>PowerPoint Presentation</vt:lpstr>
      <vt:lpstr>Grammars: Variations</vt:lpstr>
      <vt:lpstr>Grammars: Variations</vt:lpstr>
      <vt:lpstr>Grammars: Variations</vt:lpstr>
      <vt:lpstr>Grammars: Variations</vt:lpstr>
      <vt:lpstr>Grammars: Variations</vt:lpstr>
      <vt:lpstr>PowerPoint Presentation</vt:lpstr>
      <vt:lpstr>Defining Syntax for a Language</vt:lpstr>
      <vt:lpstr>Writing Functions on Syntax</vt:lpstr>
      <vt:lpstr>Writing Functions on Syntax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127</cp:revision>
  <dcterms:created xsi:type="dcterms:W3CDTF">2018-08-06T16:06:24Z</dcterms:created>
  <dcterms:modified xsi:type="dcterms:W3CDTF">2023-08-24T23:33:43Z</dcterms:modified>
</cp:coreProperties>
</file>