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1" r:id="rId1"/>
  </p:sldMasterIdLst>
  <p:notesMasterIdLst>
    <p:notesMasterId r:id="rId14"/>
  </p:notesMasterIdLst>
  <p:sldIdLst>
    <p:sldId id="256" r:id="rId2"/>
    <p:sldId id="500" r:id="rId3"/>
    <p:sldId id="508" r:id="rId4"/>
    <p:sldId id="509" r:id="rId5"/>
    <p:sldId id="510" r:id="rId6"/>
    <p:sldId id="512" r:id="rId7"/>
    <p:sldId id="513" r:id="rId8"/>
    <p:sldId id="514" r:id="rId9"/>
    <p:sldId id="516" r:id="rId10"/>
    <p:sldId id="517" r:id="rId11"/>
    <p:sldId id="518" r:id="rId12"/>
    <p:sldId id="51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BD58A-BD1B-40F7-9E00-84F297F086B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F113A-3271-48F5-857E-76D4FE824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2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brielpickard.com/turing-incomplete_edited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brielpickard.com/turing-incomplete_edited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30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Poll Title: Do not modify the notes in this section to avoid tampering with the Poll Everywhere activity.
More info at polleverywhere.com/support
Questions
https://www.polleverywhere.com/discourses/SRzwhp4zztmGWgIgz520A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641B-9B89-2D8F-0F33-16D016FA585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4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6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Poll Title: Do not modify the notes in this section to avoid tampering with the Poll Everywhere activity.
More info at polleverywhere.com/support
Questions
https://www.polleverywhere.com/discourses/SRzwhp4zztmGWgIgz520A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641B-9B89-2D8F-0F33-16D016FA585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4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Obviously you’re not going to write your next program in </a:t>
            </a:r>
            <a:r>
              <a:rPr lang="en-US" dirty="0" err="1"/>
              <a:t>MtG.</a:t>
            </a:r>
            <a:r>
              <a:rPr lang="en-US" dirty="0"/>
              <a:t> So what does this mean in practice?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1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also </a:t>
            </a:r>
            <a:r>
              <a:rPr lang="en-US" sz="1800" dirty="0">
                <a:latin typeface="Calibri" panose="020F0502020204030204" pitchFamily="34" charset="0"/>
                <a:hlinkClick r:id="rId3"/>
              </a:rPr>
              <a:t>https://www.gabrielpickard.com/turing-incomplete_edited.pdf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7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rule out infinite loops, the language is automatically Turing-incomplete.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rule out infinite loops, the language is automatically Turing-incomplete.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rule out infinite loops, the language is automatically Turing-incomplete.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7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rule out infinite loops, the language is automatically Turing-incomplete.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7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also </a:t>
            </a:r>
            <a:r>
              <a:rPr lang="en-US" sz="1800" dirty="0">
                <a:latin typeface="Calibri" panose="020F0502020204030204" pitchFamily="34" charset="0"/>
                <a:hlinkClick r:id="rId3"/>
              </a:rPr>
              <a:t>https://www.gabrielpickard.com/turing-incomplete_edited.pdf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3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43963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20128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48C6787-AA23-4CCF-A4E5-B581B7F8C8BA}" type="datetime1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111E-5611-4ADA-A1B0-6EF235452256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8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CA1C-7FCE-4A47-839A-B256412617F7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2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21167"/>
            <a:ext cx="10772775" cy="1658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637031"/>
            <a:ext cx="10753725" cy="4775415"/>
          </a:xfrm>
        </p:spPr>
        <p:txBody>
          <a:bodyPr/>
          <a:lstStyle>
            <a:lvl1pPr marL="225425" indent="-225425">
              <a:buFont typeface="Arial" panose="020B0604020202020204" pitchFamily="34" charset="0"/>
              <a:buChar char="•"/>
              <a:defRPr sz="3200"/>
            </a:lvl1pPr>
            <a:lvl2pPr marL="914400" indent="-450850">
              <a:buFont typeface="Calibri Light" panose="020F0302020204030204" pitchFamily="34" charset="0"/>
              <a:buChar char="―"/>
              <a:defRPr sz="2800"/>
            </a:lvl2pPr>
            <a:lvl3pPr marL="1206500" indent="-290513">
              <a:buFont typeface="Calibri Light" panose="020F0302020204030204" pitchFamily="34" charset="0"/>
              <a:buChar char="»"/>
              <a:defRPr sz="2400" i="0"/>
            </a:lvl3pPr>
            <a:lvl4pPr marL="285750" indent="-285750">
              <a:buFont typeface="Arial" panose="020B0604020202020204" pitchFamily="34" charset="0"/>
              <a:buChar char="•"/>
              <a:defRPr/>
            </a:lvl4pPr>
            <a:lvl5pPr marL="2857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1007-A3F4-42DF-A5DC-E03BDA3E9E2C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94900" y="6120347"/>
            <a:ext cx="2050706" cy="632404"/>
          </a:xfrm>
        </p:spPr>
        <p:txBody>
          <a:bodyPr/>
          <a:lstStyle>
            <a:lvl1pPr>
              <a:defRPr sz="2400">
                <a:solidFill>
                  <a:schemeClr val="tx1">
                    <a:alpha val="25000"/>
                  </a:schemeClr>
                </a:solidFill>
              </a:defRPr>
            </a:lvl1pPr>
          </a:lstStyle>
          <a:p>
            <a:fld id="{1F1B8572-414E-4329-B0B0-F510B92A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14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67-4E24-4311-A18C-7579D0CC683C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39601C-9D96-4CE5-BAEC-1CE1F3C6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94900" y="6120347"/>
            <a:ext cx="2050706" cy="632404"/>
          </a:xfrm>
        </p:spPr>
        <p:txBody>
          <a:bodyPr/>
          <a:lstStyle>
            <a:lvl1pPr>
              <a:defRPr sz="2400">
                <a:solidFill>
                  <a:schemeClr val="tx1">
                    <a:alpha val="25000"/>
                  </a:schemeClr>
                </a:solidFill>
              </a:defRPr>
            </a:lvl1pPr>
          </a:lstStyle>
          <a:p>
            <a:fld id="{1F1B8572-414E-4329-B0B0-F510B92A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2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532" y="1639915"/>
            <a:ext cx="5447798" cy="4630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637031"/>
            <a:ext cx="5617138" cy="4630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3C89-380D-4DA8-AD85-C2CE1EC6D610}" type="datetime1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A9CB52-3E71-4665-8DC5-81BF9477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94900" y="6120347"/>
            <a:ext cx="2050706" cy="632404"/>
          </a:xfrm>
        </p:spPr>
        <p:txBody>
          <a:bodyPr/>
          <a:lstStyle>
            <a:lvl1pPr>
              <a:defRPr sz="2400">
                <a:solidFill>
                  <a:schemeClr val="tx1">
                    <a:alpha val="25000"/>
                  </a:schemeClr>
                </a:solidFill>
              </a:defRPr>
            </a:lvl1pPr>
          </a:lstStyle>
          <a:p>
            <a:fld id="{1F1B8572-414E-4329-B0B0-F510B92A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69B466-AC30-4A54-8A57-58953EFF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-21167"/>
            <a:ext cx="10772775" cy="1658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25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608B-0EDC-4D88-AA28-46F4ACBC96A9}" type="datetime1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2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6552-A0CD-490C-9CEA-E009CA405FB0}" type="datetime1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3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1E18-D083-4E62-B90B-F5DC4F432D91}" type="datetime1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3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3E8F-B4C5-4ADA-845F-A5D3966C7FD9}" type="datetime1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5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A11815F-3C10-4129-B3A5-759540782D9C}" type="datetime1">
              <a:rPr lang="en-US" smtClean="0"/>
              <a:t>11/27/2023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7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21B6115-706D-4273-8F9C-8EB6476DC8C3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7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476 – Programming Language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William Mansky</a:t>
            </a:r>
          </a:p>
        </p:txBody>
      </p:sp>
    </p:spTree>
    <p:extLst>
      <p:ext uri="{BB962C8B-B14F-4D97-AF65-F5344CB8AC3E}">
        <p14:creationId xmlns:p14="http://schemas.microsoft.com/office/powerpoint/2010/main" val="88947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52BB-3471-4A44-8523-D1EF242F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Turing-Incomplete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15F20-05C4-442F-AE35-DE32E797A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1"/>
            <a:ext cx="10753725" cy="5220969"/>
          </a:xfrm>
        </p:spPr>
        <p:txBody>
          <a:bodyPr>
            <a:normAutofit/>
          </a:bodyPr>
          <a:lstStyle/>
          <a:p>
            <a:r>
              <a:rPr lang="en-US" dirty="0"/>
              <a:t>Our languages don’t have to be able to compute everything!</a:t>
            </a:r>
          </a:p>
          <a:p>
            <a:r>
              <a:rPr lang="en-US" dirty="0"/>
              <a:t>There are some useful Turing-incomplete </a:t>
            </a:r>
            <a:r>
              <a:rPr lang="en-US" i="1" dirty="0"/>
              <a:t>domain-specific</a:t>
            </a:r>
            <a:r>
              <a:rPr lang="en-US" dirty="0"/>
              <a:t> languages (DSLs):</a:t>
            </a:r>
          </a:p>
          <a:p>
            <a:pPr lvl="1"/>
            <a:r>
              <a:rPr lang="en-US" dirty="0"/>
              <a:t>Regular expressions</a:t>
            </a:r>
          </a:p>
          <a:p>
            <a:pPr lvl="1"/>
            <a:r>
              <a:rPr lang="en-US" dirty="0"/>
              <a:t>HTML</a:t>
            </a:r>
          </a:p>
          <a:p>
            <a:pPr lvl="1"/>
            <a:r>
              <a:rPr lang="en-US" dirty="0"/>
              <a:t>Some versions of SQL</a:t>
            </a:r>
          </a:p>
          <a:p>
            <a:pPr lvl="1"/>
            <a:r>
              <a:rPr lang="en-US" dirty="0"/>
              <a:t>Interactive theorem provers</a:t>
            </a:r>
          </a:p>
          <a:p>
            <a:r>
              <a:rPr lang="en-US" dirty="0"/>
              <a:t>And we can make a Turing-incomplete general-purpose language just by bounding loops</a:t>
            </a:r>
          </a:p>
          <a:p>
            <a:pPr lvl="1"/>
            <a:r>
              <a:rPr lang="en-US" dirty="0"/>
              <a:t>But there will be some functions we can’t compute, and we won’t know which until we try!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633C8-AD5D-4C48-B0B2-F4DBE82D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76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AEADAF-CEF5-46BB-7EC2-03CA36A2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5BD32-F610-03FC-E411-ACB462C9A6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2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17A3-7DE9-4F74-9422-E655662E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F1CB-7319-4F68-AD9B-D79AA08F8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Exercise: Please take a few minutes to fill out the course evaluation, and then submit “finished” for Exercise 11/29.</a:t>
            </a:r>
          </a:p>
          <a:p>
            <a:r>
              <a:rPr lang="en-US" dirty="0"/>
              <a:t>If you’d rather not and still want to get credit for the exercise, you can submit “finished” anyway.</a:t>
            </a:r>
          </a:p>
          <a:p>
            <a:r>
              <a:rPr lang="en-US" dirty="0"/>
              <a:t>Thank you for your feedback!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CE869-D208-405D-ACDE-D9FB53CB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3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AEADAF-CEF5-46BB-7EC2-03CA36A2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5BD32-F610-03FC-E411-ACB462C9A6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A533-91B8-4C9E-B83F-39F80BC1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Turing-Completeness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637FF-0F64-4D72-8DBB-A562385BE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every programming language is Turing-complete: it can theoretically express any computation</a:t>
            </a:r>
          </a:p>
          <a:p>
            <a:r>
              <a:rPr lang="en-US" dirty="0"/>
              <a:t>And so are a lot of other things: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E326F-FA8F-417B-9941-196D0E2A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3A035-5296-40BC-BD0C-1821E8D6B4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00" t="30367" r="9334" b="17778"/>
          <a:stretch/>
        </p:blipFill>
        <p:spPr>
          <a:xfrm>
            <a:off x="762000" y="3586265"/>
            <a:ext cx="5577840" cy="2404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EAB21C-DFDB-4ED2-8B4D-8298588AE0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67" t="16890" r="29666" b="6496"/>
          <a:stretch/>
        </p:blipFill>
        <p:spPr>
          <a:xfrm>
            <a:off x="3728720" y="3548470"/>
            <a:ext cx="4673600" cy="3067176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EC6C471-14D1-4F58-9D02-E0871BBB4A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2288" y="3732270"/>
          <a:ext cx="8724093" cy="2769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1993760" imgH="3806280" progId="Paint.Picture">
                  <p:embed/>
                </p:oleObj>
              </mc:Choice>
              <mc:Fallback>
                <p:oleObj name="Bitmap Image" r:id="rId5" imgW="11993760" imgH="3806280" progId="Paint.Picture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EC6C471-14D1-4F58-9D02-E0871BBB4A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2288" y="3732270"/>
                        <a:ext cx="8724093" cy="2769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85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7152E-EB9C-4126-B314-9331B864C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Turing-Completeness: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A3BF7-7E7A-478D-9AAD-F7B43D5D9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Functional, imperative, etc. languages can all simulate each other</a:t>
            </a:r>
          </a:p>
          <a:p>
            <a:r>
              <a:rPr lang="en-US" dirty="0"/>
              <a:t>We can define any language in OCaml (syntax, type system, semantics, interpreter)</a:t>
            </a:r>
          </a:p>
          <a:p>
            <a:pPr lvl="1"/>
            <a:r>
              <a:rPr lang="en-US" dirty="0"/>
              <a:t>Or in C, or in Java, or…</a:t>
            </a:r>
          </a:p>
          <a:p>
            <a:r>
              <a:rPr lang="en-US" dirty="0"/>
              <a:t>We don’t have to choose language based on what’s </a:t>
            </a:r>
            <a:r>
              <a:rPr lang="en-US" i="1" dirty="0"/>
              <a:t>possible</a:t>
            </a:r>
            <a:r>
              <a:rPr lang="en-US" dirty="0"/>
              <a:t> to compute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F35FF-DD5D-49A9-9B68-B67F7B125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4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52BB-3471-4A44-8523-D1EF242F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Turing-Incomplete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15F20-05C4-442F-AE35-DE32E797A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1"/>
            <a:ext cx="10753725" cy="5163819"/>
          </a:xfrm>
        </p:spPr>
        <p:txBody>
          <a:bodyPr/>
          <a:lstStyle/>
          <a:p>
            <a:r>
              <a:rPr lang="en-US" dirty="0"/>
              <a:t>We don’t have to choose language based on what’s </a:t>
            </a:r>
            <a:r>
              <a:rPr lang="en-US" i="1" dirty="0"/>
              <a:t>possible</a:t>
            </a:r>
            <a:r>
              <a:rPr lang="en-US" dirty="0"/>
              <a:t> to compute</a:t>
            </a:r>
          </a:p>
          <a:p>
            <a:r>
              <a:rPr lang="en-US" dirty="0"/>
              <a:t>But also, our languages don’t have to be able to compute everything!</a:t>
            </a:r>
          </a:p>
          <a:p>
            <a:r>
              <a:rPr lang="en-US" dirty="0"/>
              <a:t>There are some useful Turing-incomplete </a:t>
            </a:r>
            <a:r>
              <a:rPr lang="en-US" i="1" dirty="0"/>
              <a:t>domain-specific</a:t>
            </a:r>
            <a:r>
              <a:rPr lang="en-US" dirty="0"/>
              <a:t> languages (DSLs):</a:t>
            </a:r>
          </a:p>
          <a:p>
            <a:pPr lvl="1"/>
            <a:r>
              <a:rPr lang="en-US" dirty="0"/>
              <a:t>Regular expressions</a:t>
            </a:r>
          </a:p>
          <a:p>
            <a:pPr lvl="1"/>
            <a:r>
              <a:rPr lang="en-US" dirty="0"/>
              <a:t>HTML</a:t>
            </a:r>
          </a:p>
          <a:p>
            <a:pPr lvl="1"/>
            <a:r>
              <a:rPr lang="en-US" dirty="0"/>
              <a:t>Some versions of SQL</a:t>
            </a:r>
          </a:p>
          <a:p>
            <a:pPr lvl="1"/>
            <a:r>
              <a:rPr lang="en-US" dirty="0"/>
              <a:t>Configuration languages</a:t>
            </a:r>
          </a:p>
          <a:p>
            <a:pPr lvl="1"/>
            <a:r>
              <a:rPr lang="en-US" dirty="0"/>
              <a:t>Interactive theorem provers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633C8-AD5D-4C48-B0B2-F4DBE82D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2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4331B1-16C0-4472-A17B-396A49E733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::= &lt;#&gt; | &lt;ident&gt;</a:t>
            </a:r>
          </a:p>
          <a:p>
            <a:pPr marL="0" lvl="0" indent="0">
              <a:buNone/>
            </a:pP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|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+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|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–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|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*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</a:t>
            </a:r>
          </a:p>
          <a:p>
            <a:pPr marL="0" lvl="0" indent="0">
              <a:buNone/>
            </a:pPr>
            <a:r>
              <a:rPr lang="en-US" sz="4000" dirty="0"/>
              <a:t>     | &lt;bool&gt;</a:t>
            </a:r>
          </a:p>
          <a:p>
            <a:pPr marL="0" indent="0">
              <a:buNone/>
            </a:pPr>
            <a:r>
              <a:rPr lang="en-US" sz="4000" dirty="0"/>
              <a:t>     | </a:t>
            </a:r>
            <a:r>
              <a:rPr lang="en-US" sz="4000" b="1" i="1" dirty="0"/>
              <a:t>E</a:t>
            </a:r>
            <a:r>
              <a:rPr lang="en-US" sz="4000" dirty="0"/>
              <a:t>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and</a:t>
            </a:r>
            <a:r>
              <a:rPr lang="en-US" sz="4000" dirty="0"/>
              <a:t> </a:t>
            </a:r>
            <a:r>
              <a:rPr lang="en-US" sz="4000" b="1" i="1" dirty="0"/>
              <a:t>E</a:t>
            </a:r>
            <a:r>
              <a:rPr lang="en-US" sz="4000" dirty="0"/>
              <a:t> | </a:t>
            </a:r>
            <a:r>
              <a:rPr lang="en-US" sz="4000" b="1" i="1" dirty="0"/>
              <a:t>E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or</a:t>
            </a:r>
            <a:r>
              <a:rPr lang="en-US" sz="4000" dirty="0"/>
              <a:t> </a:t>
            </a:r>
            <a:r>
              <a:rPr lang="en-US" sz="4000" b="1" i="1" dirty="0"/>
              <a:t>E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 |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not</a:t>
            </a:r>
            <a:r>
              <a:rPr lang="en-US" sz="4000" dirty="0"/>
              <a:t> </a:t>
            </a:r>
            <a:r>
              <a:rPr lang="en-US" sz="4000" b="1" i="1" dirty="0"/>
              <a:t>E</a:t>
            </a:r>
          </a:p>
          <a:p>
            <a:pPr marL="0" indent="0">
              <a:buNone/>
            </a:pPr>
            <a:r>
              <a:rPr lang="en-US" sz="4000" b="1" i="1" dirty="0"/>
              <a:t>     </a:t>
            </a:r>
            <a:r>
              <a:rPr lang="en-US" sz="4000" dirty="0"/>
              <a:t>| </a:t>
            </a:r>
            <a:r>
              <a:rPr lang="en-US" sz="4000" b="1" i="1" dirty="0"/>
              <a:t>E</a:t>
            </a:r>
            <a:r>
              <a:rPr lang="en-US" sz="4000" dirty="0"/>
              <a:t>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=</a:t>
            </a:r>
            <a:r>
              <a:rPr lang="en-US" sz="4000" dirty="0"/>
              <a:t> </a:t>
            </a:r>
            <a:r>
              <a:rPr lang="en-US" sz="4000" b="1" i="1" dirty="0"/>
              <a:t>E</a:t>
            </a:r>
            <a:endParaRPr lang="en-US" sz="4000" b="1" i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buNone/>
            </a:pP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30F64E-950A-4CCE-9DF2-C9BCEF71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572745E-7929-4A8A-834E-FEFE25F0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Turing-Incomplete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AE68-12DC-4F58-A277-8D019504C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330" y="1637031"/>
            <a:ext cx="6034276" cy="463028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C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::= &lt;ident&gt;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:=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</a:t>
            </a:r>
            <a:endParaRPr lang="en-US" sz="4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buNone/>
            </a:pP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 |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C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;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C</a:t>
            </a:r>
          </a:p>
          <a:p>
            <a:pPr marL="0" lvl="0" indent="0">
              <a:buNone/>
            </a:pP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|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skip</a:t>
            </a:r>
          </a:p>
          <a:p>
            <a:pPr marL="0" lvl="0" indent="0">
              <a:buNone/>
            </a:pP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rPr>
              <a:t>|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if(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){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C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}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else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{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C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>
              <a:buNone/>
            </a:pP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|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while(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)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rPr>
              <a:t>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{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C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9028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4331B1-16C0-4472-A17B-396A49E73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02" y="1637031"/>
            <a:ext cx="5447798" cy="463028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::= &lt;#&gt; | &lt;ident&gt;</a:t>
            </a:r>
          </a:p>
          <a:p>
            <a:pPr marL="0" lvl="0" indent="0">
              <a:buNone/>
            </a:pP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|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+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|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–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|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*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</a:t>
            </a:r>
          </a:p>
          <a:p>
            <a:pPr marL="0" lvl="0" indent="0">
              <a:buNone/>
            </a:pPr>
            <a:r>
              <a:rPr lang="en-US" sz="4000" dirty="0"/>
              <a:t>     | &lt;bool&gt;</a:t>
            </a:r>
          </a:p>
          <a:p>
            <a:pPr marL="0" indent="0">
              <a:buNone/>
            </a:pPr>
            <a:r>
              <a:rPr lang="en-US" sz="4000" dirty="0"/>
              <a:t>     | </a:t>
            </a:r>
            <a:r>
              <a:rPr lang="en-US" sz="4000" b="1" i="1" dirty="0"/>
              <a:t>E</a:t>
            </a:r>
            <a:r>
              <a:rPr lang="en-US" sz="4000" dirty="0"/>
              <a:t>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and</a:t>
            </a:r>
            <a:r>
              <a:rPr lang="en-US" sz="4000" dirty="0"/>
              <a:t> </a:t>
            </a:r>
            <a:r>
              <a:rPr lang="en-US" sz="4000" b="1" i="1" dirty="0"/>
              <a:t>E</a:t>
            </a:r>
            <a:r>
              <a:rPr lang="en-US" sz="4000" dirty="0"/>
              <a:t> | </a:t>
            </a:r>
            <a:r>
              <a:rPr lang="en-US" sz="4000" b="1" i="1" dirty="0"/>
              <a:t>E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or</a:t>
            </a:r>
            <a:r>
              <a:rPr lang="en-US" sz="4000" dirty="0"/>
              <a:t> </a:t>
            </a:r>
            <a:r>
              <a:rPr lang="en-US" sz="4000" b="1" i="1" dirty="0"/>
              <a:t>E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 |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not</a:t>
            </a:r>
            <a:r>
              <a:rPr lang="en-US" sz="4000" dirty="0"/>
              <a:t> </a:t>
            </a:r>
            <a:r>
              <a:rPr lang="en-US" sz="4000" b="1" i="1" dirty="0"/>
              <a:t>E</a:t>
            </a:r>
          </a:p>
          <a:p>
            <a:pPr marL="0" indent="0">
              <a:buNone/>
            </a:pPr>
            <a:r>
              <a:rPr lang="en-US" sz="4000" b="1" i="1" dirty="0"/>
              <a:t>     </a:t>
            </a:r>
            <a:r>
              <a:rPr lang="en-US" sz="4000" dirty="0"/>
              <a:t>| </a:t>
            </a:r>
            <a:r>
              <a:rPr lang="en-US" sz="4000" b="1" i="1" dirty="0"/>
              <a:t>E</a:t>
            </a:r>
            <a:r>
              <a:rPr lang="en-US" sz="4000" dirty="0"/>
              <a:t>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=</a:t>
            </a:r>
            <a:r>
              <a:rPr lang="en-US" sz="4000" dirty="0"/>
              <a:t> </a:t>
            </a:r>
            <a:r>
              <a:rPr lang="en-US" sz="4000" b="1" i="1" dirty="0"/>
              <a:t>E</a:t>
            </a:r>
            <a:endParaRPr lang="en-US" sz="4000" b="1" i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buNone/>
            </a:pP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30F64E-950A-4CCE-9DF2-C9BCEF71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572745E-7929-4A8A-834E-FEFE25F0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Turing-Incomplete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AE68-12DC-4F58-A277-8D019504C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8331" y="1637031"/>
            <a:ext cx="6937275" cy="511572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C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::= &lt;ident&gt;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:=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</a:t>
            </a:r>
            <a:endParaRPr lang="en-US" sz="4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buNone/>
            </a:pP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 |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C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;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C</a:t>
            </a:r>
          </a:p>
          <a:p>
            <a:pPr marL="0" lvl="0" indent="0">
              <a:buNone/>
            </a:pP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|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skip</a:t>
            </a:r>
          </a:p>
          <a:p>
            <a:pPr marL="0" lvl="0" indent="0">
              <a:buNone/>
            </a:pP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rPr>
              <a:t>|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if(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){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C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}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else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{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C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>
              <a:buNone/>
            </a:pP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|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while(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) max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rPr>
              <a:t>&lt;#&gt;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 {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C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>
              <a:buNone/>
            </a:pPr>
            <a:endParaRPr lang="en-US" sz="4000" dirty="0">
              <a:solidFill>
                <a:prstClr val="black">
                  <a:lumMod val="85000"/>
                  <a:lumOff val="15000"/>
                </a:prstClr>
              </a:solidFill>
              <a:latin typeface="Consolas" panose="020B0609020204030204" pitchFamily="49" charset="0"/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while(x &gt; 0) max 10 {</a:t>
            </a:r>
          </a:p>
          <a:p>
            <a:pPr marL="0" lvl="0" indent="0"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  y := y * x; x := x – 1; }</a:t>
            </a:r>
          </a:p>
        </p:txBody>
      </p:sp>
    </p:spTree>
    <p:extLst>
      <p:ext uri="{BB962C8B-B14F-4D97-AF65-F5344CB8AC3E}">
        <p14:creationId xmlns:p14="http://schemas.microsoft.com/office/powerpoint/2010/main" val="341210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4331B1-16C0-4472-A17B-396A49E73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05" y="1637031"/>
            <a:ext cx="5447798" cy="463028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::= &lt;#&gt; | &lt;ident&gt;</a:t>
            </a:r>
          </a:p>
          <a:p>
            <a:pPr marL="0" lvl="0" indent="0">
              <a:buNone/>
            </a:pP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|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+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|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–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|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*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</a:t>
            </a:r>
          </a:p>
          <a:p>
            <a:pPr marL="0" lvl="0" indent="0">
              <a:buNone/>
            </a:pPr>
            <a:r>
              <a:rPr lang="en-US" sz="4000" dirty="0"/>
              <a:t>     | &lt;bool&gt;</a:t>
            </a:r>
          </a:p>
          <a:p>
            <a:pPr marL="0" indent="0">
              <a:buNone/>
            </a:pPr>
            <a:r>
              <a:rPr lang="en-US" sz="4000" dirty="0"/>
              <a:t>     | </a:t>
            </a:r>
            <a:r>
              <a:rPr lang="en-US" sz="4000" b="1" i="1" dirty="0"/>
              <a:t>E</a:t>
            </a:r>
            <a:r>
              <a:rPr lang="en-US" sz="4000" dirty="0"/>
              <a:t>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and</a:t>
            </a:r>
            <a:r>
              <a:rPr lang="en-US" sz="4000" dirty="0"/>
              <a:t> </a:t>
            </a:r>
            <a:r>
              <a:rPr lang="en-US" sz="4000" b="1" i="1" dirty="0"/>
              <a:t>E</a:t>
            </a:r>
            <a:r>
              <a:rPr lang="en-US" sz="4000" dirty="0"/>
              <a:t> | </a:t>
            </a:r>
            <a:r>
              <a:rPr lang="en-US" sz="4000" b="1" i="1" dirty="0"/>
              <a:t>E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or</a:t>
            </a:r>
            <a:r>
              <a:rPr lang="en-US" sz="4000" dirty="0"/>
              <a:t> </a:t>
            </a:r>
            <a:r>
              <a:rPr lang="en-US" sz="4000" b="1" i="1" dirty="0"/>
              <a:t>E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 |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not</a:t>
            </a:r>
            <a:r>
              <a:rPr lang="en-US" sz="4000" dirty="0"/>
              <a:t> </a:t>
            </a:r>
            <a:r>
              <a:rPr lang="en-US" sz="4000" b="1" i="1" dirty="0"/>
              <a:t>E</a:t>
            </a:r>
          </a:p>
          <a:p>
            <a:pPr marL="0" indent="0">
              <a:buNone/>
            </a:pPr>
            <a:r>
              <a:rPr lang="en-US" sz="4000" b="1" i="1" dirty="0"/>
              <a:t>     </a:t>
            </a:r>
            <a:r>
              <a:rPr lang="en-US" sz="4000" dirty="0"/>
              <a:t>| </a:t>
            </a:r>
            <a:r>
              <a:rPr lang="en-US" sz="4000" b="1" i="1" dirty="0"/>
              <a:t>E</a:t>
            </a:r>
            <a:r>
              <a:rPr lang="en-US" sz="4000" dirty="0"/>
              <a:t>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=</a:t>
            </a:r>
            <a:r>
              <a:rPr lang="en-US" sz="4000" dirty="0"/>
              <a:t> </a:t>
            </a:r>
            <a:r>
              <a:rPr lang="en-US" sz="4000" b="1" i="1" dirty="0"/>
              <a:t>E</a:t>
            </a:r>
            <a:endParaRPr lang="en-US" sz="4000" b="1" i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buNone/>
            </a:pP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30F64E-950A-4CCE-9DF2-C9BCEF71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572745E-7929-4A8A-834E-FEFE25F0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Turing-Incomplete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AE68-12DC-4F58-A277-8D019504C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8336" y="1637031"/>
            <a:ext cx="6787806" cy="511572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C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::= &lt;ident&gt;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:=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</a:t>
            </a:r>
            <a:endParaRPr lang="en-US" sz="4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buNone/>
            </a:pP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 |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C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;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C</a:t>
            </a:r>
          </a:p>
          <a:p>
            <a:pPr marL="0" lvl="0" indent="0">
              <a:buNone/>
            </a:pP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|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skip</a:t>
            </a:r>
          </a:p>
          <a:p>
            <a:pPr marL="0" lvl="0" indent="0">
              <a:buNone/>
            </a:pP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rPr>
              <a:t>|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if(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){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C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}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else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{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C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>
              <a:buNone/>
            </a:pP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|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while(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) max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rPr>
              <a:t>E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 {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C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>
              <a:buNone/>
            </a:pPr>
            <a:endParaRPr lang="en-US" sz="4000" dirty="0">
              <a:solidFill>
                <a:prstClr val="black">
                  <a:lumMod val="85000"/>
                  <a:lumOff val="15000"/>
                </a:prstClr>
              </a:solidFill>
              <a:latin typeface="Consolas" panose="020B0609020204030204" pitchFamily="49" charset="0"/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while(x &gt; 0) max x {</a:t>
            </a:r>
          </a:p>
          <a:p>
            <a:pPr marL="0" lvl="0" indent="0"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  y := y * x; x := x – 1; }</a:t>
            </a:r>
          </a:p>
        </p:txBody>
      </p:sp>
    </p:spTree>
    <p:extLst>
      <p:ext uri="{BB962C8B-B14F-4D97-AF65-F5344CB8AC3E}">
        <p14:creationId xmlns:p14="http://schemas.microsoft.com/office/powerpoint/2010/main" val="2833008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30F64E-950A-4CCE-9DF2-C9BCEF71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572745E-7929-4A8A-834E-FEFE25F0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Turing-Incomplete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B23DBA7-EA73-C5F7-A4EA-611B7E0620F0}"/>
                  </a:ext>
                </a:extLst>
              </p:cNvPr>
              <p:cNvSpPr/>
              <p:nvPr/>
            </p:nvSpPr>
            <p:spPr>
              <a:xfrm>
                <a:off x="1065805" y="1676028"/>
                <a:ext cx="3112617" cy="1606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&gt;0) </m:t>
                          </m:r>
                        </m:num>
                        <m:den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>
                                      <a:latin typeface="Consolas" panose="020B0609020204030204" pitchFamily="49" charset="0"/>
                                    </a:rPr>
                                    <m:t>while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>
                                      <a:latin typeface="Consolas" panose="020B0609020204030204" pitchFamily="49" charset="0"/>
                                    </a:rPr>
                                    <m:t>(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>
                                      <a:latin typeface="Consolas" panose="020B0609020204030204" pitchFamily="49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Consolas" panose="020B0609020204030204" pitchFamily="49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Consolas" panose="020B0609020204030204" pitchFamily="49" charset="0"/>
                                    </a:rPr>
                                    <m:t>max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Consolas" panose="020B0609020204030204" pitchFamily="49" charset="0"/>
                                    </a:rPr>
                                    <m:t> 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>
                                      <a:latin typeface="Consolas" panose="020B0609020204030204" pitchFamily="49" charset="0"/>
                                    </a:rPr>
                                    <m:t>{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>
                                      <a:latin typeface="Consolas" panose="020B0609020204030204" pitchFamily="49" charset="0"/>
                                    </a:rPr>
                                    <m:t>}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Consolas" panose="020B0609020204030204" pitchFamily="49" charset="0"/>
                                    </a:rPr>
                                    <m:t>if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Consolas" panose="020B0609020204030204" pitchFamily="49" charset="0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Consolas" panose="020B0609020204030204" pitchFamily="49" charset="0"/>
                                    </a:rPr>
                                    <m:t>){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Consolas" panose="020B0609020204030204" pitchFamily="49" charset="0"/>
                                    </a:rPr>
                                    <m:t>;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>
                                      <a:latin typeface="Consolas" panose="020B0609020204030204" pitchFamily="49" charset="0"/>
                                    </a:rPr>
                                    <m:t>while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>
                                      <a:latin typeface="Consolas" panose="020B0609020204030204" pitchFamily="49" charset="0"/>
                                    </a:rPr>
                                    <m:t>(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>
                                      <a:latin typeface="Consolas" panose="020B0609020204030204" pitchFamily="49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Consolas" panose="020B0609020204030204" pitchFamily="49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>
                                      <a:latin typeface="Consolas" panose="020B0609020204030204" pitchFamily="49" charset="0"/>
                                    </a:rPr>
                                    <m:t>max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>
                                      <a:latin typeface="Consolas" panose="020B0609020204030204" pitchFamily="49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>
                                      <a:latin typeface="Consolas" panose="020B0609020204030204" pitchFamily="49" charset="0"/>
                                    </a:rPr>
                                    <m:t>{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>
                                      <a:latin typeface="Consolas" panose="020B0609020204030204" pitchFamily="49" charset="0"/>
                                    </a:rPr>
                                    <m:t>}</m:t>
                                  </m:r>
                                  <m: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Consolas" panose="020B0609020204030204" pitchFamily="49" charset="0"/>
                                    </a:rPr>
                                    <m:t>}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Consolas" panose="020B0609020204030204" pitchFamily="49" charset="0"/>
                                    </a:rPr>
                                    <m:t>else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Consolas" panose="020B0609020204030204" pitchFamily="49" charset="0"/>
                                    </a:rPr>
                                    <m:t>skip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</m:eqAr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B23DBA7-EA73-C5F7-A4EA-611B7E062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805" y="1676028"/>
                <a:ext cx="3112617" cy="1606594"/>
              </a:xfrm>
              <a:prstGeom prst="rect">
                <a:avLst/>
              </a:prstGeom>
              <a:blipFill>
                <a:blip r:embed="rId3"/>
                <a:stretch>
                  <a:fillRect r="-218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3D3BAD-14DA-F79F-08ED-3E3055759D44}"/>
              </a:ext>
            </a:extLst>
          </p:cNvPr>
          <p:cNvSpPr txBox="1">
            <a:spLocks/>
          </p:cNvSpPr>
          <p:nvPr/>
        </p:nvSpPr>
        <p:spPr>
          <a:xfrm>
            <a:off x="4178422" y="4042542"/>
            <a:ext cx="7772377" cy="3023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C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::= … |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while(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) max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rPr>
              <a:t>E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 {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C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itchFamily="34" charset="0"/>
              <a:buNone/>
            </a:pPr>
            <a:endParaRPr lang="en-US" sz="4000" dirty="0">
              <a:solidFill>
                <a:prstClr val="black">
                  <a:lumMod val="85000"/>
                  <a:lumOff val="15000"/>
                </a:prstClr>
              </a:solidFill>
              <a:latin typeface="Consolas" panose="020B06090202040302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while(x &gt; 0) max x {</a:t>
            </a:r>
          </a:p>
          <a:p>
            <a:pPr marL="0" indent="0">
              <a:buFont typeface="Arial" pitchFamily="34" charset="0"/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</a:rPr>
              <a:t>  y := y * x; x := x – 1; }</a:t>
            </a:r>
          </a:p>
        </p:txBody>
      </p:sp>
    </p:spTree>
    <p:extLst>
      <p:ext uri="{BB962C8B-B14F-4D97-AF65-F5344CB8AC3E}">
        <p14:creationId xmlns:p14="http://schemas.microsoft.com/office/powerpoint/2010/main" val="9788749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b8627ae-21f3-4457-b11f-66d55820b06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ba6e2f5-8bce-4ffb-85a4-a6c2e3c53197"/>
</p:tagLst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49133</TotalTime>
  <Words>802</Words>
  <Application>Microsoft Office PowerPoint</Application>
  <PresentationFormat>Widescreen</PresentationFormat>
  <Paragraphs>114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Consolas</vt:lpstr>
      <vt:lpstr>Metropolitan</vt:lpstr>
      <vt:lpstr>Bitmap Image</vt:lpstr>
      <vt:lpstr>CS 476 – Programming Language Design</vt:lpstr>
      <vt:lpstr>PowerPoint Presentation</vt:lpstr>
      <vt:lpstr>Turing-Completeness</vt:lpstr>
      <vt:lpstr>Turing-Completeness: Representation</vt:lpstr>
      <vt:lpstr>Turing-Incomplete Languages</vt:lpstr>
      <vt:lpstr>Turing-Incomplete Languages</vt:lpstr>
      <vt:lpstr>Turing-Incomplete Languages</vt:lpstr>
      <vt:lpstr>Turing-Incomplete Languages</vt:lpstr>
      <vt:lpstr>Turing-Incomplete Languages</vt:lpstr>
      <vt:lpstr>Turing-Incomplete Languages</vt:lpstr>
      <vt:lpstr>PowerPoint Presentation</vt:lpstr>
      <vt:lpstr>Course Evaluations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476 – Programming Language Design</dc:title>
  <dc:creator>Susannah Mansky</dc:creator>
  <cp:lastModifiedBy>Mansky, William</cp:lastModifiedBy>
  <cp:revision>475</cp:revision>
  <dcterms:created xsi:type="dcterms:W3CDTF">2018-08-06T16:06:24Z</dcterms:created>
  <dcterms:modified xsi:type="dcterms:W3CDTF">2023-11-29T15:43:50Z</dcterms:modified>
</cp:coreProperties>
</file>