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2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tags/tag3.xml" ContentType="application/vnd.openxmlformats-officedocument.presentationml.tags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tags/tag4.xml" ContentType="application/vnd.openxmlformats-officedocument.presentationml.tags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tags/tag5.xml" ContentType="application/vnd.openxmlformats-officedocument.presentationml.tags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701" r:id="rId1"/>
  </p:sldMasterIdLst>
  <p:notesMasterIdLst>
    <p:notesMasterId r:id="rId51"/>
  </p:notesMasterIdLst>
  <p:sldIdLst>
    <p:sldId id="256" r:id="rId2"/>
    <p:sldId id="512" r:id="rId3"/>
    <p:sldId id="290" r:id="rId4"/>
    <p:sldId id="291" r:id="rId5"/>
    <p:sldId id="292" r:id="rId6"/>
    <p:sldId id="296" r:id="rId7"/>
    <p:sldId id="300" r:id="rId8"/>
    <p:sldId id="301" r:id="rId9"/>
    <p:sldId id="302" r:id="rId10"/>
    <p:sldId id="452" r:id="rId11"/>
    <p:sldId id="303" r:id="rId12"/>
    <p:sldId id="305" r:id="rId13"/>
    <p:sldId id="453" r:id="rId14"/>
    <p:sldId id="513" r:id="rId15"/>
    <p:sldId id="454" r:id="rId16"/>
    <p:sldId id="306" r:id="rId17"/>
    <p:sldId id="307" r:id="rId18"/>
    <p:sldId id="308" r:id="rId19"/>
    <p:sldId id="500" r:id="rId20"/>
    <p:sldId id="501" r:id="rId21"/>
    <p:sldId id="502" r:id="rId22"/>
    <p:sldId id="503" r:id="rId23"/>
    <p:sldId id="504" r:id="rId24"/>
    <p:sldId id="298" r:id="rId25"/>
    <p:sldId id="514" r:id="rId26"/>
    <p:sldId id="430" r:id="rId27"/>
    <p:sldId id="315" r:id="rId28"/>
    <p:sldId id="320" r:id="rId29"/>
    <p:sldId id="316" r:id="rId30"/>
    <p:sldId id="319" r:id="rId31"/>
    <p:sldId id="515" r:id="rId32"/>
    <p:sldId id="337" r:id="rId33"/>
    <p:sldId id="338" r:id="rId34"/>
    <p:sldId id="339" r:id="rId35"/>
    <p:sldId id="340" r:id="rId36"/>
    <p:sldId id="348" r:id="rId37"/>
    <p:sldId id="341" r:id="rId38"/>
    <p:sldId id="518" r:id="rId39"/>
    <p:sldId id="344" r:id="rId40"/>
    <p:sldId id="431" r:id="rId41"/>
    <p:sldId id="505" r:id="rId42"/>
    <p:sldId id="506" r:id="rId43"/>
    <p:sldId id="507" r:id="rId44"/>
    <p:sldId id="508" r:id="rId45"/>
    <p:sldId id="509" r:id="rId46"/>
    <p:sldId id="510" r:id="rId47"/>
    <p:sldId id="511" r:id="rId48"/>
    <p:sldId id="516" r:id="rId49"/>
    <p:sldId id="517" r:id="rId5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33" y="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692" y="6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BD58A-BD1B-40F7-9E00-84F297F086BE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2F113A-3271-48F5-857E-76D4FE824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23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2307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But what about terms with variables?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0352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But what about terms with variables?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8721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But what about terms with variables?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643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But what about terms with variables?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1684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But what about terms with variables?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5871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But what about terms with variables?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4287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4795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57054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1062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Where </a:t>
            </a:r>
            <a:r>
              <a:rPr lang="en-US" dirty="0" err="1"/>
              <a:t>typ</a:t>
            </a:r>
            <a:r>
              <a:rPr lang="en-US" dirty="0"/>
              <a:t> now can include these type variables, these “unknown types”.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52433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Why don’t we force l1 and l2 to </a:t>
            </a:r>
            <a:r>
              <a:rPr lang="en-US" dirty="0" err="1"/>
              <a:t>typecheck</a:t>
            </a:r>
            <a:r>
              <a:rPr lang="en-US" dirty="0"/>
              <a:t> as int? Because they might be “unknowns” that only get filled in when we see the plus. In other words, we’re not pattern-matching on them because they might be variables; instead, we’re adding constraints that will eventually fill the variables in.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65065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 a demo!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1847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30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57867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3819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13954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90840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30743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3759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theory, this is a nice-to-have, but in practice it makes OCaml programming much smoother.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18442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59928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19051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44277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52188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59024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33062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22261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74203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29601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2655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We’ve run into two inference from two angles now.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01486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We’ve run into two inference from two angles now.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0313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When we have variables, we rely on already knowing their types.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8210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how can we handle functions that don’t declare the types of their parameters?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8409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But what about terms with variables?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8490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43963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20128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48C6787-AA23-4CCF-A4E5-B581B7F8C8BA}" type="datetime1">
              <a:rPr lang="en-US" smtClean="0"/>
              <a:t>11/8/2023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46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B111E-5611-4ADA-A1B0-6EF235452256}" type="datetime1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686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5CA1C-7FCE-4A47-839A-B256412617F7}" type="datetime1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12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4775415"/>
          </a:xfrm>
        </p:spPr>
        <p:txBody>
          <a:bodyPr/>
          <a:lstStyle>
            <a:lvl1pPr marL="225425" indent="-225425">
              <a:buFont typeface="Arial" panose="020B0604020202020204" pitchFamily="34" charset="0"/>
              <a:buChar char="•"/>
              <a:defRPr sz="3200"/>
            </a:lvl1pPr>
            <a:lvl2pPr marL="914400" indent="-450850">
              <a:buFont typeface="Calibri Light" panose="020F0302020204030204" pitchFamily="34" charset="0"/>
              <a:buChar char="―"/>
              <a:defRPr sz="2800"/>
            </a:lvl2pPr>
            <a:lvl3pPr marL="1206500" indent="-290513">
              <a:buFont typeface="Calibri Light" panose="020F0302020204030204" pitchFamily="34" charset="0"/>
              <a:buChar char="»"/>
              <a:defRPr sz="2400" i="0"/>
            </a:lvl3pPr>
            <a:lvl4pPr marL="285750" indent="-285750">
              <a:buFont typeface="Arial" panose="020B0604020202020204" pitchFamily="34" charset="0"/>
              <a:buChar char="•"/>
              <a:defRPr/>
            </a:lvl4pPr>
            <a:lvl5pPr marL="2857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A1007-A3F4-42DF-A5DC-E03BDA3E9E2C}" type="datetime1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4147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6D767-4E24-4311-A18C-7579D0CC683C}" type="datetime1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939601C-9D96-4CE5-BAEC-1CE1F3C63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525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3532" y="1639915"/>
            <a:ext cx="5447798" cy="46302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637031"/>
            <a:ext cx="5617138" cy="46302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43C89-380D-4DA8-AD85-C2CE1EC6D610}" type="datetime1">
              <a:rPr lang="en-US" smtClean="0"/>
              <a:t>11/8/2023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7A9CB52-3E71-4665-8DC5-81BF94778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869B466-AC30-4A54-8A57-58953EFFA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11253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0608B-0EDC-4D88-AA28-46F4ACBC96A9}" type="datetime1">
              <a:rPr lang="en-US" smtClean="0"/>
              <a:t>11/8/2023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28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6552-A0CD-490C-9CEA-E009CA405FB0}" type="datetime1">
              <a:rPr lang="en-US" smtClean="0"/>
              <a:t>11/8/2023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3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1E18-D083-4E62-B90B-F5DC4F432D91}" type="datetime1">
              <a:rPr lang="en-US" smtClean="0"/>
              <a:t>11/8/2023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831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53E8F-B4C5-4ADA-845F-A5D3966C7FD9}" type="datetime1">
              <a:rPr lang="en-US" smtClean="0"/>
              <a:t>11/8/2023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955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A11815F-3C10-4129-B3A5-759540782D9C}" type="datetime1">
              <a:rPr lang="en-US" smtClean="0"/>
              <a:t>11/8/2023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5876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21B6115-706D-4273-8F9C-8EB6476DC8C3}" type="datetime1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378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1.png"/><Relationship Id="rId4" Type="http://schemas.openxmlformats.org/officeDocument/2006/relationships/image" Target="../media/image37.pn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0.png"/><Relationship Id="rId4" Type="http://schemas.openxmlformats.org/officeDocument/2006/relationships/image" Target="../media/image4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0.png"/><Relationship Id="rId4" Type="http://schemas.openxmlformats.org/officeDocument/2006/relationships/image" Target="../media/image4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2.png"/><Relationship Id="rId4" Type="http://schemas.openxmlformats.org/officeDocument/2006/relationships/image" Target="../media/image4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image" Target="../media/image44.png"/><Relationship Id="rId7" Type="http://schemas.openxmlformats.org/officeDocument/2006/relationships/image" Target="../media/image40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image" Target="../media/image44.png"/><Relationship Id="rId7" Type="http://schemas.openxmlformats.org/officeDocument/2006/relationships/image" Target="../media/image40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6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7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8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9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1.png"/><Relationship Id="rId4" Type="http://schemas.openxmlformats.org/officeDocument/2006/relationships/image" Target="../media/image50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0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3.png"/><Relationship Id="rId4" Type="http://schemas.openxmlformats.org/officeDocument/2006/relationships/image" Target="../media/image52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0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4" Type="http://schemas.openxmlformats.org/officeDocument/2006/relationships/image" Target="../media/image1.png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 476 – Programming Language Design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William Mansky</a:t>
            </a:r>
          </a:p>
        </p:txBody>
      </p:sp>
    </p:spTree>
    <p:extLst>
      <p:ext uri="{BB962C8B-B14F-4D97-AF65-F5344CB8AC3E}">
        <p14:creationId xmlns:p14="http://schemas.microsoft.com/office/powerpoint/2010/main" val="889470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26811-8D3F-4CBF-9C90-2A8F61E5F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 Type Inference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C06EE6-8E30-4418-9D9F-08905035E3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BF4EDE-4706-48A5-B439-9812D973C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9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ADAE230-2908-4F71-935A-3DB98F4A94FB}"/>
                  </a:ext>
                </a:extLst>
              </p:cNvPr>
              <p:cNvSpPr txBox="1"/>
              <p:nvPr/>
            </p:nvSpPr>
            <p:spPr>
              <a:xfrm>
                <a:off x="1628441" y="3232958"/>
                <a:ext cx="9107237" cy="12768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2+3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highlight>
                                    <a:srgbClr val="FFFF00"/>
                                  </a:highlight>
                                  <a:latin typeface="Cambria Math" panose="02040503050406030204" pitchFamily="18" charset="0"/>
                                </a:rPr>
                                <m:t>int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5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int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2+3=5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: ?</m:t>
                              </m:r>
                            </m:den>
                          </m:f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1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2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2+3=5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1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2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 ?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ADAE230-2908-4F71-935A-3DB98F4A94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8441" y="3232958"/>
                <a:ext cx="9107237" cy="127688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961635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26811-8D3F-4CBF-9C90-2A8F61E5F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 Type Inference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C06EE6-8E30-4418-9D9F-08905035E3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BF4EDE-4706-48A5-B439-9812D973C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10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ADAE230-2908-4F71-935A-3DB98F4A94FB}"/>
                  </a:ext>
                </a:extLst>
              </p:cNvPr>
              <p:cNvSpPr txBox="1"/>
              <p:nvPr/>
            </p:nvSpPr>
            <p:spPr>
              <a:xfrm>
                <a:off x="1657016" y="3232958"/>
                <a:ext cx="9162124" cy="12768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2+3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int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5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int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2+3=5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highlight>
                                    <a:srgbClr val="FFFF00"/>
                                  </a:highlight>
                                  <a:latin typeface="Cambria Math" panose="02040503050406030204" pitchFamily="18" charset="0"/>
                                </a:rPr>
                                <m:t>bool</m:t>
                              </m:r>
                            </m:den>
                          </m:f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1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2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2+3=5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1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2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 ?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ADAE230-2908-4F71-935A-3DB98F4A94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7016" y="3232958"/>
                <a:ext cx="9162124" cy="127688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02071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26811-8D3F-4CBF-9C90-2A8F61E5F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 Type Inference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C06EE6-8E30-4418-9D9F-08905035E3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BF4EDE-4706-48A5-B439-9812D973C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11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ADAE230-2908-4F71-935A-3DB98F4A94FB}"/>
                  </a:ext>
                </a:extLst>
              </p:cNvPr>
              <p:cNvSpPr txBox="1"/>
              <p:nvPr/>
            </p:nvSpPr>
            <p:spPr>
              <a:xfrm>
                <a:off x="1651301" y="3232958"/>
                <a:ext cx="9162124" cy="12768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2+3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int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5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int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2+3=5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bool</m:t>
                              </m:r>
                            </m:den>
                          </m:f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1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2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2+3=5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1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2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ADAE230-2908-4F71-935A-3DB98F4A94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1301" y="3232958"/>
                <a:ext cx="9162124" cy="127688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574206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26811-8D3F-4CBF-9C90-2A8F61E5F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 Type Inference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C06EE6-8E30-4418-9D9F-08905035E3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let </a:t>
            </a:r>
            <a:r>
              <a:rPr lang="en-US" dirty="0" err="1"/>
              <a:t>type_of</a:t>
            </a:r>
            <a:r>
              <a:rPr lang="en-US" dirty="0"/>
              <a:t> (e : exp) : </a:t>
            </a:r>
            <a:r>
              <a:rPr lang="en-US" dirty="0" err="1"/>
              <a:t>typ</a:t>
            </a:r>
            <a:r>
              <a:rPr lang="en-US" dirty="0"/>
              <a:t> option =</a:t>
            </a:r>
          </a:p>
          <a:p>
            <a:pPr marL="0" indent="0">
              <a:buNone/>
            </a:pPr>
            <a:r>
              <a:rPr lang="en-US" dirty="0"/>
              <a:t>  match e with</a:t>
            </a:r>
          </a:p>
          <a:p>
            <a:pPr marL="0" indent="0">
              <a:buNone/>
            </a:pPr>
            <a:r>
              <a:rPr lang="en-US" dirty="0"/>
              <a:t>  | Num i -&gt; Some </a:t>
            </a:r>
            <a:r>
              <a:rPr lang="en-US" dirty="0" err="1"/>
              <a:t>IntTy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| Add (e1, e2) -&gt; (match </a:t>
            </a:r>
            <a:r>
              <a:rPr lang="en-US" dirty="0" err="1"/>
              <a:t>type_of</a:t>
            </a:r>
            <a:r>
              <a:rPr lang="en-US" dirty="0"/>
              <a:t> e1, </a:t>
            </a:r>
            <a:r>
              <a:rPr lang="en-US" dirty="0" err="1"/>
              <a:t>type_of</a:t>
            </a:r>
            <a:r>
              <a:rPr lang="en-US" dirty="0"/>
              <a:t> e2 with</a:t>
            </a:r>
          </a:p>
          <a:p>
            <a:pPr marL="0" indent="0">
              <a:buNone/>
            </a:pPr>
            <a:r>
              <a:rPr lang="en-US" dirty="0"/>
              <a:t>                                 | Some </a:t>
            </a:r>
            <a:r>
              <a:rPr lang="en-US" dirty="0" err="1"/>
              <a:t>IntTy</a:t>
            </a:r>
            <a:r>
              <a:rPr lang="en-US" dirty="0"/>
              <a:t>, Some </a:t>
            </a:r>
            <a:r>
              <a:rPr lang="en-US" dirty="0" err="1"/>
              <a:t>IntTy</a:t>
            </a:r>
            <a:r>
              <a:rPr lang="en-US" dirty="0"/>
              <a:t> -&gt; Some </a:t>
            </a:r>
            <a:r>
              <a:rPr lang="en-US" dirty="0" err="1"/>
              <a:t>IntTy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          | _ -&gt; None)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BF4EDE-4706-48A5-B439-9812D973C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12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ADAE230-2908-4F71-935A-3DB98F4A94FB}"/>
                  </a:ext>
                </a:extLst>
              </p:cNvPr>
              <p:cNvSpPr txBox="1"/>
              <p:nvPr/>
            </p:nvSpPr>
            <p:spPr>
              <a:xfrm>
                <a:off x="1651301" y="1537508"/>
                <a:ext cx="9162124" cy="12768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2+3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int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5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int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2+3=5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bool</m:t>
                              </m:r>
                            </m:den>
                          </m:f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1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2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2+3=5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1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2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ADAE230-2908-4F71-935A-3DB98F4A94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1301" y="1537508"/>
                <a:ext cx="9162124" cy="127688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784802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13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5137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26811-8D3F-4CBF-9C90-2A8F61E5F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 Type Inference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C06EE6-8E30-4418-9D9F-08905035E3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let </a:t>
            </a:r>
            <a:r>
              <a:rPr lang="en-US" dirty="0" err="1"/>
              <a:t>type_of</a:t>
            </a:r>
            <a:r>
              <a:rPr lang="en-US" dirty="0"/>
              <a:t> (gamma : context) (e : exp) : </a:t>
            </a:r>
            <a:r>
              <a:rPr lang="en-US" dirty="0" err="1"/>
              <a:t>typ</a:t>
            </a:r>
            <a:r>
              <a:rPr lang="en-US" dirty="0"/>
              <a:t> option =</a:t>
            </a:r>
          </a:p>
          <a:p>
            <a:pPr marL="0" indent="0">
              <a:buNone/>
            </a:pPr>
            <a:r>
              <a:rPr lang="en-US" dirty="0"/>
              <a:t>  match e with</a:t>
            </a:r>
          </a:p>
          <a:p>
            <a:pPr marL="0" indent="0">
              <a:buNone/>
            </a:pPr>
            <a:r>
              <a:rPr lang="en-US" dirty="0"/>
              <a:t>  | Num i -&gt; Some </a:t>
            </a:r>
            <a:r>
              <a:rPr lang="en-US" dirty="0" err="1"/>
              <a:t>IntTy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| Add (e1, e2) -&gt; (match </a:t>
            </a:r>
            <a:r>
              <a:rPr lang="en-US" dirty="0" err="1"/>
              <a:t>type_of</a:t>
            </a:r>
            <a:r>
              <a:rPr lang="en-US" dirty="0"/>
              <a:t> e1, </a:t>
            </a:r>
            <a:r>
              <a:rPr lang="en-US" dirty="0" err="1"/>
              <a:t>type_of</a:t>
            </a:r>
            <a:r>
              <a:rPr lang="en-US" dirty="0"/>
              <a:t> e2 with</a:t>
            </a:r>
          </a:p>
          <a:p>
            <a:pPr marL="0" indent="0">
              <a:buNone/>
            </a:pPr>
            <a:r>
              <a:rPr lang="en-US" dirty="0"/>
              <a:t>                                 | Some </a:t>
            </a:r>
            <a:r>
              <a:rPr lang="en-US" dirty="0" err="1"/>
              <a:t>IntTy</a:t>
            </a:r>
            <a:r>
              <a:rPr lang="en-US" dirty="0"/>
              <a:t>, Some </a:t>
            </a:r>
            <a:r>
              <a:rPr lang="en-US" dirty="0" err="1"/>
              <a:t>IntTy</a:t>
            </a:r>
            <a:r>
              <a:rPr lang="en-US" dirty="0"/>
              <a:t> -&gt; Some </a:t>
            </a:r>
            <a:r>
              <a:rPr lang="en-US" dirty="0" err="1"/>
              <a:t>IntTy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          | _ -&gt; None)</a:t>
            </a:r>
          </a:p>
          <a:p>
            <a:pPr marL="0" indent="0">
              <a:buNone/>
            </a:pPr>
            <a:r>
              <a:rPr lang="en-US" dirty="0"/>
              <a:t>  | Var x -&gt; lookup gamma 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BF4EDE-4706-48A5-B439-9812D973C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0727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B8558-16D6-446D-81D9-050E626D0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Inference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5BADEA-3C52-446B-93A5-8CE202FE95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Exercise: What type does this term have? How would you figure it out?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391878-2F19-4352-A75A-9241E73E7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15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023F738-B7F9-4FBA-8969-725201B3E22A}"/>
                  </a:ext>
                </a:extLst>
              </p:cNvPr>
              <p:cNvSpPr txBox="1"/>
              <p:nvPr/>
            </p:nvSpPr>
            <p:spPr>
              <a:xfrm>
                <a:off x="2212640" y="4035599"/>
                <a:ext cx="7845760" cy="492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⊢</m:t>
                      </m:r>
                      <m:r>
                        <m:rPr>
                          <m:nor/>
                        </m:rPr>
                        <a:rPr lang="en-US" sz="3200" i="0">
                          <a:latin typeface="Consolas" panose="020B0609020204030204" pitchFamily="49" charset="0"/>
                        </a:rPr>
                        <m:t>fun</m:t>
                      </m:r>
                      <m:r>
                        <m:rPr>
                          <m:nor/>
                        </m:rPr>
                        <a:rPr lang="en-US" sz="3200" i="0">
                          <a:latin typeface="Consolas" panose="020B0609020204030204" pitchFamily="49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3200" i="0">
                          <a:latin typeface="Consolas" panose="020B0609020204030204" pitchFamily="49" charset="0"/>
                        </a:rPr>
                        <m:t>f</m:t>
                      </m:r>
                      <m:r>
                        <m:rPr>
                          <m:nor/>
                        </m:rPr>
                        <a:rPr lang="en-US" sz="3200" b="0" i="0" smtClean="0">
                          <a:latin typeface="Consolas" panose="020B0609020204030204" pitchFamily="49" charset="0"/>
                        </a:rPr>
                        <m:t> −&gt; </m:t>
                      </m:r>
                      <m:r>
                        <m:rPr>
                          <m:nor/>
                        </m:rPr>
                        <a:rPr lang="en-US" sz="3200" i="0">
                          <a:latin typeface="Consolas" panose="020B0609020204030204" pitchFamily="49" charset="0"/>
                        </a:rPr>
                        <m:t>fun</m:t>
                      </m:r>
                      <m:r>
                        <m:rPr>
                          <m:nor/>
                        </m:rPr>
                        <a:rPr lang="en-US" sz="3200" i="0">
                          <a:latin typeface="Consolas" panose="020B0609020204030204" pitchFamily="49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3200" i="0">
                          <a:latin typeface="Consolas" panose="020B0609020204030204" pitchFamily="49" charset="0"/>
                        </a:rPr>
                        <m:t>x</m:t>
                      </m:r>
                      <m:r>
                        <m:rPr>
                          <m:nor/>
                        </m:rPr>
                        <a:rPr lang="en-US" sz="3200" b="0" i="0" smtClean="0">
                          <a:latin typeface="Consolas" panose="020B0609020204030204" pitchFamily="49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3200" smtClean="0">
                          <a:latin typeface="Consolas" panose="020B0609020204030204" pitchFamily="49" charset="0"/>
                        </a:rPr>
                        <m:t>−&gt;</m:t>
                      </m:r>
                      <m:r>
                        <m:rPr>
                          <m:nor/>
                        </m:rPr>
                        <a:rPr lang="en-US" sz="3200" i="0">
                          <a:latin typeface="Consolas" panose="020B0609020204030204" pitchFamily="49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3200" b="0" i="0" smtClean="0">
                          <a:latin typeface="Consolas" panose="020B0609020204030204" pitchFamily="49" charset="0"/>
                        </a:rPr>
                        <m:t>f</m:t>
                      </m:r>
                      <m:r>
                        <m:rPr>
                          <m:nor/>
                        </m:rPr>
                        <a:rPr lang="en-US" sz="3200" b="0" i="0" smtClean="0">
                          <a:latin typeface="Consolas" panose="020B0609020204030204" pitchFamily="49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3200" i="0">
                          <a:latin typeface="Consolas" panose="020B0609020204030204" pitchFamily="49" charset="0"/>
                        </a:rPr>
                        <m:t>x</m:t>
                      </m:r>
                      <m:r>
                        <m:rPr>
                          <m:nor/>
                        </m:rPr>
                        <a:rPr lang="en-US" sz="3200" b="0" i="0" smtClean="0">
                          <a:latin typeface="Consolas" panose="020B0609020204030204" pitchFamily="49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3200" i="0">
                          <a:latin typeface="Consolas" panose="020B0609020204030204" pitchFamily="49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en-US" sz="3200" b="0" i="0" smtClean="0">
                          <a:latin typeface="Consolas" panose="020B0609020204030204" pitchFamily="49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3200" i="0">
                          <a:latin typeface="Consolas" panose="020B0609020204030204" pitchFamily="49" charset="0"/>
                        </a:rPr>
                        <m:t>f</m:t>
                      </m:r>
                      <m:r>
                        <m:rPr>
                          <m:nor/>
                        </m:rPr>
                        <a:rPr lang="en-US" sz="3200" i="0">
                          <a:latin typeface="Consolas" panose="020B0609020204030204" pitchFamily="49" charset="0"/>
                        </a:rPr>
                        <m:t> 3 :</m:t>
                      </m:r>
                      <m:r>
                        <m:rPr>
                          <m:nor/>
                        </m:rPr>
                        <a:rPr lang="en-US" sz="3200" b="0" i="0" smtClean="0">
                          <a:latin typeface="Consolas" panose="020B0609020204030204" pitchFamily="49" charset="0"/>
                        </a:rPr>
                        <m:t> ?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023F738-B7F9-4FBA-8969-725201B3E2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2640" y="4035599"/>
                <a:ext cx="7845760" cy="4924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56489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B8558-16D6-446D-81D9-050E626D0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Inference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5BADEA-3C52-446B-93A5-8CE202FE95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391878-2F19-4352-A75A-9241E73E7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16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023F738-B7F9-4FBA-8969-725201B3E22A}"/>
                  </a:ext>
                </a:extLst>
              </p:cNvPr>
              <p:cNvSpPr txBox="1"/>
              <p:nvPr/>
            </p:nvSpPr>
            <p:spPr>
              <a:xfrm>
                <a:off x="2555541" y="3619038"/>
                <a:ext cx="6293820" cy="128381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nor/>
                                    </m:rPr>
                                    <a:rPr lang="en-US" sz="3200" i="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↦ ?,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i="0">
                                      <a:latin typeface="Consolas" panose="020B0609020204030204" pitchFamily="49" charset="0"/>
                                    </a:rPr>
                                    <m:t>x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↦ ?</m:t>
                                  </m:r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+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3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: ?</m:t>
                              </m:r>
                            </m:num>
                            <m:den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⋯</m:t>
                              </m:r>
                            </m:den>
                          </m:f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+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3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: ?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023F738-B7F9-4FBA-8969-725201B3E2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541" y="3619038"/>
                <a:ext cx="6293820" cy="1283813"/>
              </a:xfrm>
              <a:prstGeom prst="rect">
                <a:avLst/>
              </a:prstGeom>
              <a:blipFill>
                <a:blip r:embed="rId3"/>
                <a:stretch>
                  <a:fillRect r="-153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069786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B8558-16D6-446D-81D9-050E626D0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Inference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5BADEA-3C52-446B-93A5-8CE202FE95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391878-2F19-4352-A75A-9241E73E7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17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023F738-B7F9-4FBA-8969-725201B3E22A}"/>
                  </a:ext>
                </a:extLst>
              </p:cNvPr>
              <p:cNvSpPr txBox="1"/>
              <p:nvPr/>
            </p:nvSpPr>
            <p:spPr>
              <a:xfrm>
                <a:off x="2555541" y="2816398"/>
                <a:ext cx="6293820" cy="215610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>
                                    <m:fPr>
                                      <m:ctrlPr>
                                        <a:rPr lang="en-US" sz="32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m:rPr>
                                          <m:nor/>
                                        </m:rPr>
                                        <a:rPr lang="en-US" sz="3200" b="0" i="0" smtClean="0">
                                          <a:latin typeface="Consolas" panose="020B0609020204030204" pitchFamily="49" charset="0"/>
                                        </a:rPr>
                                        <m:t>f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 : ?    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 b="0" i="0" smtClean="0">
                                          <a:latin typeface="Consolas" panose="020B0609020204030204" pitchFamily="49" charset="0"/>
                                        </a:rPr>
                                        <m:t>x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 : ?</m:t>
                                      </m:r>
                                    </m:num>
                                    <m:den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⋯</m:t>
                                      </m:r>
                                    </m:den>
                                  </m:f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   </m:t>
                                  </m:r>
                                  <m:f>
                                    <m:f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m:rPr>
                                          <m:nor/>
                                        </m:rPr>
                                        <a:rPr lang="en-US" sz="3200" b="0" i="0" smtClean="0">
                                          <a:latin typeface="Consolas" panose="020B0609020204030204" pitchFamily="49" charset="0"/>
                                        </a:rPr>
                                        <m:t>f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: ?    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 b="0" i="0" smtClean="0">
                                          <a:latin typeface="Consolas" panose="020B0609020204030204" pitchFamily="49" charset="0"/>
                                        </a:rPr>
                                        <m:t>3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 : ?</m:t>
                                      </m:r>
                                    </m:num>
                                    <m:den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⋯</m:t>
                                      </m:r>
                                    </m:den>
                                  </m:f>
                                </m:num>
                                <m:den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Γ</m:t>
                                  </m:r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en-US" sz="3200" i="0">
                                          <a:latin typeface="Consolas" panose="020B0609020204030204" pitchFamily="49" charset="0"/>
                                        </a:rPr>
                                        <m:t>f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↦ ?,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 i="0">
                                          <a:latin typeface="Consolas" panose="020B0609020204030204" pitchFamily="49" charset="0"/>
                                        </a:rPr>
                                        <m:t>x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↦ ?</m:t>
                                      </m:r>
                                    </m:e>
                                  </m:d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⊢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x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+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3</m:t>
                                  </m:r>
                                  <m: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: ?</m:t>
                                  </m:r>
                                </m:den>
                              </m:f>
                            </m:num>
                            <m:den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⋯</m:t>
                              </m:r>
                            </m:den>
                          </m:f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+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3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: ?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023F738-B7F9-4FBA-8969-725201B3E2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541" y="2816398"/>
                <a:ext cx="6293820" cy="2156103"/>
              </a:xfrm>
              <a:prstGeom prst="rect">
                <a:avLst/>
              </a:prstGeom>
              <a:blipFill>
                <a:blip r:embed="rId3"/>
                <a:stretch>
                  <a:fillRect r="-153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50041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B8558-16D6-446D-81D9-050E626D0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Inference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5BADEA-3C52-446B-93A5-8CE202FE95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391878-2F19-4352-A75A-9241E73E7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18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023F738-B7F9-4FBA-8969-725201B3E22A}"/>
                  </a:ext>
                </a:extLst>
              </p:cNvPr>
              <p:cNvSpPr txBox="1"/>
              <p:nvPr/>
            </p:nvSpPr>
            <p:spPr>
              <a:xfrm>
                <a:off x="2555541" y="2816398"/>
                <a:ext cx="6293820" cy="215610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>
                                    <m:fPr>
                                      <m:ctrlPr>
                                        <a:rPr lang="en-US" sz="32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m:rPr>
                                          <m:nor/>
                                        </m:rPr>
                                        <a:rPr lang="en-US" sz="3200" b="0" i="0" smtClean="0">
                                          <a:latin typeface="Consolas" panose="020B0609020204030204" pitchFamily="49" charset="0"/>
                                        </a:rPr>
                                        <m:t>f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 : ?    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 b="0" i="0" smtClean="0">
                                          <a:latin typeface="Consolas" panose="020B0609020204030204" pitchFamily="49" charset="0"/>
                                        </a:rPr>
                                        <m:t>x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 : ?</m:t>
                                      </m:r>
                                    </m:num>
                                    <m:den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⋯</m:t>
                                      </m:r>
                                    </m:den>
                                  </m:f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   </m:t>
                                  </m:r>
                                  <m:f>
                                    <m:f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m:rPr>
                                          <m:nor/>
                                        </m:rPr>
                                        <a:rPr lang="en-US" sz="3200" b="0" i="0" smtClean="0">
                                          <a:latin typeface="Consolas" panose="020B0609020204030204" pitchFamily="49" charset="0"/>
                                        </a:rPr>
                                        <m:t>f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: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3200" b="0" i="0" smtClean="0">
                                          <a:latin typeface="Cambria Math" panose="02040503050406030204" pitchFamily="18" charset="0"/>
                                        </a:rPr>
                                        <m:t>int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→ ?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    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 b="0" i="0" smtClean="0">
                                          <a:latin typeface="Consolas" panose="020B0609020204030204" pitchFamily="49" charset="0"/>
                                        </a:rPr>
                                        <m:t>3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 :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3200" b="0" i="0" smtClean="0">
                                          <a:latin typeface="Cambria Math" panose="02040503050406030204" pitchFamily="18" charset="0"/>
                                        </a:rPr>
                                        <m:t>int</m:t>
                                      </m:r>
                                    </m:num>
                                    <m:den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⋯</m:t>
                                      </m:r>
                                    </m:den>
                                  </m:f>
                                </m:num>
                                <m:den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Γ</m:t>
                                  </m:r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en-US" sz="3200" i="0">
                                          <a:latin typeface="Consolas" panose="020B0609020204030204" pitchFamily="49" charset="0"/>
                                        </a:rPr>
                                        <m:t>f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↦ ?,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 i="0">
                                          <a:latin typeface="Consolas" panose="020B0609020204030204" pitchFamily="49" charset="0"/>
                                        </a:rPr>
                                        <m:t>x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↦ ?</m:t>
                                      </m:r>
                                    </m:e>
                                  </m:d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⊢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x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+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3</m:t>
                                  </m:r>
                                  <m: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: ?</m:t>
                                  </m:r>
                                </m:den>
                              </m:f>
                            </m:num>
                            <m:den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⋯</m:t>
                              </m:r>
                            </m:den>
                          </m:f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+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3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: ?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023F738-B7F9-4FBA-8969-725201B3E2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541" y="2816398"/>
                <a:ext cx="6293820" cy="2156103"/>
              </a:xfrm>
              <a:prstGeom prst="rect">
                <a:avLst/>
              </a:prstGeom>
              <a:blipFill>
                <a:blip r:embed="rId3"/>
                <a:stretch>
                  <a:fillRect r="-153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2423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93245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B8558-16D6-446D-81D9-050E626D0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Inference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5BADEA-3C52-446B-93A5-8CE202FE95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391878-2F19-4352-A75A-9241E73E7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19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023F738-B7F9-4FBA-8969-725201B3E22A}"/>
                  </a:ext>
                </a:extLst>
              </p:cNvPr>
              <p:cNvSpPr txBox="1"/>
              <p:nvPr/>
            </p:nvSpPr>
            <p:spPr>
              <a:xfrm>
                <a:off x="2555541" y="2816398"/>
                <a:ext cx="6293820" cy="215610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>
                                    <m:fPr>
                                      <m:ctrlPr>
                                        <a:rPr lang="en-US" sz="32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m:rPr>
                                          <m:nor/>
                                        </m:rPr>
                                        <a:rPr lang="en-US" sz="3200" b="0" i="0" smtClean="0">
                                          <a:latin typeface="Consolas" panose="020B0609020204030204" pitchFamily="49" charset="0"/>
                                        </a:rPr>
                                        <m:t>f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 :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int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→ ?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 b="0" i="0" smtClean="0">
                                          <a:latin typeface="Cambria Math" panose="02040503050406030204" pitchFamily="18" charset="0"/>
                                        </a:rPr>
                                        <m:t>    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 b="0" i="0" smtClean="0">
                                          <a:latin typeface="Consolas" panose="020B0609020204030204" pitchFamily="49" charset="0"/>
                                        </a:rPr>
                                        <m:t>x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 : ?</m:t>
                                      </m:r>
                                    </m:num>
                                    <m:den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⋯</m:t>
                                      </m:r>
                                    </m:den>
                                  </m:f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   </m:t>
                                  </m:r>
                                  <m:f>
                                    <m:f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m:rPr>
                                          <m:nor/>
                                        </m:rPr>
                                        <a:rPr lang="en-US" sz="3200" b="0" i="0" smtClean="0">
                                          <a:latin typeface="Consolas" panose="020B0609020204030204" pitchFamily="49" charset="0"/>
                                        </a:rPr>
                                        <m:t>f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: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3200" b="0" i="0" smtClean="0">
                                          <a:latin typeface="Cambria Math" panose="02040503050406030204" pitchFamily="18" charset="0"/>
                                        </a:rPr>
                                        <m:t>int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→ ?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    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 b="0" i="0" smtClean="0">
                                          <a:latin typeface="Consolas" panose="020B0609020204030204" pitchFamily="49" charset="0"/>
                                        </a:rPr>
                                        <m:t>3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 :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3200" b="0" i="0" smtClean="0">
                                          <a:latin typeface="Cambria Math" panose="02040503050406030204" pitchFamily="18" charset="0"/>
                                        </a:rPr>
                                        <m:t>int</m:t>
                                      </m:r>
                                    </m:num>
                                    <m:den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⋯</m:t>
                                      </m:r>
                                    </m:den>
                                  </m:f>
                                </m:num>
                                <m:den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Γ</m:t>
                                  </m:r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en-US" sz="3200" i="0">
                                          <a:latin typeface="Consolas" panose="020B0609020204030204" pitchFamily="49" charset="0"/>
                                        </a:rPr>
                                        <m:t>f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↦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int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→ ?,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 i="0">
                                          <a:latin typeface="Consolas" panose="020B0609020204030204" pitchFamily="49" charset="0"/>
                                        </a:rPr>
                                        <m:t>x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↦ ?</m:t>
                                      </m:r>
                                    </m:e>
                                  </m:d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⊢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x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+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3</m:t>
                                  </m:r>
                                  <m: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: ?</m:t>
                                  </m:r>
                                </m:den>
                              </m:f>
                            </m:num>
                            <m:den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⋯</m:t>
                              </m:r>
                            </m:den>
                          </m:f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+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3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: ?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023F738-B7F9-4FBA-8969-725201B3E2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541" y="2816398"/>
                <a:ext cx="6293820" cy="2156103"/>
              </a:xfrm>
              <a:prstGeom prst="rect">
                <a:avLst/>
              </a:prstGeom>
              <a:blipFill>
                <a:blip r:embed="rId3"/>
                <a:stretch>
                  <a:fillRect r="-153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565255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B8558-16D6-446D-81D9-050E626D0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Inference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5BADEA-3C52-446B-93A5-8CE202FE95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391878-2F19-4352-A75A-9241E73E7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20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023F738-B7F9-4FBA-8969-725201B3E22A}"/>
                  </a:ext>
                </a:extLst>
              </p:cNvPr>
              <p:cNvSpPr txBox="1"/>
              <p:nvPr/>
            </p:nvSpPr>
            <p:spPr>
              <a:xfrm>
                <a:off x="2555541" y="2816398"/>
                <a:ext cx="6293820" cy="215610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>
                                    <m:fPr>
                                      <m:ctrlPr>
                                        <a:rPr lang="en-US" sz="32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m:rPr>
                                          <m:nor/>
                                        </m:rPr>
                                        <a:rPr lang="en-US" sz="3200" b="0" i="0" smtClean="0">
                                          <a:latin typeface="Consolas" panose="020B0609020204030204" pitchFamily="49" charset="0"/>
                                        </a:rPr>
                                        <m:t>f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 :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int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→ ?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 b="0" i="0" smtClean="0">
                                          <a:latin typeface="Cambria Math" panose="02040503050406030204" pitchFamily="18" charset="0"/>
                                        </a:rPr>
                                        <m:t>    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 b="0" i="0" smtClean="0">
                                          <a:latin typeface="Consolas" panose="020B0609020204030204" pitchFamily="49" charset="0"/>
                                        </a:rPr>
                                        <m:t>x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 :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3200" b="0" i="0" smtClean="0">
                                          <a:latin typeface="Cambria Math" panose="02040503050406030204" pitchFamily="18" charset="0"/>
                                        </a:rPr>
                                        <m:t>int</m:t>
                                      </m:r>
                                    </m:num>
                                    <m:den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⋯</m:t>
                                      </m:r>
                                    </m:den>
                                  </m:f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   </m:t>
                                  </m:r>
                                  <m:f>
                                    <m:f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m:rPr>
                                          <m:nor/>
                                        </m:rPr>
                                        <a:rPr lang="en-US" sz="3200" b="0" i="0" smtClean="0">
                                          <a:latin typeface="Consolas" panose="020B0609020204030204" pitchFamily="49" charset="0"/>
                                        </a:rPr>
                                        <m:t>f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: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3200" b="0" i="0" smtClean="0">
                                          <a:latin typeface="Cambria Math" panose="02040503050406030204" pitchFamily="18" charset="0"/>
                                        </a:rPr>
                                        <m:t>int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→ ?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    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 b="0" i="0" smtClean="0">
                                          <a:latin typeface="Consolas" panose="020B0609020204030204" pitchFamily="49" charset="0"/>
                                        </a:rPr>
                                        <m:t>3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 :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3200" b="0" i="0" smtClean="0">
                                          <a:latin typeface="Cambria Math" panose="02040503050406030204" pitchFamily="18" charset="0"/>
                                        </a:rPr>
                                        <m:t>int</m:t>
                                      </m:r>
                                    </m:num>
                                    <m:den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⋯</m:t>
                                      </m:r>
                                    </m:den>
                                  </m:f>
                                </m:num>
                                <m:den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Γ</m:t>
                                  </m:r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en-US" sz="3200" i="0">
                                          <a:latin typeface="Consolas" panose="020B0609020204030204" pitchFamily="49" charset="0"/>
                                        </a:rPr>
                                        <m:t>f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↦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int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→ ?,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 i="0">
                                          <a:latin typeface="Consolas" panose="020B0609020204030204" pitchFamily="49" charset="0"/>
                                        </a:rPr>
                                        <m:t>x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↦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3200" b="0" i="0" smtClean="0">
                                          <a:latin typeface="Cambria Math" panose="02040503050406030204" pitchFamily="18" charset="0"/>
                                        </a:rPr>
                                        <m:t>int</m:t>
                                      </m:r>
                                    </m:e>
                                  </m:d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⊢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x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+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3</m:t>
                                  </m:r>
                                  <m: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: ?</m:t>
                                  </m:r>
                                </m:den>
                              </m:f>
                            </m:num>
                            <m:den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⋯</m:t>
                              </m:r>
                            </m:den>
                          </m:f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+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3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: ?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023F738-B7F9-4FBA-8969-725201B3E2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541" y="2816398"/>
                <a:ext cx="6293820" cy="2156103"/>
              </a:xfrm>
              <a:prstGeom prst="rect">
                <a:avLst/>
              </a:prstGeom>
              <a:blipFill>
                <a:blip r:embed="rId3"/>
                <a:stretch>
                  <a:fillRect r="-153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62369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B8558-16D6-446D-81D9-050E626D0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Inference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5BADEA-3C52-446B-93A5-8CE202FE95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391878-2F19-4352-A75A-9241E73E7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21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023F738-B7F9-4FBA-8969-725201B3E22A}"/>
                  </a:ext>
                </a:extLst>
              </p:cNvPr>
              <p:cNvSpPr txBox="1"/>
              <p:nvPr/>
            </p:nvSpPr>
            <p:spPr>
              <a:xfrm>
                <a:off x="2555541" y="2816398"/>
                <a:ext cx="6293820" cy="215610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>
                                    <m:fPr>
                                      <m:ctrlPr>
                                        <a:rPr lang="en-US" sz="32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m:rPr>
                                          <m:nor/>
                                        </m:rPr>
                                        <a:rPr lang="en-US" sz="3200" b="0" i="0" smtClean="0">
                                          <a:latin typeface="Consolas" panose="020B0609020204030204" pitchFamily="49" charset="0"/>
                                        </a:rPr>
                                        <m:t>f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 :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int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→ ?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 b="0" i="0" smtClean="0">
                                          <a:latin typeface="Cambria Math" panose="02040503050406030204" pitchFamily="18" charset="0"/>
                                        </a:rPr>
                                        <m:t>    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 b="0" i="0" smtClean="0">
                                          <a:latin typeface="Consolas" panose="020B0609020204030204" pitchFamily="49" charset="0"/>
                                        </a:rPr>
                                        <m:t>x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 :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3200" b="0" i="0" smtClean="0">
                                          <a:latin typeface="Cambria Math" panose="02040503050406030204" pitchFamily="18" charset="0"/>
                                        </a:rPr>
                                        <m:t>int</m:t>
                                      </m:r>
                                    </m:num>
                                    <m:den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⋯</m:t>
                                      </m:r>
                                    </m:den>
                                  </m:f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   </m:t>
                                  </m:r>
                                  <m:f>
                                    <m:f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m:rPr>
                                          <m:nor/>
                                        </m:rPr>
                                        <a:rPr lang="en-US" sz="3200" b="0" i="0" smtClean="0">
                                          <a:latin typeface="Consolas" panose="020B0609020204030204" pitchFamily="49" charset="0"/>
                                        </a:rPr>
                                        <m:t>f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: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3200" b="0" i="0" smtClean="0">
                                          <a:latin typeface="Cambria Math" panose="02040503050406030204" pitchFamily="18" charset="0"/>
                                        </a:rPr>
                                        <m:t>int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→ ?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    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 b="0" i="0" smtClean="0">
                                          <a:latin typeface="Consolas" panose="020B0609020204030204" pitchFamily="49" charset="0"/>
                                        </a:rPr>
                                        <m:t>3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 :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3200" b="0" i="0" smtClean="0">
                                          <a:latin typeface="Cambria Math" panose="02040503050406030204" pitchFamily="18" charset="0"/>
                                        </a:rPr>
                                        <m:t>int</m:t>
                                      </m:r>
                                    </m:num>
                                    <m:den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⋯</m:t>
                                      </m:r>
                                    </m:den>
                                  </m:f>
                                </m:num>
                                <m:den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Γ</m:t>
                                  </m:r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en-US" sz="3200" i="0">
                                          <a:latin typeface="Consolas" panose="020B0609020204030204" pitchFamily="49" charset="0"/>
                                        </a:rPr>
                                        <m:t>f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↦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int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→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3200" b="0" i="0" smtClean="0">
                                          <a:latin typeface="Cambria Math" panose="02040503050406030204" pitchFamily="18" charset="0"/>
                                        </a:rPr>
                                        <m:t>int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 i="0">
                                          <a:latin typeface="Consolas" panose="020B0609020204030204" pitchFamily="49" charset="0"/>
                                        </a:rPr>
                                        <m:t>x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↦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3200" b="0" i="0" smtClean="0">
                                          <a:latin typeface="Cambria Math" panose="02040503050406030204" pitchFamily="18" charset="0"/>
                                        </a:rPr>
                                        <m:t>int</m:t>
                                      </m:r>
                                    </m:e>
                                  </m:d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⊢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x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+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3</m:t>
                                  </m:r>
                                  <m: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: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int</m:t>
                                  </m:r>
                                </m:den>
                              </m:f>
                            </m:num>
                            <m:den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⋯</m:t>
                              </m:r>
                            </m:den>
                          </m:f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+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3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: ?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023F738-B7F9-4FBA-8969-725201B3E2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541" y="2816398"/>
                <a:ext cx="6293820" cy="2156103"/>
              </a:xfrm>
              <a:prstGeom prst="rect">
                <a:avLst/>
              </a:prstGeom>
              <a:blipFill>
                <a:blip r:embed="rId3"/>
                <a:stretch>
                  <a:fillRect l="-678" r="-220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411668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B8558-16D6-446D-81D9-050E626D0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Inference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5BADEA-3C52-446B-93A5-8CE202FE95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391878-2F19-4352-A75A-9241E73E7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22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023F738-B7F9-4FBA-8969-725201B3E22A}"/>
                  </a:ext>
                </a:extLst>
              </p:cNvPr>
              <p:cNvSpPr txBox="1"/>
              <p:nvPr/>
            </p:nvSpPr>
            <p:spPr>
              <a:xfrm>
                <a:off x="700347" y="2816398"/>
                <a:ext cx="6293820" cy="215610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>
                                    <m:fPr>
                                      <m:ctrlPr>
                                        <a:rPr lang="en-US" sz="32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m:rPr>
                                          <m:nor/>
                                        </m:rPr>
                                        <a:rPr lang="en-US" sz="3200" b="0" i="0" smtClean="0">
                                          <a:latin typeface="Consolas" panose="020B0609020204030204" pitchFamily="49" charset="0"/>
                                        </a:rPr>
                                        <m:t>f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 :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int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→ ?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 b="0" i="0" smtClean="0">
                                          <a:latin typeface="Cambria Math" panose="02040503050406030204" pitchFamily="18" charset="0"/>
                                        </a:rPr>
                                        <m:t>    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 b="0" i="0" smtClean="0">
                                          <a:latin typeface="Consolas" panose="020B0609020204030204" pitchFamily="49" charset="0"/>
                                        </a:rPr>
                                        <m:t>x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 :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3200" b="0" i="0" smtClean="0">
                                          <a:latin typeface="Cambria Math" panose="02040503050406030204" pitchFamily="18" charset="0"/>
                                        </a:rPr>
                                        <m:t>int</m:t>
                                      </m:r>
                                    </m:num>
                                    <m:den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⋯</m:t>
                                      </m:r>
                                    </m:den>
                                  </m:f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   </m:t>
                                  </m:r>
                                  <m:f>
                                    <m:f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m:rPr>
                                          <m:nor/>
                                        </m:rPr>
                                        <a:rPr lang="en-US" sz="3200" b="0" i="0" smtClean="0">
                                          <a:latin typeface="Consolas" panose="020B0609020204030204" pitchFamily="49" charset="0"/>
                                        </a:rPr>
                                        <m:t>f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: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3200" b="0" i="0" smtClean="0">
                                          <a:latin typeface="Cambria Math" panose="02040503050406030204" pitchFamily="18" charset="0"/>
                                        </a:rPr>
                                        <m:t>int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→ ?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    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 b="0" i="0" smtClean="0">
                                          <a:latin typeface="Consolas" panose="020B0609020204030204" pitchFamily="49" charset="0"/>
                                        </a:rPr>
                                        <m:t>3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 :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3200" b="0" i="0" smtClean="0">
                                          <a:latin typeface="Cambria Math" panose="02040503050406030204" pitchFamily="18" charset="0"/>
                                        </a:rPr>
                                        <m:t>int</m:t>
                                      </m:r>
                                    </m:num>
                                    <m:den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⋯</m:t>
                                      </m:r>
                                    </m:den>
                                  </m:f>
                                </m:num>
                                <m:den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Γ</m:t>
                                  </m:r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en-US" sz="3200" i="0">
                                          <a:latin typeface="Consolas" panose="020B0609020204030204" pitchFamily="49" charset="0"/>
                                        </a:rPr>
                                        <m:t>f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↦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int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→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3200" b="0" i="0" smtClean="0">
                                          <a:latin typeface="Cambria Math" panose="02040503050406030204" pitchFamily="18" charset="0"/>
                                        </a:rPr>
                                        <m:t>int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 i="0">
                                          <a:latin typeface="Consolas" panose="020B0609020204030204" pitchFamily="49" charset="0"/>
                                        </a:rPr>
                                        <m:t>x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↦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3200" b="0" i="0" smtClean="0">
                                          <a:latin typeface="Cambria Math" panose="02040503050406030204" pitchFamily="18" charset="0"/>
                                        </a:rPr>
                                        <m:t>int</m:t>
                                      </m:r>
                                    </m:e>
                                  </m:d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⊢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x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+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3</m:t>
                                  </m:r>
                                  <m: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: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int</m:t>
                                  </m:r>
                                </m:den>
                              </m:f>
                            </m:num>
                            <m:den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⋯</m:t>
                              </m:r>
                            </m:den>
                          </m:f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+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3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int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int</m:t>
                              </m:r>
                            </m:e>
                          </m:d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023F738-B7F9-4FBA-8969-725201B3E2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347" y="2816398"/>
                <a:ext cx="6293820" cy="2156103"/>
              </a:xfrm>
              <a:prstGeom prst="rect">
                <a:avLst/>
              </a:prstGeom>
              <a:blipFill>
                <a:blip r:embed="rId3"/>
                <a:stretch>
                  <a:fillRect l="-97" r="-758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144610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B8558-16D6-446D-81D9-050E626D0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Inference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E5BADEA-3C52-446B-93A5-8CE202FE959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1068304" cy="4775415"/>
              </a:xfrm>
            </p:spPr>
            <p:txBody>
              <a:bodyPr/>
              <a:lstStyle/>
              <a:p>
                <a:r>
                  <a:rPr lang="en-US" dirty="0"/>
                  <a:t>With bound variables, type inference goes both ways:</a:t>
                </a:r>
              </a:p>
              <a:p>
                <a:pPr lvl="1"/>
                <a:r>
                  <a:rPr lang="en-US" dirty="0"/>
                  <a:t>From top to bottom, as we learn the types of literals</a:t>
                </a:r>
              </a:p>
              <a:p>
                <a:pPr lvl="1"/>
                <a:r>
                  <a:rPr lang="en-US" dirty="0"/>
                  <a:t>From bottom to top, as we see how variables are used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More powerful algorithm: start with some unknown variable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en-US" dirty="0"/>
                  <a:t> for the type of the expression, and gather </a:t>
                </a:r>
                <a:r>
                  <a:rPr lang="en-US" i="1" dirty="0"/>
                  <a:t>constraints</a:t>
                </a:r>
                <a:r>
                  <a:rPr lang="en-US" dirty="0"/>
                  <a:t> on what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en-US" dirty="0"/>
                  <a:t> must be</a:t>
                </a: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E5BADEA-3C52-446B-93A5-8CE202FE959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1068304" cy="4775415"/>
              </a:xfrm>
              <a:blipFill>
                <a:blip r:embed="rId3"/>
                <a:stretch>
                  <a:fillRect l="-1267" t="-3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391878-2F19-4352-A75A-9241E73E7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820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24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1926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B8558-16D6-446D-81D9-050E626D0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Inference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E5BADEA-3C52-446B-93A5-8CE202FE959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1068304" cy="4775415"/>
              </a:xfrm>
            </p:spPr>
            <p:txBody>
              <a:bodyPr/>
              <a:lstStyle/>
              <a:p>
                <a:r>
                  <a:rPr lang="en-US" dirty="0"/>
                  <a:t>With bound variables, type inference goes both ways:</a:t>
                </a:r>
              </a:p>
              <a:p>
                <a:pPr lvl="1"/>
                <a:r>
                  <a:rPr lang="en-US" dirty="0"/>
                  <a:t>From top to bottom, as we learn the types of literals</a:t>
                </a:r>
              </a:p>
              <a:p>
                <a:pPr lvl="1"/>
                <a:r>
                  <a:rPr lang="en-US" dirty="0"/>
                  <a:t>From bottom to top, as we see how variables are used</a:t>
                </a:r>
              </a:p>
              <a:p>
                <a:pPr marL="0" indent="0">
                  <a:buNone/>
                </a:pPr>
                <a:endParaRPr lang="en-US" sz="3200" i="0" dirty="0">
                  <a:latin typeface="Consolas" panose="020B0609020204030204" pitchFamily="49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3200" i="0" smtClean="0">
                          <a:latin typeface="Consolas" panose="020B0609020204030204" pitchFamily="49" charset="0"/>
                        </a:rPr>
                        <m:t>fun</m:t>
                      </m:r>
                      <m:r>
                        <m:rPr>
                          <m:nor/>
                        </m:rPr>
                        <a:rPr lang="en-US" sz="3200" i="0" smtClean="0">
                          <a:latin typeface="Consolas" panose="020B0609020204030204" pitchFamily="49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3200" i="0" smtClean="0">
                          <a:latin typeface="Consolas" panose="020B0609020204030204" pitchFamily="49" charset="0"/>
                        </a:rPr>
                        <m:t>f</m:t>
                      </m:r>
                      <m:r>
                        <m:rPr>
                          <m:nor/>
                        </m:rPr>
                        <a:rPr lang="en-US" sz="3200" b="0" i="0" smtClean="0">
                          <a:latin typeface="Consolas" panose="020B0609020204030204" pitchFamily="49" charset="0"/>
                        </a:rPr>
                        <m:t> −&gt; </m:t>
                      </m:r>
                      <m:r>
                        <m:rPr>
                          <m:nor/>
                        </m:rPr>
                        <a:rPr lang="en-US" sz="3200" i="0" smtClean="0">
                          <a:latin typeface="Consolas" panose="020B0609020204030204" pitchFamily="49" charset="0"/>
                        </a:rPr>
                        <m:t>fun</m:t>
                      </m:r>
                      <m:r>
                        <m:rPr>
                          <m:nor/>
                        </m:rPr>
                        <a:rPr lang="en-US" sz="3200" i="0" smtClean="0">
                          <a:latin typeface="Consolas" panose="020B0609020204030204" pitchFamily="49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3200" i="0" smtClean="0">
                          <a:latin typeface="Consolas" panose="020B0609020204030204" pitchFamily="49" charset="0"/>
                        </a:rPr>
                        <m:t>x</m:t>
                      </m:r>
                      <m:r>
                        <m:rPr>
                          <m:nor/>
                        </m:rPr>
                        <a:rPr lang="en-US" sz="3200" b="0" i="0" smtClean="0">
                          <a:latin typeface="Consolas" panose="020B0609020204030204" pitchFamily="49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3200" smtClean="0">
                          <a:latin typeface="Consolas" panose="020B0609020204030204" pitchFamily="49" charset="0"/>
                        </a:rPr>
                        <m:t>−&gt;</m:t>
                      </m:r>
                      <m:r>
                        <m:rPr>
                          <m:nor/>
                        </m:rPr>
                        <a:rPr lang="en-US" sz="3200" i="0" smtClean="0">
                          <a:latin typeface="Consolas" panose="020B0609020204030204" pitchFamily="49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3200" b="0" i="0" smtClean="0">
                          <a:latin typeface="Consolas" panose="020B0609020204030204" pitchFamily="49" charset="0"/>
                        </a:rPr>
                        <m:t>f</m:t>
                      </m:r>
                      <m:r>
                        <m:rPr>
                          <m:nor/>
                        </m:rPr>
                        <a:rPr lang="en-US" sz="3200" b="0" i="0" smtClean="0">
                          <a:latin typeface="Consolas" panose="020B0609020204030204" pitchFamily="49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3200" i="0" smtClean="0">
                          <a:latin typeface="Consolas" panose="020B0609020204030204" pitchFamily="49" charset="0"/>
                        </a:rPr>
                        <m:t>x</m:t>
                      </m:r>
                      <m:r>
                        <m:rPr>
                          <m:nor/>
                        </m:rPr>
                        <a:rPr lang="en-US" sz="3200" b="0" i="0" smtClean="0">
                          <a:latin typeface="Consolas" panose="020B0609020204030204" pitchFamily="49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3200" i="0" smtClean="0">
                          <a:latin typeface="Consolas" panose="020B0609020204030204" pitchFamily="49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en-US" sz="3200" b="0" i="0" smtClean="0">
                          <a:latin typeface="Consolas" panose="020B0609020204030204" pitchFamily="49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3200" i="0" smtClean="0">
                          <a:latin typeface="Consolas" panose="020B0609020204030204" pitchFamily="49" charset="0"/>
                        </a:rPr>
                        <m:t>f</m:t>
                      </m:r>
                      <m:r>
                        <m:rPr>
                          <m:nor/>
                        </m:rPr>
                        <a:rPr lang="en-US" sz="3200" i="0" smtClean="0">
                          <a:latin typeface="Consolas" panose="020B0609020204030204" pitchFamily="49" charset="0"/>
                        </a:rPr>
                        <m:t> 3</m:t>
                      </m:r>
                    </m:oMath>
                  </m:oMathPara>
                </a14:m>
                <a:endParaRPr lang="en-US" sz="3200" dirty="0"/>
              </a:p>
              <a:p>
                <a:endParaRPr lang="en-US" dirty="0"/>
              </a:p>
              <a:p>
                <a:r>
                  <a:rPr lang="en-US" dirty="0"/>
                  <a:t>More powerful algorithm: start with some unknown variable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en-US" dirty="0"/>
                  <a:t> for the type of the expression, and gather </a:t>
                </a:r>
                <a:r>
                  <a:rPr lang="en-US" i="1" dirty="0"/>
                  <a:t>constraints</a:t>
                </a:r>
                <a:r>
                  <a:rPr lang="en-US" dirty="0"/>
                  <a:t> on what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en-US" dirty="0"/>
                  <a:t> must be</a:t>
                </a: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E5BADEA-3C52-446B-93A5-8CE202FE959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1068304" cy="4775415"/>
              </a:xfrm>
              <a:blipFill>
                <a:blip r:embed="rId3"/>
                <a:stretch>
                  <a:fillRect l="-1267" t="-3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391878-2F19-4352-A75A-9241E73E7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3514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C65E0-5097-43F4-9650-366151BF7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Constraint-Based Type Inference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031F85E-1BEB-486A-B74D-DBDDA028020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5038089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We can do this in two steps:</a:t>
                </a:r>
              </a:p>
              <a:p>
                <a:pPr lvl="1"/>
                <a:r>
                  <a:rPr lang="en-US" dirty="0"/>
                  <a:t>First, introduce </a:t>
                </a:r>
                <a:r>
                  <a:rPr lang="en-US" i="1" dirty="0"/>
                  <a:t>type variables</a:t>
                </a:r>
                <a:r>
                  <a:rPr lang="en-US" dirty="0"/>
                  <a:t> and gather constraints on them</a:t>
                </a:r>
                <a:endParaRPr lang="en-US" i="1" dirty="0"/>
              </a:p>
              <a:p>
                <a:pPr lvl="1"/>
                <a:r>
                  <a:rPr lang="en-US" dirty="0"/>
                  <a:t>Second, find a solution to the constraints and fill in the variables</a:t>
                </a:r>
              </a:p>
              <a:p>
                <a:r>
                  <a:rPr lang="en-US" dirty="0"/>
                  <a:t>For step 1, we need constraints for each typing rule: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Γ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⊢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𝑙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: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|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means “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𝑙</m:t>
                    </m:r>
                  </m:oMath>
                </a14:m>
                <a:r>
                  <a:rPr lang="en-US" dirty="0"/>
                  <a:t> has type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en-US" dirty="0"/>
                  <a:t> in context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Γ</m:t>
                    </m:r>
                  </m:oMath>
                </a14:m>
                <a:r>
                  <a:rPr lang="en-US" dirty="0"/>
                  <a:t>, as long as constraints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are satisfied”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031F85E-1BEB-486A-B74D-DBDDA028020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5038089"/>
              </a:xfrm>
              <a:blipFill>
                <a:blip r:embed="rId3"/>
                <a:stretch>
                  <a:fillRect l="-1304" t="-29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9D6968-15B1-4125-99D4-CE619F78C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26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8AA8B7F-7969-430E-91B2-69CCC2CEC6FD}"/>
                  </a:ext>
                </a:extLst>
              </p:cNvPr>
              <p:cNvSpPr txBox="1"/>
              <p:nvPr/>
            </p:nvSpPr>
            <p:spPr>
              <a:xfrm>
                <a:off x="726741" y="3822238"/>
                <a:ext cx="4925451" cy="10155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8AA8B7F-7969-430E-91B2-69CCC2CEC6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741" y="3822238"/>
                <a:ext cx="4925451" cy="101553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E4D9DE7-B1BB-476E-A701-7B5974928D1C}"/>
                  </a:ext>
                </a:extLst>
              </p:cNvPr>
              <p:cNvSpPr txBox="1"/>
              <p:nvPr/>
            </p:nvSpPr>
            <p:spPr>
              <a:xfrm>
                <a:off x="6599221" y="3822238"/>
                <a:ext cx="4763676" cy="10235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| {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}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E4D9DE7-B1BB-476E-A701-7B5974928D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9221" y="3822238"/>
                <a:ext cx="4763676" cy="102355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Arrow: Right 8">
            <a:extLst>
              <a:ext uri="{FF2B5EF4-FFF2-40B4-BE49-F238E27FC236}">
                <a16:creationId xmlns:a16="http://schemas.microsoft.com/office/drawing/2014/main" id="{00C7252B-934A-4D55-9294-DF1E526110F4}"/>
              </a:ext>
            </a:extLst>
          </p:cNvPr>
          <p:cNvSpPr/>
          <p:nvPr/>
        </p:nvSpPr>
        <p:spPr>
          <a:xfrm>
            <a:off x="5810523" y="4113529"/>
            <a:ext cx="630366" cy="447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576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C65E0-5097-43F4-9650-366151BF7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Constraint-Based Type Inference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031F85E-1BEB-486A-B74D-DBDDA028020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1368950" cy="5038089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For step 1, we need constraints for each typing rule: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Γ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⊢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𝑙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: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|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means “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𝑙</m:t>
                    </m:r>
                  </m:oMath>
                </a14:m>
                <a:r>
                  <a:rPr lang="en-US" dirty="0"/>
                  <a:t> has type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en-US" dirty="0"/>
                  <a:t> in context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Γ</m:t>
                    </m:r>
                  </m:oMath>
                </a14:m>
                <a:r>
                  <a:rPr lang="en-US" dirty="0"/>
                  <a:t>, as long as constraints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are satisfied”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let </a:t>
                </a:r>
                <a:r>
                  <a:rPr lang="en-US" dirty="0" err="1"/>
                  <a:t>get_constraints</a:t>
                </a:r>
                <a:r>
                  <a:rPr lang="en-US" dirty="0"/>
                  <a:t> (gamma : context) (e : exp) : (</a:t>
                </a:r>
                <a:r>
                  <a:rPr lang="en-US" dirty="0" err="1"/>
                  <a:t>typ</a:t>
                </a:r>
                <a:r>
                  <a:rPr lang="en-US" dirty="0"/>
                  <a:t> * constraints) = …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031F85E-1BEB-486A-B74D-DBDDA028020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1368950" cy="5038089"/>
              </a:xfrm>
              <a:blipFill>
                <a:blip r:embed="rId3"/>
                <a:stretch>
                  <a:fillRect l="-1340" t="-2906" r="-19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9D6968-15B1-4125-99D4-CE619F78C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27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8AA8B7F-7969-430E-91B2-69CCC2CEC6FD}"/>
                  </a:ext>
                </a:extLst>
              </p:cNvPr>
              <p:cNvSpPr txBox="1"/>
              <p:nvPr/>
            </p:nvSpPr>
            <p:spPr>
              <a:xfrm>
                <a:off x="726741" y="2450638"/>
                <a:ext cx="4925451" cy="10155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8AA8B7F-7969-430E-91B2-69CCC2CEC6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741" y="2450638"/>
                <a:ext cx="4925451" cy="101553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E4D9DE7-B1BB-476E-A701-7B5974928D1C}"/>
                  </a:ext>
                </a:extLst>
              </p:cNvPr>
              <p:cNvSpPr txBox="1"/>
              <p:nvPr/>
            </p:nvSpPr>
            <p:spPr>
              <a:xfrm>
                <a:off x="6599221" y="2450638"/>
                <a:ext cx="4763676" cy="10235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| {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}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E4D9DE7-B1BB-476E-A701-7B5974928D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9221" y="2450638"/>
                <a:ext cx="4763676" cy="102355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Arrow: Right 8">
            <a:extLst>
              <a:ext uri="{FF2B5EF4-FFF2-40B4-BE49-F238E27FC236}">
                <a16:creationId xmlns:a16="http://schemas.microsoft.com/office/drawing/2014/main" id="{00C7252B-934A-4D55-9294-DF1E526110F4}"/>
              </a:ext>
            </a:extLst>
          </p:cNvPr>
          <p:cNvSpPr/>
          <p:nvPr/>
        </p:nvSpPr>
        <p:spPr>
          <a:xfrm>
            <a:off x="5810523" y="2741929"/>
            <a:ext cx="630366" cy="447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74246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C65E0-5097-43F4-9650-366151BF7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Constraint-Based Type Inference: Rules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9D6968-15B1-4125-99D4-CE619F78C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28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2E23670E-7EBA-4DE1-9B05-DD3ACB51A00A}"/>
                  </a:ext>
                </a:extLst>
              </p:cNvPr>
              <p:cNvSpPr/>
              <p:nvPr/>
            </p:nvSpPr>
            <p:spPr>
              <a:xfrm>
                <a:off x="1614678" y="1881589"/>
                <a:ext cx="3112617" cy="11133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number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literal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| {}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2E23670E-7EBA-4DE1-9B05-DD3ACB51A00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4678" y="1881589"/>
                <a:ext cx="3112617" cy="1113318"/>
              </a:xfrm>
              <a:prstGeom prst="rect">
                <a:avLst/>
              </a:prstGeom>
              <a:blipFill>
                <a:blip r:embed="rId3"/>
                <a:stretch>
                  <a:fillRect r="-292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D586D65D-63DF-4A84-B634-64C1E583665A}"/>
                  </a:ext>
                </a:extLst>
              </p:cNvPr>
              <p:cNvSpPr/>
              <p:nvPr/>
            </p:nvSpPr>
            <p:spPr>
              <a:xfrm>
                <a:off x="6163686" y="1881589"/>
                <a:ext cx="3112617" cy="113659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| {}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D586D65D-63DF-4A84-B634-64C1E583665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3686" y="1881589"/>
                <a:ext cx="3112617" cy="113659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22815781-8AE8-4688-8373-500B164257EA}"/>
                  </a:ext>
                </a:extLst>
              </p:cNvPr>
              <p:cNvSpPr/>
              <p:nvPr/>
            </p:nvSpPr>
            <p:spPr>
              <a:xfrm>
                <a:off x="358924" y="5057680"/>
                <a:ext cx="3112617" cy="113659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|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fun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: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−&gt;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|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22815781-8AE8-4688-8373-500B164257E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924" y="5057680"/>
                <a:ext cx="3112617" cy="1136593"/>
              </a:xfrm>
              <a:prstGeom prst="rect">
                <a:avLst/>
              </a:prstGeom>
              <a:blipFill>
                <a:blip r:embed="rId5"/>
                <a:stretch>
                  <a:fillRect r="-821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BF1AADD6-351A-4395-8FC2-B95FF8E0A29D}"/>
                  </a:ext>
                </a:extLst>
              </p:cNvPr>
              <p:cNvSpPr/>
              <p:nvPr/>
            </p:nvSpPr>
            <p:spPr>
              <a:xfrm>
                <a:off x="6352426" y="5057681"/>
                <a:ext cx="3112617" cy="113659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|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fresh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fun</m:t>
                              </m:r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−&gt;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|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BF1AADD6-351A-4395-8FC2-B95FF8E0A29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2426" y="5057681"/>
                <a:ext cx="3112617" cy="1136593"/>
              </a:xfrm>
              <a:prstGeom prst="rect">
                <a:avLst/>
              </a:prstGeom>
              <a:blipFill>
                <a:blip r:embed="rId6"/>
                <a:stretch>
                  <a:fillRect r="-72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4B34BAF1-7B0C-46C4-B827-4D5C653DE04A}"/>
                  </a:ext>
                </a:extLst>
              </p:cNvPr>
              <p:cNvSpPr/>
              <p:nvPr/>
            </p:nvSpPr>
            <p:spPr>
              <a:xfrm>
                <a:off x="2241926" y="3429000"/>
                <a:ext cx="3112617" cy="113300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| 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int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int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∪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∪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4B34BAF1-7B0C-46C4-B827-4D5C653DE04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1926" y="3429000"/>
                <a:ext cx="3112617" cy="1133002"/>
              </a:xfrm>
              <a:prstGeom prst="rect">
                <a:avLst/>
              </a:prstGeom>
              <a:blipFill>
                <a:blip r:embed="rId7"/>
                <a:stretch>
                  <a:fillRect r="-1529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887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From Typed Lambda Calculus to OCaml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BF1CB-7319-4F68-AD9B-D79AA08F8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User-friendly syntax</a:t>
            </a:r>
          </a:p>
          <a:p>
            <a:r>
              <a:rPr lang="en-US" dirty="0"/>
              <a:t>Basic types, tuples, records</a:t>
            </a:r>
          </a:p>
          <a:p>
            <a:r>
              <a:rPr lang="en-US" dirty="0"/>
              <a:t>Inductive datatypes and pattern-matching </a:t>
            </a:r>
          </a:p>
          <a:p>
            <a:r>
              <a:rPr lang="en-US" dirty="0"/>
              <a:t>Local declarations</a:t>
            </a:r>
          </a:p>
          <a:p>
            <a:r>
              <a:rPr lang="en-US" dirty="0"/>
              <a:t>References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Type inference</a:t>
            </a:r>
          </a:p>
          <a:p>
            <a:r>
              <a:rPr lang="en-US" dirty="0"/>
              <a:t>Generics/polymorphism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97016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C65E0-5097-43F4-9650-366151BF7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Constraint-Based Type Inference: Rules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9D6968-15B1-4125-99D4-CE619F78C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29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4824F75-BDF1-48FA-B489-65E7FF3EC2FC}"/>
                  </a:ext>
                </a:extLst>
              </p:cNvPr>
              <p:cNvSpPr txBox="1"/>
              <p:nvPr/>
            </p:nvSpPr>
            <p:spPr>
              <a:xfrm>
                <a:off x="2747128" y="4782360"/>
                <a:ext cx="7110793" cy="103509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fresh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| 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∪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∪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4824F75-BDF1-48FA-B489-65E7FF3EC2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7128" y="4782360"/>
                <a:ext cx="7110793" cy="103509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E38C5A92-977E-EBCE-7AF9-AB43F849EC8D}"/>
                  </a:ext>
                </a:extLst>
              </p:cNvPr>
              <p:cNvSpPr/>
              <p:nvPr/>
            </p:nvSpPr>
            <p:spPr>
              <a:xfrm>
                <a:off x="358924" y="3167324"/>
                <a:ext cx="3112617" cy="113659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|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fun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: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−&gt;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|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E38C5A92-977E-EBCE-7AF9-AB43F849EC8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924" y="3167324"/>
                <a:ext cx="3112617" cy="1136593"/>
              </a:xfrm>
              <a:prstGeom prst="rect">
                <a:avLst/>
              </a:prstGeom>
              <a:blipFill>
                <a:blip r:embed="rId4"/>
                <a:stretch>
                  <a:fillRect r="-821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16E5EF67-960A-15F5-909E-93F311FFD12D}"/>
                  </a:ext>
                </a:extLst>
              </p:cNvPr>
              <p:cNvSpPr/>
              <p:nvPr/>
            </p:nvSpPr>
            <p:spPr>
              <a:xfrm>
                <a:off x="6352426" y="3167325"/>
                <a:ext cx="3112617" cy="113659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|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fresh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fun</m:t>
                              </m:r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−&gt;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|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16E5EF67-960A-15F5-909E-93F311FFD12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2426" y="3167325"/>
                <a:ext cx="3112617" cy="1136593"/>
              </a:xfrm>
              <a:prstGeom prst="rect">
                <a:avLst/>
              </a:prstGeom>
              <a:blipFill>
                <a:blip r:embed="rId5"/>
                <a:stretch>
                  <a:fillRect r="-72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1FCDC542-B313-9F3F-4D3E-F47F882011DE}"/>
                  </a:ext>
                </a:extLst>
              </p:cNvPr>
              <p:cNvSpPr/>
              <p:nvPr/>
            </p:nvSpPr>
            <p:spPr>
              <a:xfrm>
                <a:off x="2241926" y="1538644"/>
                <a:ext cx="3112617" cy="113300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| 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int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int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∪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∪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1FCDC542-B313-9F3F-4D3E-F47F882011D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1926" y="1538644"/>
                <a:ext cx="3112617" cy="1133002"/>
              </a:xfrm>
              <a:prstGeom prst="rect">
                <a:avLst/>
              </a:prstGeom>
              <a:blipFill>
                <a:blip r:embed="rId6"/>
                <a:stretch>
                  <a:fillRect r="-1529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06178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30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320043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C65E0-5097-43F4-9650-366151BF7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-21167"/>
            <a:ext cx="11311256" cy="1658198"/>
          </a:xfrm>
        </p:spPr>
        <p:txBody>
          <a:bodyPr/>
          <a:lstStyle/>
          <a:p>
            <a:r>
              <a:rPr lang="en-US" dirty="0"/>
              <a:t>Constraint-Based Type Inference: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31F85E-1BEB-486A-B74D-DBDDA02802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1515344" cy="5038089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9D6968-15B1-4125-99D4-CE619F78C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31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296BC171-F46E-45A6-A977-76DAF768AF4C}"/>
                  </a:ext>
                </a:extLst>
              </p:cNvPr>
              <p:cNvSpPr/>
              <p:nvPr/>
            </p:nvSpPr>
            <p:spPr>
              <a:xfrm>
                <a:off x="2956925" y="4156075"/>
                <a:ext cx="6513322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3200" i="0">
                          <a:latin typeface="Consolas" panose="020B0609020204030204" pitchFamily="49" charset="0"/>
                        </a:rPr>
                        <m:t>fun</m:t>
                      </m:r>
                      <m:r>
                        <m:rPr>
                          <m:nor/>
                        </m:rPr>
                        <a:rPr lang="en-US" sz="3200" i="0">
                          <a:latin typeface="Consolas" panose="020B0609020204030204" pitchFamily="49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3200" i="0">
                          <a:latin typeface="Consolas" panose="020B0609020204030204" pitchFamily="49" charset="0"/>
                        </a:rPr>
                        <m:t>f</m:t>
                      </m:r>
                      <m:r>
                        <m:rPr>
                          <m:nor/>
                        </m:rPr>
                        <a:rPr lang="en-US" sz="3200" b="0" i="0" smtClean="0">
                          <a:latin typeface="Consolas" panose="020B0609020204030204" pitchFamily="49" charset="0"/>
                        </a:rPr>
                        <m:t> −&gt; </m:t>
                      </m:r>
                      <m:r>
                        <m:rPr>
                          <m:nor/>
                        </m:rPr>
                        <a:rPr lang="en-US" sz="3200" i="0">
                          <a:latin typeface="Consolas" panose="020B0609020204030204" pitchFamily="49" charset="0"/>
                        </a:rPr>
                        <m:t>fun</m:t>
                      </m:r>
                      <m:r>
                        <m:rPr>
                          <m:nor/>
                        </m:rPr>
                        <a:rPr lang="en-US" sz="3200" i="0">
                          <a:latin typeface="Consolas" panose="020B0609020204030204" pitchFamily="49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3200" i="0">
                          <a:latin typeface="Consolas" panose="020B0609020204030204" pitchFamily="49" charset="0"/>
                        </a:rPr>
                        <m:t>x</m:t>
                      </m:r>
                      <m:r>
                        <m:rPr>
                          <m:nor/>
                        </m:rPr>
                        <a:rPr lang="en-US" sz="3200" b="0" i="0" smtClean="0">
                          <a:latin typeface="Consolas" panose="020B0609020204030204" pitchFamily="49" charset="0"/>
                        </a:rPr>
                        <m:t> −&gt; </m:t>
                      </m:r>
                      <m:r>
                        <m:rPr>
                          <m:nor/>
                        </m:rPr>
                        <a:rPr lang="en-US" sz="3200" i="0">
                          <a:latin typeface="Consolas" panose="020B0609020204030204" pitchFamily="49" charset="0"/>
                        </a:rPr>
                        <m:t>f</m:t>
                      </m:r>
                      <m:r>
                        <m:rPr>
                          <m:nor/>
                        </m:rPr>
                        <a:rPr lang="en-US" sz="3200" i="0">
                          <a:latin typeface="Consolas" panose="020B0609020204030204" pitchFamily="49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3200" i="0">
                          <a:latin typeface="Consolas" panose="020B0609020204030204" pitchFamily="49" charset="0"/>
                        </a:rPr>
                        <m:t>x</m:t>
                      </m:r>
                      <m:r>
                        <m:rPr>
                          <m:nor/>
                        </m:rPr>
                        <a:rPr lang="en-US" sz="3200" b="0" i="0" smtClean="0">
                          <a:latin typeface="Consolas" panose="020B0609020204030204" pitchFamily="49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3200" i="0">
                          <a:latin typeface="Consolas" panose="020B0609020204030204" pitchFamily="49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en-US" sz="3200" b="0" i="0" smtClean="0">
                          <a:latin typeface="Consolas" panose="020B0609020204030204" pitchFamily="49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3200" i="0">
                          <a:latin typeface="Consolas" panose="020B0609020204030204" pitchFamily="49" charset="0"/>
                        </a:rPr>
                        <m:t>f</m:t>
                      </m:r>
                      <m:r>
                        <m:rPr>
                          <m:nor/>
                        </m:rPr>
                        <a:rPr lang="en-US" sz="3200" i="0">
                          <a:latin typeface="Consolas" panose="020B0609020204030204" pitchFamily="49" charset="0"/>
                        </a:rPr>
                        <m:t> 3</m:t>
                      </m:r>
                    </m:oMath>
                  </m:oMathPara>
                </a14:m>
                <a:endParaRPr lang="en-US" sz="3200" dirty="0">
                  <a:latin typeface="Consolas" panose="020B0609020204030204" pitchFamily="49" charset="0"/>
                </a:endParaRP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296BC171-F46E-45A6-A977-76DAF768AF4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6925" y="4156075"/>
                <a:ext cx="6513322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80668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C65E0-5097-43F4-9650-366151BF7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-21167"/>
            <a:ext cx="11311256" cy="1658198"/>
          </a:xfrm>
        </p:spPr>
        <p:txBody>
          <a:bodyPr/>
          <a:lstStyle/>
          <a:p>
            <a:r>
              <a:rPr lang="en-US" dirty="0"/>
              <a:t>Constraint-Based Type Inference: 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9D6968-15B1-4125-99D4-CE619F78C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32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296BC171-F46E-45A6-A977-76DAF768AF4C}"/>
                  </a:ext>
                </a:extLst>
              </p:cNvPr>
              <p:cNvSpPr/>
              <p:nvPr/>
            </p:nvSpPr>
            <p:spPr>
              <a:xfrm>
                <a:off x="896815" y="4156075"/>
                <a:ext cx="1069214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{}⊢</m:t>
                      </m:r>
                      <m:r>
                        <m:rPr>
                          <m:nor/>
                        </m:rPr>
                        <a:rPr lang="en-US" sz="3200">
                          <a:latin typeface="Consolas" panose="020B0609020204030204" pitchFamily="49" charset="0"/>
                        </a:rPr>
                        <m:t>fun</m:t>
                      </m:r>
                      <m:r>
                        <m:rPr>
                          <m:nor/>
                        </m:rPr>
                        <a:rPr lang="en-US" sz="3200">
                          <a:latin typeface="Consolas" panose="020B0609020204030204" pitchFamily="49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3200">
                          <a:latin typeface="Consolas" panose="020B0609020204030204" pitchFamily="49" charset="0"/>
                        </a:rPr>
                        <m:t>f</m:t>
                      </m:r>
                      <m:r>
                        <m:rPr>
                          <m:nor/>
                        </m:rPr>
                        <a:rPr lang="en-US" sz="3200">
                          <a:latin typeface="Consolas" panose="020B0609020204030204" pitchFamily="49" charset="0"/>
                        </a:rPr>
                        <m:t> −&gt; </m:t>
                      </m:r>
                      <m:r>
                        <m:rPr>
                          <m:nor/>
                        </m:rPr>
                        <a:rPr lang="en-US" sz="3200">
                          <a:latin typeface="Consolas" panose="020B0609020204030204" pitchFamily="49" charset="0"/>
                        </a:rPr>
                        <m:t>fun</m:t>
                      </m:r>
                      <m:r>
                        <m:rPr>
                          <m:nor/>
                        </m:rPr>
                        <a:rPr lang="en-US" sz="3200">
                          <a:latin typeface="Consolas" panose="020B0609020204030204" pitchFamily="49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3200">
                          <a:latin typeface="Consolas" panose="020B0609020204030204" pitchFamily="49" charset="0"/>
                        </a:rPr>
                        <m:t>x</m:t>
                      </m:r>
                      <m:r>
                        <m:rPr>
                          <m:nor/>
                        </m:rPr>
                        <a:rPr lang="en-US" sz="3200">
                          <a:latin typeface="Consolas" panose="020B0609020204030204" pitchFamily="49" charset="0"/>
                        </a:rPr>
                        <m:t> −&gt; </m:t>
                      </m:r>
                      <m:r>
                        <m:rPr>
                          <m:nor/>
                        </m:rPr>
                        <a:rPr lang="en-US" sz="3200">
                          <a:latin typeface="Consolas" panose="020B0609020204030204" pitchFamily="49" charset="0"/>
                        </a:rPr>
                        <m:t>f</m:t>
                      </m:r>
                      <m:r>
                        <m:rPr>
                          <m:nor/>
                        </m:rPr>
                        <a:rPr lang="en-US" sz="3200">
                          <a:latin typeface="Consolas" panose="020B0609020204030204" pitchFamily="49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3200">
                          <a:latin typeface="Consolas" panose="020B0609020204030204" pitchFamily="49" charset="0"/>
                        </a:rPr>
                        <m:t>x</m:t>
                      </m:r>
                      <m:r>
                        <m:rPr>
                          <m:nor/>
                        </m:rPr>
                        <a:rPr lang="en-US" sz="3200">
                          <a:latin typeface="Consolas" panose="020B0609020204030204" pitchFamily="49" charset="0"/>
                        </a:rPr>
                        <m:t> + </m:t>
                      </m:r>
                      <m:r>
                        <m:rPr>
                          <m:nor/>
                        </m:rPr>
                        <a:rPr lang="en-US" sz="3200">
                          <a:latin typeface="Consolas" panose="020B0609020204030204" pitchFamily="49" charset="0"/>
                        </a:rPr>
                        <m:t>f</m:t>
                      </m:r>
                      <m:r>
                        <m:rPr>
                          <m:nor/>
                        </m:rPr>
                        <a:rPr lang="en-US" sz="3200">
                          <a:latin typeface="Consolas" panose="020B0609020204030204" pitchFamily="49" charset="0"/>
                        </a:rPr>
                        <m:t> 3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: ?| ?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296BC171-F46E-45A6-A977-76DAF768AF4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6815" y="4156075"/>
                <a:ext cx="10692147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E497B8B0-FDE0-4AE4-8AB4-26DDAA15ADB0}"/>
                  </a:ext>
                </a:extLst>
              </p:cNvPr>
              <p:cNvSpPr/>
              <p:nvPr/>
            </p:nvSpPr>
            <p:spPr>
              <a:xfrm>
                <a:off x="3604412" y="1633761"/>
                <a:ext cx="3112617" cy="113659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|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fresh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−&gt;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|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E497B8B0-FDE0-4AE4-8AB4-26DDAA15ADB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4412" y="1633761"/>
                <a:ext cx="3112617" cy="1136593"/>
              </a:xfrm>
              <a:prstGeom prst="rect">
                <a:avLst/>
              </a:prstGeom>
              <a:blipFill>
                <a:blip r:embed="rId4"/>
                <a:stretch>
                  <a:fillRect r="-72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15904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C65E0-5097-43F4-9650-366151BF7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-21167"/>
            <a:ext cx="11311256" cy="1658198"/>
          </a:xfrm>
        </p:spPr>
        <p:txBody>
          <a:bodyPr/>
          <a:lstStyle/>
          <a:p>
            <a:r>
              <a:rPr lang="en-US" dirty="0"/>
              <a:t>Constraint-Based Type Inference: 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9D6968-15B1-4125-99D4-CE619F78C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33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296BC171-F46E-45A6-A977-76DAF768AF4C}"/>
                  </a:ext>
                </a:extLst>
              </p:cNvPr>
              <p:cNvSpPr/>
              <p:nvPr/>
            </p:nvSpPr>
            <p:spPr>
              <a:xfrm>
                <a:off x="1580825" y="3607435"/>
                <a:ext cx="9333004" cy="11375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{"/>
                              <m:endChr m:val="}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f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+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3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: ?| ?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{}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+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3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 ?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| ?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296BC171-F46E-45A6-A977-76DAF768AF4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0825" y="3607435"/>
                <a:ext cx="9333004" cy="113755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474AC6F7-1F55-4097-1F5E-F304482AAC93}"/>
                  </a:ext>
                </a:extLst>
              </p:cNvPr>
              <p:cNvSpPr/>
              <p:nvPr/>
            </p:nvSpPr>
            <p:spPr>
              <a:xfrm>
                <a:off x="3604412" y="1633761"/>
                <a:ext cx="3112617" cy="113659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|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fresh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−&gt;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|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474AC6F7-1F55-4097-1F5E-F304482AAC9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4412" y="1633761"/>
                <a:ext cx="3112617" cy="1136593"/>
              </a:xfrm>
              <a:prstGeom prst="rect">
                <a:avLst/>
              </a:prstGeom>
              <a:blipFill>
                <a:blip r:embed="rId4"/>
                <a:stretch>
                  <a:fillRect r="-72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1244349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C65E0-5097-43F4-9650-366151BF7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-21167"/>
            <a:ext cx="11311256" cy="1658198"/>
          </a:xfrm>
        </p:spPr>
        <p:txBody>
          <a:bodyPr/>
          <a:lstStyle/>
          <a:p>
            <a:r>
              <a:rPr lang="en-US" dirty="0"/>
              <a:t>Constraint-Based Type Inference: 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9D6968-15B1-4125-99D4-CE619F78C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34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296BC171-F46E-45A6-A977-76DAF768AF4C}"/>
                  </a:ext>
                </a:extLst>
              </p:cNvPr>
              <p:cNvSpPr/>
              <p:nvPr/>
            </p:nvSpPr>
            <p:spPr>
              <a:xfrm>
                <a:off x="1163001" y="3180715"/>
                <a:ext cx="10057369" cy="15702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onsolas" panose="020B0609020204030204" pitchFamily="49" charset="0"/>
                                    </a:rPr>
                                    <m:t>x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+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3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: ?| ?</m:t>
                              </m:r>
                            </m:num>
                            <m:den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nor/>
                                    </m:rPr>
                                    <a:rPr lang="en-US" sz="3200" i="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fun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−&gt;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+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3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→ ?</m:t>
                              </m:r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| ?</m:t>
                              </m:r>
                            </m:den>
                          </m:f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{}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+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3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: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 ?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| ?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296BC171-F46E-45A6-A977-76DAF768AF4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3001" y="3180715"/>
                <a:ext cx="10057369" cy="15702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79BBDF8F-54E1-5CC9-417E-CA98C94B4CAB}"/>
                  </a:ext>
                </a:extLst>
              </p:cNvPr>
              <p:cNvSpPr/>
              <p:nvPr/>
            </p:nvSpPr>
            <p:spPr>
              <a:xfrm>
                <a:off x="3604412" y="1633761"/>
                <a:ext cx="3112617" cy="113659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|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fresh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−&gt;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|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79BBDF8F-54E1-5CC9-417E-CA98C94B4CA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4412" y="1633761"/>
                <a:ext cx="3112617" cy="1136593"/>
              </a:xfrm>
              <a:prstGeom prst="rect">
                <a:avLst/>
              </a:prstGeom>
              <a:blipFill>
                <a:blip r:embed="rId4"/>
                <a:stretch>
                  <a:fillRect r="-72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1009728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C65E0-5097-43F4-9650-366151BF7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-21167"/>
            <a:ext cx="11311256" cy="1658198"/>
          </a:xfrm>
        </p:spPr>
        <p:txBody>
          <a:bodyPr/>
          <a:lstStyle/>
          <a:p>
            <a:r>
              <a:rPr lang="en-US" dirty="0"/>
              <a:t>Constraint-Based Type Inference: 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9D6968-15B1-4125-99D4-CE619F78C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35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EEBE2362-1D8D-409C-BECB-F17170BE32AD}"/>
                  </a:ext>
                </a:extLst>
              </p:cNvPr>
              <p:cNvSpPr/>
              <p:nvPr/>
            </p:nvSpPr>
            <p:spPr>
              <a:xfrm>
                <a:off x="3919372" y="5687601"/>
                <a:ext cx="4523588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sz="32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{</m:t>
                      </m:r>
                      <m:r>
                        <m:rPr>
                          <m:nor/>
                        </m:rPr>
                        <a:rPr lang="en-US" sz="3200" b="0" i="0" smtClean="0">
                          <a:latin typeface="Consolas" panose="020B0609020204030204" pitchFamily="49" charset="0"/>
                        </a:rPr>
                        <m:t>f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↦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nor/>
                        </m:rPr>
                        <a:rPr lang="en-US" sz="3200" b="0" i="0" smtClean="0">
                          <a:latin typeface="Consolas" panose="020B0609020204030204" pitchFamily="49" charset="0"/>
                        </a:rPr>
                        <m:t>x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↦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EEBE2362-1D8D-409C-BECB-F17170BE32A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9372" y="5687601"/>
                <a:ext cx="4523588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C3CA08DB-93CC-8F24-F0A8-38D710F680FA}"/>
                  </a:ext>
                </a:extLst>
              </p:cNvPr>
              <p:cNvSpPr/>
              <p:nvPr/>
            </p:nvSpPr>
            <p:spPr>
              <a:xfrm>
                <a:off x="3604412" y="1633761"/>
                <a:ext cx="3112617" cy="113659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|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fresh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−&gt;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|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C3CA08DB-93CC-8F24-F0A8-38D710F680F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4412" y="1633761"/>
                <a:ext cx="3112617" cy="1136593"/>
              </a:xfrm>
              <a:prstGeom prst="rect">
                <a:avLst/>
              </a:prstGeom>
              <a:blipFill>
                <a:blip r:embed="rId4"/>
                <a:stretch>
                  <a:fillRect r="-72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9E8FE65-10D1-E87A-F551-BE1C415F7BA4}"/>
                  </a:ext>
                </a:extLst>
              </p:cNvPr>
              <p:cNvSpPr/>
              <p:nvPr/>
            </p:nvSpPr>
            <p:spPr>
              <a:xfrm>
                <a:off x="1163001" y="3180715"/>
                <a:ext cx="10057369" cy="15702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+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3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: ?| ?</m:t>
                              </m:r>
                            </m:num>
                            <m:den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nor/>
                                    </m:rPr>
                                    <a:rPr lang="en-US" sz="3200" i="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fun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−&gt;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+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3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→ ?</m:t>
                              </m:r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| ?</m:t>
                              </m:r>
                            </m:den>
                          </m:f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{}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+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3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: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 ?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| ?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9E8FE65-10D1-E87A-F551-BE1C415F7BA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3001" y="3180715"/>
                <a:ext cx="10057369" cy="157023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5696452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C65E0-5097-43F4-9650-366151BF7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-21167"/>
            <a:ext cx="11311256" cy="1658198"/>
          </a:xfrm>
        </p:spPr>
        <p:txBody>
          <a:bodyPr/>
          <a:lstStyle/>
          <a:p>
            <a:r>
              <a:rPr lang="en-US" dirty="0"/>
              <a:t>Constraint-Based Type Inference: 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9D6968-15B1-4125-99D4-CE619F78C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770DBFD-4E1B-49F2-AEEE-A5980E86035A}"/>
              </a:ext>
            </a:extLst>
          </p:cNvPr>
          <p:cNvSpPr/>
          <p:nvPr/>
        </p:nvSpPr>
        <p:spPr>
          <a:xfrm>
            <a:off x="2545257" y="1628628"/>
            <a:ext cx="75351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/>
            <a:r>
              <a:rPr lang="en-US" sz="3200" dirty="0"/>
              <a:t>Exercise: Which rule would we apply next?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D6A1DABE-B3F4-770B-D58D-1B8606F9E2D5}"/>
                  </a:ext>
                </a:extLst>
              </p:cNvPr>
              <p:cNvSpPr/>
              <p:nvPr/>
            </p:nvSpPr>
            <p:spPr>
              <a:xfrm>
                <a:off x="1163001" y="3180715"/>
                <a:ext cx="10057369" cy="15702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+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3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: ?| ?</m:t>
                              </m:r>
                            </m:num>
                            <m:den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nor/>
                                    </m:rPr>
                                    <a:rPr lang="en-US" sz="3200" i="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fun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−&gt;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+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3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→ ?</m:t>
                              </m:r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| ?</m:t>
                              </m:r>
                            </m:den>
                          </m:f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{}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+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3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: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 ?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| ?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D6A1DABE-B3F4-770B-D58D-1B8606F9E2D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3001" y="3180715"/>
                <a:ext cx="10057369" cy="157023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F8BF28A-D28B-5F2F-BDD6-2A81F52C67F8}"/>
                  </a:ext>
                </a:extLst>
              </p:cNvPr>
              <p:cNvSpPr/>
              <p:nvPr/>
            </p:nvSpPr>
            <p:spPr>
              <a:xfrm>
                <a:off x="3919372" y="5687601"/>
                <a:ext cx="4523588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sz="32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{</m:t>
                      </m:r>
                      <m:r>
                        <m:rPr>
                          <m:nor/>
                        </m:rPr>
                        <a:rPr lang="en-US" sz="3200" b="0" i="0" smtClean="0">
                          <a:latin typeface="Consolas" panose="020B0609020204030204" pitchFamily="49" charset="0"/>
                        </a:rPr>
                        <m:t>f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↦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nor/>
                        </m:rPr>
                        <a:rPr lang="en-US" sz="3200" b="0" i="0" smtClean="0">
                          <a:latin typeface="Consolas" panose="020B0609020204030204" pitchFamily="49" charset="0"/>
                        </a:rPr>
                        <m:t>x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↦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F8BF28A-D28B-5F2F-BDD6-2A81F52C67F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9372" y="5687601"/>
                <a:ext cx="4523588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4210298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C65E0-5097-43F4-9650-366151BF7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-21167"/>
            <a:ext cx="11311256" cy="1658198"/>
          </a:xfrm>
        </p:spPr>
        <p:txBody>
          <a:bodyPr/>
          <a:lstStyle/>
          <a:p>
            <a:r>
              <a:rPr lang="en-US" dirty="0"/>
              <a:t>Constraint-Based Type Inference: 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9D6968-15B1-4125-99D4-CE619F78C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37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D770DBFD-4E1B-49F2-AEEE-A5980E86035A}"/>
                  </a:ext>
                </a:extLst>
              </p:cNvPr>
              <p:cNvSpPr/>
              <p:nvPr/>
            </p:nvSpPr>
            <p:spPr>
              <a:xfrm>
                <a:off x="2241926" y="1386840"/>
                <a:ext cx="3112617" cy="113300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+mj-lt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| 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int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int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∪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∪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D770DBFD-4E1B-49F2-AEEE-A5980E86035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1926" y="1386840"/>
                <a:ext cx="3112617" cy="1133002"/>
              </a:xfrm>
              <a:prstGeom prst="rect">
                <a:avLst/>
              </a:prstGeom>
              <a:blipFill>
                <a:blip r:embed="rId3"/>
                <a:stretch>
                  <a:fillRect r="-1531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D6A1DABE-B3F4-770B-D58D-1B8606F9E2D5}"/>
                  </a:ext>
                </a:extLst>
              </p:cNvPr>
              <p:cNvSpPr/>
              <p:nvPr/>
            </p:nvSpPr>
            <p:spPr>
              <a:xfrm>
                <a:off x="1163001" y="3180715"/>
                <a:ext cx="10057369" cy="15702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+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3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: ?| ?</m:t>
                              </m:r>
                            </m:num>
                            <m:den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nor/>
                                    </m:rPr>
                                    <a:rPr lang="en-US" sz="3200" i="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fun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−&gt;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+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3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→ ?</m:t>
                              </m:r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| ?</m:t>
                              </m:r>
                            </m:den>
                          </m:f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{}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+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3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: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 ?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| ?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D6A1DABE-B3F4-770B-D58D-1B8606F9E2D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3001" y="3180715"/>
                <a:ext cx="10057369" cy="157023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F8BF28A-D28B-5F2F-BDD6-2A81F52C67F8}"/>
                  </a:ext>
                </a:extLst>
              </p:cNvPr>
              <p:cNvSpPr/>
              <p:nvPr/>
            </p:nvSpPr>
            <p:spPr>
              <a:xfrm>
                <a:off x="3919372" y="5687601"/>
                <a:ext cx="4523588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sz="32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{</m:t>
                      </m:r>
                      <m:r>
                        <m:rPr>
                          <m:nor/>
                        </m:rPr>
                        <a:rPr lang="en-US" sz="3200" b="0" i="0" smtClean="0">
                          <a:latin typeface="Consolas" panose="020B0609020204030204" pitchFamily="49" charset="0"/>
                        </a:rPr>
                        <m:t>f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↦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nor/>
                        </m:rPr>
                        <a:rPr lang="en-US" sz="3200" b="0" i="0" smtClean="0">
                          <a:latin typeface="Consolas" panose="020B0609020204030204" pitchFamily="49" charset="0"/>
                        </a:rPr>
                        <m:t>x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↦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F8BF28A-D28B-5F2F-BDD6-2A81F52C67F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9372" y="5687601"/>
                <a:ext cx="4523588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48945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C65E0-5097-43F4-9650-366151BF7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-21167"/>
            <a:ext cx="11311256" cy="1658198"/>
          </a:xfrm>
        </p:spPr>
        <p:txBody>
          <a:bodyPr/>
          <a:lstStyle/>
          <a:p>
            <a:r>
              <a:rPr lang="en-US" dirty="0"/>
              <a:t>Constraint-Based Type Inference: 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9D6968-15B1-4125-99D4-CE619F78C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38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E8A9626A-2147-4542-AD5E-47FCA1B38B71}"/>
                  </a:ext>
                </a:extLst>
              </p:cNvPr>
              <p:cNvSpPr/>
              <p:nvPr/>
            </p:nvSpPr>
            <p:spPr>
              <a:xfrm>
                <a:off x="1147667" y="2987675"/>
                <a:ext cx="10057369" cy="20118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Γ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⊢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x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: ?| ?</m:t>
                                  </m:r>
                                  <m: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   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Γ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⊢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3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: ?| ?</m:t>
                                  </m:r>
                                </m:num>
                                <m:den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Γ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⊢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x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+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3</m:t>
                                  </m:r>
                                  <m: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: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int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 | {?=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int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,?=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int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,?}</m:t>
                                  </m:r>
                                </m:den>
                              </m:f>
                            </m:num>
                            <m:den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fun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−&gt;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+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3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→ ?</m:t>
                              </m:r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| ?</m:t>
                              </m:r>
                            </m:den>
                          </m:f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{}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+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3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: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 ?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| ?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E8A9626A-2147-4542-AD5E-47FCA1B38B7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7667" y="2987675"/>
                <a:ext cx="10057369" cy="201189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93C39A3F-B864-C13E-7720-8F5B3062E7AC}"/>
                  </a:ext>
                </a:extLst>
              </p:cNvPr>
              <p:cNvSpPr/>
              <p:nvPr/>
            </p:nvSpPr>
            <p:spPr>
              <a:xfrm>
                <a:off x="3919372" y="5687601"/>
                <a:ext cx="4523588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sz="32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{</m:t>
                      </m:r>
                      <m:r>
                        <m:rPr>
                          <m:nor/>
                        </m:rPr>
                        <a:rPr lang="en-US" sz="3200" b="0" i="0" smtClean="0">
                          <a:latin typeface="Consolas" panose="020B0609020204030204" pitchFamily="49" charset="0"/>
                        </a:rPr>
                        <m:t>f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↦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nor/>
                        </m:rPr>
                        <a:rPr lang="en-US" sz="3200" b="0" i="0" smtClean="0">
                          <a:latin typeface="Consolas" panose="020B0609020204030204" pitchFamily="49" charset="0"/>
                        </a:rPr>
                        <m:t>x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↦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93C39A3F-B864-C13E-7720-8F5B3062E7A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9372" y="5687601"/>
                <a:ext cx="4523588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AC958E6D-33E5-E872-EEC4-0BB4110CFDD4}"/>
                  </a:ext>
                </a:extLst>
              </p:cNvPr>
              <p:cNvSpPr/>
              <p:nvPr/>
            </p:nvSpPr>
            <p:spPr>
              <a:xfrm>
                <a:off x="2241926" y="1386840"/>
                <a:ext cx="3112617" cy="113300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+mj-lt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| 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int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int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∪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∪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AC958E6D-33E5-E872-EEC4-0BB4110CFDD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1926" y="1386840"/>
                <a:ext cx="3112617" cy="1133002"/>
              </a:xfrm>
              <a:prstGeom prst="rect">
                <a:avLst/>
              </a:prstGeom>
              <a:blipFill>
                <a:blip r:embed="rId5"/>
                <a:stretch>
                  <a:fillRect r="-1531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43213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AF981-15DB-45BC-BFA7-233F6F113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Inference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B826EDF-3217-494A-B0DE-3F10866D495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Typed lambda calculus has type annotations on arguments: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: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int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.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: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int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.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		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: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int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int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.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: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int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.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endParaRPr lang="en-US" dirty="0"/>
              </a:p>
              <a:p>
                <a:r>
                  <a:rPr lang="en-US" dirty="0"/>
                  <a:t>But OCaml doesn’t always need them: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>
                    <a:latin typeface="Consolas" panose="020B0609020204030204" pitchFamily="49" charset="0"/>
                  </a:rPr>
                  <a:t>let f x y = x + y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Consolas" panose="020B0609020204030204" pitchFamily="49" charset="0"/>
                  </a:rPr>
                  <a:t>	let g f x = f x + f 3</a:t>
                </a:r>
              </a:p>
              <a:p>
                <a:r>
                  <a:rPr lang="en-US" dirty="0"/>
                  <a:t>How does it figure out the types?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B826EDF-3217-494A-B0DE-3F10866D495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04" t="-3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3B49D4-A1A8-45A8-9EC4-B4DC7EAF1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95316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C65E0-5097-43F4-9650-366151BF7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-21167"/>
            <a:ext cx="11311256" cy="1658198"/>
          </a:xfrm>
        </p:spPr>
        <p:txBody>
          <a:bodyPr/>
          <a:lstStyle/>
          <a:p>
            <a:r>
              <a:rPr lang="en-US" dirty="0"/>
              <a:t>Constraint-Based Type Inference: 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9D6968-15B1-4125-99D4-CE619F78C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39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E881452-5B9B-44F9-95AC-BC8274D1041A}"/>
                  </a:ext>
                </a:extLst>
              </p:cNvPr>
              <p:cNvSpPr txBox="1"/>
              <p:nvPr/>
            </p:nvSpPr>
            <p:spPr>
              <a:xfrm>
                <a:off x="2747128" y="1394258"/>
                <a:ext cx="7110793" cy="103509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fresh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| 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∪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∪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E881452-5B9B-44F9-95AC-BC8274D104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7128" y="1394258"/>
                <a:ext cx="7110793" cy="103509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893A6455-6F2F-C85F-E285-F135E309315B}"/>
                  </a:ext>
                </a:extLst>
              </p:cNvPr>
              <p:cNvSpPr/>
              <p:nvPr/>
            </p:nvSpPr>
            <p:spPr>
              <a:xfrm>
                <a:off x="3919372" y="5687601"/>
                <a:ext cx="4523588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sz="32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{</m:t>
                      </m:r>
                      <m:r>
                        <m:rPr>
                          <m:nor/>
                        </m:rPr>
                        <a:rPr lang="en-US" sz="3200" b="0" i="0" smtClean="0">
                          <a:latin typeface="Consolas" panose="020B0609020204030204" pitchFamily="49" charset="0"/>
                        </a:rPr>
                        <m:t>f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↦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nor/>
                        </m:rPr>
                        <a:rPr lang="en-US" sz="3200" b="0" i="0" smtClean="0">
                          <a:latin typeface="Consolas" panose="020B0609020204030204" pitchFamily="49" charset="0"/>
                        </a:rPr>
                        <m:t>x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↦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893A6455-6F2F-C85F-E285-F135E309315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9372" y="5687601"/>
                <a:ext cx="4523588" cy="58477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33EBFBB-82F0-626E-DA9D-CD3ABBF9C377}"/>
                  </a:ext>
                </a:extLst>
              </p:cNvPr>
              <p:cNvSpPr/>
              <p:nvPr/>
            </p:nvSpPr>
            <p:spPr>
              <a:xfrm>
                <a:off x="1147667" y="2987675"/>
                <a:ext cx="10057369" cy="20118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Γ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⊢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x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: ?| ?</m:t>
                                  </m:r>
                                  <m: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   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Γ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⊢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3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: ?| ?</m:t>
                                  </m:r>
                                </m:num>
                                <m:den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Γ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⊢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x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+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3</m:t>
                                  </m:r>
                                  <m: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: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int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 | {?=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int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,?=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int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,?}</m:t>
                                  </m:r>
                                </m:den>
                              </m:f>
                            </m:num>
                            <m:den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fun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−&gt;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+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3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→ ?</m:t>
                              </m:r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| ?</m:t>
                              </m:r>
                            </m:den>
                          </m:f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{}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+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3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: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 ?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| ?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33EBFBB-82F0-626E-DA9D-CD3ABBF9C37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7667" y="2987675"/>
                <a:ext cx="10057369" cy="201189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2101645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C65E0-5097-43F4-9650-366151BF7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-21167"/>
            <a:ext cx="11311256" cy="1658198"/>
          </a:xfrm>
        </p:spPr>
        <p:txBody>
          <a:bodyPr/>
          <a:lstStyle/>
          <a:p>
            <a:r>
              <a:rPr lang="en-US" dirty="0"/>
              <a:t>Constraint-Based Type Inference: 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9D6968-15B1-4125-99D4-CE619F78C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40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E881452-5B9B-44F9-95AC-BC8274D1041A}"/>
                  </a:ext>
                </a:extLst>
              </p:cNvPr>
              <p:cNvSpPr txBox="1"/>
              <p:nvPr/>
            </p:nvSpPr>
            <p:spPr>
              <a:xfrm>
                <a:off x="2747128" y="1394258"/>
                <a:ext cx="7110793" cy="103509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fresh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| 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∪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∪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E881452-5B9B-44F9-95AC-BC8274D104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7128" y="1394258"/>
                <a:ext cx="7110793" cy="103509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893A6455-6F2F-C85F-E285-F135E309315B}"/>
                  </a:ext>
                </a:extLst>
              </p:cNvPr>
              <p:cNvSpPr/>
              <p:nvPr/>
            </p:nvSpPr>
            <p:spPr>
              <a:xfrm>
                <a:off x="3919372" y="5687601"/>
                <a:ext cx="4523588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sz="32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{</m:t>
                      </m:r>
                      <m:r>
                        <m:rPr>
                          <m:nor/>
                        </m:rPr>
                        <a:rPr lang="en-US" sz="3200" b="0" i="0" smtClean="0">
                          <a:latin typeface="Consolas" panose="020B0609020204030204" pitchFamily="49" charset="0"/>
                        </a:rPr>
                        <m:t>f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↦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nor/>
                        </m:rPr>
                        <a:rPr lang="en-US" sz="3200" b="0" i="0" smtClean="0">
                          <a:latin typeface="Consolas" panose="020B0609020204030204" pitchFamily="49" charset="0"/>
                        </a:rPr>
                        <m:t>x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↦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893A6455-6F2F-C85F-E285-F135E309315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9372" y="5687601"/>
                <a:ext cx="4523588" cy="58477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33EBFBB-82F0-626E-DA9D-CD3ABBF9C377}"/>
                  </a:ext>
                </a:extLst>
              </p:cNvPr>
              <p:cNvSpPr/>
              <p:nvPr/>
            </p:nvSpPr>
            <p:spPr>
              <a:xfrm>
                <a:off x="1147667" y="2987675"/>
                <a:ext cx="10057369" cy="24933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>
                                    <m:fPr>
                                      <m:ctrlPr>
                                        <a:rPr lang="en-US" sz="32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m:rPr>
                                          <m:sty m:val="p"/>
                                        </m:rPr>
                                        <a:rPr lang="en-US" sz="3200" b="0" i="0" smtClean="0">
                                          <a:latin typeface="Cambria Math" panose="02040503050406030204" pitchFamily="18" charset="0"/>
                                        </a:rPr>
                                        <m:t>Γ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⊢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 b="0" i="0" smtClean="0">
                                          <a:latin typeface="Consolas" panose="020B0609020204030204" pitchFamily="49" charset="0"/>
                                        </a:rPr>
                                        <m:t>f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 : ?</m:t>
                                      </m:r>
                                      <m:d>
                                        <m:dPr>
                                          <m:begChr m:val="|"/>
                                          <m:endChr m:val="|"/>
                                          <m:ctrlP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 ?    </m:t>
                                          </m:r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3200" b="0" i="0" smtClean="0">
                                              <a:latin typeface="Cambria Math" panose="02040503050406030204" pitchFamily="18" charset="0"/>
                                            </a:rPr>
                                            <m:t>Γ</m:t>
                                          </m:r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⊢</m:t>
                                          </m:r>
                                          <m:r>
                                            <m:rPr>
                                              <m:nor/>
                                            </m:rPr>
                                            <a:rPr lang="en-US" sz="3200" b="0" i="0" smtClean="0">
                                              <a:latin typeface="Consolas" panose="020B0609020204030204" pitchFamily="49" charset="0"/>
                                            </a:rPr>
                                            <m:t>x</m:t>
                                          </m:r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 :?</m:t>
                                          </m:r>
                                        </m:e>
                                      </m:d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 ?</m:t>
                                      </m:r>
                                    </m:num>
                                    <m:den>
                                      <m:r>
                                        <m:rPr>
                                          <m:sty m:val="p"/>
                                        </m:rP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Γ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⊢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>
                                          <a:latin typeface="Consolas" panose="020B0609020204030204" pitchFamily="49" charset="0"/>
                                        </a:rPr>
                                        <m:t>f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>
                                          <a:latin typeface="Consolas" panose="020B0609020204030204" pitchFamily="49" charset="0"/>
                                        </a:rPr>
                                        <m:t> 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>
                                          <a:latin typeface="Consolas" panose="020B0609020204030204" pitchFamily="49" charset="0"/>
                                        </a:rPr>
                                        <m:t>x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 :</m:t>
                                      </m:r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3</m:t>
                                          </m:r>
                                        </m:sub>
                                      </m:s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 | {?= ?</m:t>
                                      </m:r>
                                      <m: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→</m:t>
                                      </m:r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3</m:t>
                                          </m:r>
                                        </m:sub>
                                      </m:s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,?}</m:t>
                                      </m:r>
                                    </m:den>
                                  </m:f>
                                  <m: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   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Γ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⊢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3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: ?| ?</m:t>
                                  </m:r>
                                </m:num>
                                <m:den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Γ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⊢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x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+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3</m:t>
                                  </m:r>
                                  <m: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: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int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 | {?=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int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,?=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int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,?}</m:t>
                                  </m:r>
                                </m:den>
                              </m:f>
                            </m:num>
                            <m:den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fun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−&gt;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+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3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→ ?</m:t>
                              </m:r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| ?</m:t>
                              </m:r>
                            </m:den>
                          </m:f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{}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+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3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: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 ?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| ?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33EBFBB-82F0-626E-DA9D-CD3ABBF9C37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7667" y="2987675"/>
                <a:ext cx="10057369" cy="249331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2260599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C65E0-5097-43F4-9650-366151BF7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-21167"/>
            <a:ext cx="11311256" cy="1658198"/>
          </a:xfrm>
        </p:spPr>
        <p:txBody>
          <a:bodyPr/>
          <a:lstStyle/>
          <a:p>
            <a:r>
              <a:rPr lang="en-US" dirty="0"/>
              <a:t>Constraint-Based Type Inference: 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9D6968-15B1-4125-99D4-CE619F78C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41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893A6455-6F2F-C85F-E285-F135E309315B}"/>
                  </a:ext>
                </a:extLst>
              </p:cNvPr>
              <p:cNvSpPr/>
              <p:nvPr/>
            </p:nvSpPr>
            <p:spPr>
              <a:xfrm>
                <a:off x="3919372" y="5687601"/>
                <a:ext cx="4523588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sz="32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{</m:t>
                      </m:r>
                      <m:r>
                        <m:rPr>
                          <m:nor/>
                        </m:rPr>
                        <a:rPr lang="en-US" sz="3200" b="0" i="0" smtClean="0">
                          <a:latin typeface="Consolas" panose="020B0609020204030204" pitchFamily="49" charset="0"/>
                        </a:rPr>
                        <m:t>f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↦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nor/>
                        </m:rPr>
                        <a:rPr lang="en-US" sz="3200" b="0" i="0" smtClean="0">
                          <a:latin typeface="Consolas" panose="020B0609020204030204" pitchFamily="49" charset="0"/>
                        </a:rPr>
                        <m:t>x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↦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893A6455-6F2F-C85F-E285-F135E309315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9372" y="5687601"/>
                <a:ext cx="4523588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33EBFBB-82F0-626E-DA9D-CD3ABBF9C377}"/>
                  </a:ext>
                </a:extLst>
              </p:cNvPr>
              <p:cNvSpPr/>
              <p:nvPr/>
            </p:nvSpPr>
            <p:spPr>
              <a:xfrm>
                <a:off x="1147667" y="2512889"/>
                <a:ext cx="10057369" cy="29554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>
                                    <m:fPr>
                                      <m:ctrlPr>
                                        <a:rPr lang="en-US" sz="32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f>
                                        <m:fPr>
                                          <m:ctrlPr>
                                            <a:rPr lang="en-US" sz="32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/>
                                        <m:den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3200" b="0" i="0" smtClean="0">
                                              <a:latin typeface="Cambria Math" panose="02040503050406030204" pitchFamily="18" charset="0"/>
                                            </a:rPr>
                                            <m:t>Γ</m:t>
                                          </m:r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⊢</m:t>
                                          </m:r>
                                          <m:r>
                                            <m:rPr>
                                              <m:nor/>
                                            </m:rPr>
                                            <a:rPr lang="en-US" sz="3200" b="0" i="0" smtClean="0">
                                              <a:latin typeface="Consolas" panose="020B0609020204030204" pitchFamily="49" charset="0"/>
                                            </a:rPr>
                                            <m:t>f</m:t>
                                          </m:r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 :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3200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32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𝜏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32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 | {}</m:t>
                                          </m:r>
                                        </m:den>
                                      </m:f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    </m:t>
                                      </m:r>
                                      <m:f>
                                        <m:f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/>
                                        <m:den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3200">
                                              <a:latin typeface="Cambria Math" panose="02040503050406030204" pitchFamily="18" charset="0"/>
                                            </a:rPr>
                                            <m:t>Γ</m:t>
                                          </m:r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⊢</m:t>
                                          </m:r>
                                          <m:r>
                                            <m:rPr>
                                              <m:nor/>
                                            </m:rPr>
                                            <a:rPr lang="en-US" sz="3200" b="0" i="0" smtClean="0">
                                              <a:latin typeface="Consolas" panose="020B0609020204030204" pitchFamily="49" charset="0"/>
                                            </a:rPr>
                                            <m:t>x</m:t>
                                          </m:r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 :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32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3200" i="1">
                                                  <a:latin typeface="Cambria Math" panose="02040503050406030204" pitchFamily="18" charset="0"/>
                                                </a:rPr>
                                                <m:t>𝜏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32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 | {}</m:t>
                                          </m:r>
                                        </m:den>
                                      </m:f>
                                    </m:num>
                                    <m:den>
                                      <m:r>
                                        <m:rPr>
                                          <m:sty m:val="p"/>
                                        </m:rP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Γ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⊢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>
                                          <a:latin typeface="Consolas" panose="020B0609020204030204" pitchFamily="49" charset="0"/>
                                        </a:rPr>
                                        <m:t>f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>
                                          <a:latin typeface="Consolas" panose="020B0609020204030204" pitchFamily="49" charset="0"/>
                                        </a:rPr>
                                        <m:t> 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>
                                          <a:latin typeface="Consolas" panose="020B0609020204030204" pitchFamily="49" charset="0"/>
                                        </a:rPr>
                                        <m:t>x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 :</m:t>
                                      </m:r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3</m:t>
                                          </m:r>
                                        </m:sub>
                                      </m:s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 | {?= ?</m:t>
                                      </m:r>
                                      <m: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→</m:t>
                                      </m:r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3</m:t>
                                          </m:r>
                                        </m:sub>
                                      </m:s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,?}</m:t>
                                      </m:r>
                                    </m:den>
                                  </m:f>
                                  <m: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   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Γ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⊢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3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: ?| ?</m:t>
                                  </m:r>
                                </m:num>
                                <m:den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Γ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⊢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x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+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3</m:t>
                                  </m:r>
                                  <m: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: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int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 | {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int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,?=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int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,?}</m:t>
                                  </m:r>
                                </m:den>
                              </m:f>
                            </m:num>
                            <m:den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fun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−&gt;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+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3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→ ?</m:t>
                              </m:r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| ?</m:t>
                              </m:r>
                            </m:den>
                          </m:f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{}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+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3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: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 ?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| ?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33EBFBB-82F0-626E-DA9D-CD3ABBF9C37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7667" y="2512889"/>
                <a:ext cx="10057369" cy="295542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3797987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C65E0-5097-43F4-9650-366151BF7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-21167"/>
            <a:ext cx="11311256" cy="1658198"/>
          </a:xfrm>
        </p:spPr>
        <p:txBody>
          <a:bodyPr/>
          <a:lstStyle/>
          <a:p>
            <a:r>
              <a:rPr lang="en-US" dirty="0"/>
              <a:t>Constraint-Based Type Inference: 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9D6968-15B1-4125-99D4-CE619F78C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42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893A6455-6F2F-C85F-E285-F135E309315B}"/>
                  </a:ext>
                </a:extLst>
              </p:cNvPr>
              <p:cNvSpPr/>
              <p:nvPr/>
            </p:nvSpPr>
            <p:spPr>
              <a:xfrm>
                <a:off x="3919372" y="5687601"/>
                <a:ext cx="4523588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sz="32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{</m:t>
                      </m:r>
                      <m:r>
                        <m:rPr>
                          <m:nor/>
                        </m:rPr>
                        <a:rPr lang="en-US" sz="3200" b="0" i="0" smtClean="0">
                          <a:latin typeface="Consolas" panose="020B0609020204030204" pitchFamily="49" charset="0"/>
                        </a:rPr>
                        <m:t>f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↦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nor/>
                        </m:rPr>
                        <a:rPr lang="en-US" sz="3200" b="0" i="0" smtClean="0">
                          <a:latin typeface="Consolas" panose="020B0609020204030204" pitchFamily="49" charset="0"/>
                        </a:rPr>
                        <m:t>x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↦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893A6455-6F2F-C85F-E285-F135E309315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9372" y="5687601"/>
                <a:ext cx="4523588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33EBFBB-82F0-626E-DA9D-CD3ABBF9C377}"/>
                  </a:ext>
                </a:extLst>
              </p:cNvPr>
              <p:cNvSpPr/>
              <p:nvPr/>
            </p:nvSpPr>
            <p:spPr>
              <a:xfrm>
                <a:off x="1147667" y="2512889"/>
                <a:ext cx="10057369" cy="29554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>
                                    <m:fPr>
                                      <m:ctrlPr>
                                        <a:rPr lang="en-US" sz="32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f>
                                        <m:fPr>
                                          <m:ctrlPr>
                                            <a:rPr lang="en-US" sz="32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/>
                                        <m:den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3200" b="0" i="0" smtClean="0">
                                              <a:latin typeface="Cambria Math" panose="02040503050406030204" pitchFamily="18" charset="0"/>
                                            </a:rPr>
                                            <m:t>Γ</m:t>
                                          </m:r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⊢</m:t>
                                          </m:r>
                                          <m:r>
                                            <m:rPr>
                                              <m:nor/>
                                            </m:rPr>
                                            <a:rPr lang="en-US" sz="3200" b="0" i="0" smtClean="0">
                                              <a:latin typeface="Consolas" panose="020B0609020204030204" pitchFamily="49" charset="0"/>
                                            </a:rPr>
                                            <m:t>f</m:t>
                                          </m:r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 :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3200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32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𝜏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32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 | {}</m:t>
                                          </m:r>
                                        </m:den>
                                      </m:f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    </m:t>
                                      </m:r>
                                      <m:f>
                                        <m:f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/>
                                        <m:den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3200">
                                              <a:latin typeface="Cambria Math" panose="02040503050406030204" pitchFamily="18" charset="0"/>
                                            </a:rPr>
                                            <m:t>Γ</m:t>
                                          </m:r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⊢</m:t>
                                          </m:r>
                                          <m:r>
                                            <m:rPr>
                                              <m:nor/>
                                            </m:rPr>
                                            <a:rPr lang="en-US" sz="3200" b="0" i="0" smtClean="0">
                                              <a:latin typeface="Consolas" panose="020B0609020204030204" pitchFamily="49" charset="0"/>
                                            </a:rPr>
                                            <m:t>x</m:t>
                                          </m:r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 :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32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3200" i="1">
                                                  <a:latin typeface="Cambria Math" panose="02040503050406030204" pitchFamily="18" charset="0"/>
                                                </a:rPr>
                                                <m:t>𝜏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32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 | {}</m:t>
                                          </m:r>
                                        </m:den>
                                      </m:f>
                                    </m:num>
                                    <m:den>
                                      <m:r>
                                        <m:rPr>
                                          <m:sty m:val="p"/>
                                        </m:rP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Γ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⊢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>
                                          <a:latin typeface="Consolas" panose="020B0609020204030204" pitchFamily="49" charset="0"/>
                                        </a:rPr>
                                        <m:t>f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>
                                          <a:latin typeface="Consolas" panose="020B0609020204030204" pitchFamily="49" charset="0"/>
                                        </a:rPr>
                                        <m:t> 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>
                                          <a:latin typeface="Consolas" panose="020B0609020204030204" pitchFamily="49" charset="0"/>
                                        </a:rPr>
                                        <m:t>x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 :</m:t>
                                      </m:r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3</m:t>
                                          </m:r>
                                        </m:sub>
                                      </m:s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 | {</m:t>
                                      </m:r>
                                      <m:sSub>
                                        <m:sSubPr>
                                          <m:ctrlP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</m:e>
                                        <m:sub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</m:e>
                                        <m:sub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  <m: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→</m:t>
                                      </m:r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3</m:t>
                                          </m:r>
                                        </m:sub>
                                      </m:s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}</m:t>
                                      </m:r>
                                    </m:den>
                                  </m:f>
                                  <m: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   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Γ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⊢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3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: ?| ?</m:t>
                                  </m:r>
                                </m:num>
                                <m:den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Γ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⊢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x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+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3</m:t>
                                  </m:r>
                                  <m: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: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int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 | {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int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,?=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int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,?}</m:t>
                                  </m:r>
                                </m:den>
                              </m:f>
                            </m:num>
                            <m:den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fun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−&gt;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+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3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→ ?</m:t>
                              </m:r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| ?</m:t>
                              </m:r>
                            </m:den>
                          </m:f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{}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+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3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: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 ?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| ?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33EBFBB-82F0-626E-DA9D-CD3ABBF9C37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7667" y="2512889"/>
                <a:ext cx="10057369" cy="295542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9517043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C65E0-5097-43F4-9650-366151BF7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-21167"/>
            <a:ext cx="11311256" cy="1658198"/>
          </a:xfrm>
        </p:spPr>
        <p:txBody>
          <a:bodyPr/>
          <a:lstStyle/>
          <a:p>
            <a:r>
              <a:rPr lang="en-US" dirty="0"/>
              <a:t>Constraint-Based Type Inference: 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9D6968-15B1-4125-99D4-CE619F78C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43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893A6455-6F2F-C85F-E285-F135E309315B}"/>
                  </a:ext>
                </a:extLst>
              </p:cNvPr>
              <p:cNvSpPr/>
              <p:nvPr/>
            </p:nvSpPr>
            <p:spPr>
              <a:xfrm>
                <a:off x="3919372" y="5687601"/>
                <a:ext cx="4523588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sz="32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{</m:t>
                      </m:r>
                      <m:r>
                        <m:rPr>
                          <m:nor/>
                        </m:rPr>
                        <a:rPr lang="en-US" sz="3200" b="0" i="0" smtClean="0">
                          <a:latin typeface="Consolas" panose="020B0609020204030204" pitchFamily="49" charset="0"/>
                        </a:rPr>
                        <m:t>f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↦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nor/>
                        </m:rPr>
                        <a:rPr lang="en-US" sz="3200" b="0" i="0" smtClean="0">
                          <a:latin typeface="Consolas" panose="020B0609020204030204" pitchFamily="49" charset="0"/>
                        </a:rPr>
                        <m:t>x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↦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893A6455-6F2F-C85F-E285-F135E309315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9372" y="5687601"/>
                <a:ext cx="4523588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33EBFBB-82F0-626E-DA9D-CD3ABBF9C377}"/>
                  </a:ext>
                </a:extLst>
              </p:cNvPr>
              <p:cNvSpPr/>
              <p:nvPr/>
            </p:nvSpPr>
            <p:spPr>
              <a:xfrm>
                <a:off x="1147667" y="2512889"/>
                <a:ext cx="10862654" cy="29769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>
                                    <m:fPr>
                                      <m:ctrlPr>
                                        <a:rPr lang="en-US" sz="32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f>
                                        <m:fPr>
                                          <m:ctrlPr>
                                            <a:rPr lang="en-US" sz="32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/>
                                        <m:den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3200" b="0" i="0" smtClean="0">
                                              <a:latin typeface="Cambria Math" panose="02040503050406030204" pitchFamily="18" charset="0"/>
                                            </a:rPr>
                                            <m:t>Γ</m:t>
                                          </m:r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⊢</m:t>
                                          </m:r>
                                          <m:r>
                                            <m:rPr>
                                              <m:nor/>
                                            </m:rPr>
                                            <a:rPr lang="en-US" sz="3200" b="0" i="0" smtClean="0">
                                              <a:latin typeface="Consolas" panose="020B0609020204030204" pitchFamily="49" charset="0"/>
                                            </a:rPr>
                                            <m:t>f</m:t>
                                          </m:r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 :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3200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32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𝜏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32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 | {}</m:t>
                                          </m:r>
                                        </m:den>
                                      </m:f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    </m:t>
                                      </m:r>
                                      <m:f>
                                        <m:f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/>
                                        <m:den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3200">
                                              <a:latin typeface="Cambria Math" panose="02040503050406030204" pitchFamily="18" charset="0"/>
                                            </a:rPr>
                                            <m:t>Γ</m:t>
                                          </m:r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⊢</m:t>
                                          </m:r>
                                          <m:r>
                                            <m:rPr>
                                              <m:nor/>
                                            </m:rPr>
                                            <a:rPr lang="en-US" sz="3200" b="0" i="0" smtClean="0">
                                              <a:latin typeface="Consolas" panose="020B0609020204030204" pitchFamily="49" charset="0"/>
                                            </a:rPr>
                                            <m:t>x</m:t>
                                          </m:r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 :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32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3200" i="1">
                                                  <a:latin typeface="Cambria Math" panose="02040503050406030204" pitchFamily="18" charset="0"/>
                                                </a:rPr>
                                                <m:t>𝜏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32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 | {}</m:t>
                                          </m:r>
                                        </m:den>
                                      </m:f>
                                    </m:num>
                                    <m:den>
                                      <m:r>
                                        <m:rPr>
                                          <m:sty m:val="p"/>
                                        </m:rP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Γ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⊢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>
                                          <a:latin typeface="Consolas" panose="020B0609020204030204" pitchFamily="49" charset="0"/>
                                        </a:rPr>
                                        <m:t>f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>
                                          <a:latin typeface="Consolas" panose="020B0609020204030204" pitchFamily="49" charset="0"/>
                                        </a:rPr>
                                        <m:t> 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>
                                          <a:latin typeface="Consolas" panose="020B0609020204030204" pitchFamily="49" charset="0"/>
                                        </a:rPr>
                                        <m:t>x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 :</m:t>
                                      </m:r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3</m:t>
                                          </m:r>
                                        </m:sub>
                                      </m:s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 | {</m:t>
                                      </m:r>
                                      <m:sSub>
                                        <m:sSubPr>
                                          <m:ctrlP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</m:e>
                                        <m:sub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</m:e>
                                        <m:sub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  <m: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→</m:t>
                                      </m:r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3</m:t>
                                          </m:r>
                                        </m:sub>
                                      </m:s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}</m:t>
                                      </m:r>
                                    </m:den>
                                  </m:f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   </m:t>
                                  </m:r>
                                  <m:f>
                                    <m:f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f>
                                        <m:f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/>
                                        <m:den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3200">
                                              <a:latin typeface="Cambria Math" panose="02040503050406030204" pitchFamily="18" charset="0"/>
                                            </a:rPr>
                                            <m:t>Γ</m:t>
                                          </m:r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⊢</m:t>
                                          </m:r>
                                          <m:r>
                                            <m:rPr>
                                              <m:nor/>
                                            </m:rPr>
                                            <a:rPr lang="en-US" sz="3200" i="0">
                                              <a:latin typeface="Consolas" panose="020B0609020204030204" pitchFamily="49" charset="0"/>
                                            </a:rPr>
                                            <m:t>f</m:t>
                                          </m:r>
                                          <m:r>
                                            <a:rPr lang="en-US" sz="3200">
                                              <a:latin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: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32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3200" i="1">
                                                  <a:latin typeface="Cambria Math" panose="02040503050406030204" pitchFamily="18" charset="0"/>
                                                </a:rPr>
                                                <m:t>𝜏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3200" i="1"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 | {}</m:t>
                                          </m:r>
                                        </m:den>
                                      </m:f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    </m:t>
                                      </m:r>
                                      <m:f>
                                        <m:f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/>
                                        <m:den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3200">
                                              <a:latin typeface="Cambria Math" panose="02040503050406030204" pitchFamily="18" charset="0"/>
                                            </a:rPr>
                                            <m:t>Γ</m:t>
                                          </m:r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⊢</m:t>
                                          </m:r>
                                          <m:r>
                                            <m:rPr>
                                              <m:nor/>
                                            </m:rPr>
                                            <a:rPr lang="en-US" sz="3200" i="0">
                                              <a:latin typeface="Consolas" panose="020B0609020204030204" pitchFamily="49" charset="0"/>
                                            </a:rPr>
                                            <m:t>3</m:t>
                                          </m:r>
                                          <m:r>
                                            <a:rPr lang="en-US" sz="3200">
                                              <a:latin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:</m:t>
                                          </m:r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3200">
                                              <a:latin typeface="Cambria Math" panose="02040503050406030204" pitchFamily="18" charset="0"/>
                                            </a:rPr>
                                            <m:t>int</m:t>
                                          </m:r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 | {}</m:t>
                                          </m:r>
                                        </m:den>
                                      </m:f>
                                    </m:num>
                                    <m:den>
                                      <m:r>
                                        <m:rPr>
                                          <m:sty m:val="p"/>
                                        </m:rP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Γ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⊢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 i="0">
                                          <a:latin typeface="Consolas" panose="020B0609020204030204" pitchFamily="49" charset="0"/>
                                        </a:rPr>
                                        <m:t>f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 i="0">
                                          <a:latin typeface="Consolas" panose="020B0609020204030204" pitchFamily="49" charset="0"/>
                                        </a:rPr>
                                        <m:t> 3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 :</m:t>
                                      </m:r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4</m:t>
                                          </m:r>
                                        </m:sub>
                                      </m:s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 | </m:t>
                                      </m:r>
                                      <m:d>
                                        <m:dPr>
                                          <m:begChr m:val="{"/>
                                          <m:endChr m:val="}"/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32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3200" i="1">
                                                  <a:latin typeface="Cambria Math" panose="02040503050406030204" pitchFamily="18" charset="0"/>
                                                </a:rPr>
                                                <m:t>𝜏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3200" i="1"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=</m:t>
                                          </m:r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3200">
                                              <a:latin typeface="Cambria Math" panose="02040503050406030204" pitchFamily="18" charset="0"/>
                                            </a:rPr>
                                            <m:t>int</m:t>
                                          </m:r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32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3200" i="1">
                                                  <a:latin typeface="Cambria Math" panose="02040503050406030204" pitchFamily="18" charset="0"/>
                                                </a:rPr>
                                                <m:t>𝜏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3200" i="1">
                                                  <a:latin typeface="Cambria Math" panose="02040503050406030204" pitchFamily="18" charset="0"/>
                                                </a:rPr>
                                                <m:t>4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den>
                                  </m:f>
                                </m:num>
                                <m:den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Γ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⊢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x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+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3</m:t>
                                  </m:r>
                                  <m: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: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int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 | {?=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int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,?=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int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,?}</m:t>
                                  </m:r>
                                </m:den>
                              </m:f>
                            </m:num>
                            <m:den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fun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−&gt;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+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3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→ ?</m:t>
                              </m:r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| ?</m:t>
                              </m:r>
                            </m:den>
                          </m:f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{}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+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3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: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 ?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| ?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33EBFBB-82F0-626E-DA9D-CD3ABBF9C37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7667" y="2512889"/>
                <a:ext cx="10862654" cy="297690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869312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C65E0-5097-43F4-9650-366151BF7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-21167"/>
            <a:ext cx="11311256" cy="1658198"/>
          </a:xfrm>
        </p:spPr>
        <p:txBody>
          <a:bodyPr/>
          <a:lstStyle/>
          <a:p>
            <a:r>
              <a:rPr lang="en-US" dirty="0"/>
              <a:t>Constraint-Based Type Inference: 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9D6968-15B1-4125-99D4-CE619F78C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44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893A6455-6F2F-C85F-E285-F135E309315B}"/>
                  </a:ext>
                </a:extLst>
              </p:cNvPr>
              <p:cNvSpPr/>
              <p:nvPr/>
            </p:nvSpPr>
            <p:spPr>
              <a:xfrm>
                <a:off x="3919372" y="5687601"/>
                <a:ext cx="4523588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sz="32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{</m:t>
                      </m:r>
                      <m:r>
                        <m:rPr>
                          <m:nor/>
                        </m:rPr>
                        <a:rPr lang="en-US" sz="3200" b="0" i="0" smtClean="0">
                          <a:latin typeface="Consolas" panose="020B0609020204030204" pitchFamily="49" charset="0"/>
                        </a:rPr>
                        <m:t>f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↦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nor/>
                        </m:rPr>
                        <a:rPr lang="en-US" sz="3200" b="0" i="0" smtClean="0">
                          <a:latin typeface="Consolas" panose="020B0609020204030204" pitchFamily="49" charset="0"/>
                        </a:rPr>
                        <m:t>x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↦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893A6455-6F2F-C85F-E285-F135E309315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9372" y="5687601"/>
                <a:ext cx="4523588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33EBFBB-82F0-626E-DA9D-CD3ABBF9C377}"/>
                  </a:ext>
                </a:extLst>
              </p:cNvPr>
              <p:cNvSpPr/>
              <p:nvPr/>
            </p:nvSpPr>
            <p:spPr>
              <a:xfrm>
                <a:off x="-96449" y="2512889"/>
                <a:ext cx="12396022" cy="29769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>
                                    <m:fPr>
                                      <m:ctrlPr>
                                        <a:rPr lang="en-US" sz="32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f>
                                        <m:fPr>
                                          <m:ctrlPr>
                                            <a:rPr lang="en-US" sz="32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/>
                                        <m:den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3200" b="0" i="0" smtClean="0">
                                              <a:latin typeface="Cambria Math" panose="02040503050406030204" pitchFamily="18" charset="0"/>
                                            </a:rPr>
                                            <m:t>Γ</m:t>
                                          </m:r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⊢</m:t>
                                          </m:r>
                                          <m:r>
                                            <m:rPr>
                                              <m:nor/>
                                            </m:rPr>
                                            <a:rPr lang="en-US" sz="3200" b="0" i="0" smtClean="0">
                                              <a:latin typeface="Consolas" panose="020B0609020204030204" pitchFamily="49" charset="0"/>
                                            </a:rPr>
                                            <m:t>f</m:t>
                                          </m:r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 :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3200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32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𝜏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32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 | {}</m:t>
                                          </m:r>
                                        </m:den>
                                      </m:f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    </m:t>
                                      </m:r>
                                      <m:f>
                                        <m:f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/>
                                        <m:den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3200">
                                              <a:latin typeface="Cambria Math" panose="02040503050406030204" pitchFamily="18" charset="0"/>
                                            </a:rPr>
                                            <m:t>Γ</m:t>
                                          </m:r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⊢</m:t>
                                          </m:r>
                                          <m:r>
                                            <m:rPr>
                                              <m:nor/>
                                            </m:rPr>
                                            <a:rPr lang="en-US" sz="3200" b="0" i="0" smtClean="0">
                                              <a:latin typeface="Consolas" panose="020B0609020204030204" pitchFamily="49" charset="0"/>
                                            </a:rPr>
                                            <m:t>x</m:t>
                                          </m:r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 :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32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3200" i="1">
                                                  <a:latin typeface="Cambria Math" panose="02040503050406030204" pitchFamily="18" charset="0"/>
                                                </a:rPr>
                                                <m:t>𝜏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32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 | {}</m:t>
                                          </m:r>
                                        </m:den>
                                      </m:f>
                                    </m:num>
                                    <m:den>
                                      <m:r>
                                        <m:rPr>
                                          <m:sty m:val="p"/>
                                        </m:rP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Γ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⊢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>
                                          <a:latin typeface="Consolas" panose="020B0609020204030204" pitchFamily="49" charset="0"/>
                                        </a:rPr>
                                        <m:t>f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>
                                          <a:latin typeface="Consolas" panose="020B0609020204030204" pitchFamily="49" charset="0"/>
                                        </a:rPr>
                                        <m:t> 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>
                                          <a:latin typeface="Consolas" panose="020B0609020204030204" pitchFamily="49" charset="0"/>
                                        </a:rPr>
                                        <m:t>x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 :</m:t>
                                      </m:r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3</m:t>
                                          </m:r>
                                        </m:sub>
                                      </m:s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 | {</m:t>
                                      </m:r>
                                      <m:sSub>
                                        <m:sSubPr>
                                          <m:ctrlP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</m:e>
                                        <m:sub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</m:e>
                                        <m:sub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  <m: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→</m:t>
                                      </m:r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3</m:t>
                                          </m:r>
                                        </m:sub>
                                      </m:s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}</m:t>
                                      </m:r>
                                    </m:den>
                                  </m:f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   </m:t>
                                  </m:r>
                                  <m:f>
                                    <m:f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f>
                                        <m:f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/>
                                        <m:den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3200">
                                              <a:latin typeface="Cambria Math" panose="02040503050406030204" pitchFamily="18" charset="0"/>
                                            </a:rPr>
                                            <m:t>Γ</m:t>
                                          </m:r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⊢</m:t>
                                          </m:r>
                                          <m:r>
                                            <m:rPr>
                                              <m:nor/>
                                            </m:rPr>
                                            <a:rPr lang="en-US" sz="3200" i="0">
                                              <a:latin typeface="Consolas" panose="020B0609020204030204" pitchFamily="49" charset="0"/>
                                            </a:rPr>
                                            <m:t>f</m:t>
                                          </m:r>
                                          <m:r>
                                            <a:rPr lang="en-US" sz="3200">
                                              <a:latin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: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32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3200" i="1">
                                                  <a:latin typeface="Cambria Math" panose="02040503050406030204" pitchFamily="18" charset="0"/>
                                                </a:rPr>
                                                <m:t>𝜏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3200" i="1"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 | {}</m:t>
                                          </m:r>
                                        </m:den>
                                      </m:f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    </m:t>
                                      </m:r>
                                      <m:f>
                                        <m:f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/>
                                        <m:den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3200">
                                              <a:latin typeface="Cambria Math" panose="02040503050406030204" pitchFamily="18" charset="0"/>
                                            </a:rPr>
                                            <m:t>Γ</m:t>
                                          </m:r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⊢</m:t>
                                          </m:r>
                                          <m:r>
                                            <m:rPr>
                                              <m:nor/>
                                            </m:rPr>
                                            <a:rPr lang="en-US" sz="3200" i="0">
                                              <a:latin typeface="Consolas" panose="020B0609020204030204" pitchFamily="49" charset="0"/>
                                            </a:rPr>
                                            <m:t>3</m:t>
                                          </m:r>
                                          <m:r>
                                            <a:rPr lang="en-US" sz="3200">
                                              <a:latin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:</m:t>
                                          </m:r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3200">
                                              <a:latin typeface="Cambria Math" panose="02040503050406030204" pitchFamily="18" charset="0"/>
                                            </a:rPr>
                                            <m:t>int</m:t>
                                          </m:r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 | {}</m:t>
                                          </m:r>
                                        </m:den>
                                      </m:f>
                                    </m:num>
                                    <m:den>
                                      <m:r>
                                        <m:rPr>
                                          <m:sty m:val="p"/>
                                        </m:rP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Γ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⊢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 i="0">
                                          <a:latin typeface="Consolas" panose="020B0609020204030204" pitchFamily="49" charset="0"/>
                                        </a:rPr>
                                        <m:t>f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 i="0">
                                          <a:latin typeface="Consolas" panose="020B0609020204030204" pitchFamily="49" charset="0"/>
                                        </a:rPr>
                                        <m:t> 3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 :</m:t>
                                      </m:r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4</m:t>
                                          </m:r>
                                        </m:sub>
                                      </m:s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 | </m:t>
                                      </m:r>
                                      <m:d>
                                        <m:dPr>
                                          <m:begChr m:val="{"/>
                                          <m:endChr m:val="}"/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32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3200" i="1">
                                                  <a:latin typeface="Cambria Math" panose="02040503050406030204" pitchFamily="18" charset="0"/>
                                                </a:rPr>
                                                <m:t>𝜏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3200" i="1"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=</m:t>
                                          </m:r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3200">
                                              <a:latin typeface="Cambria Math" panose="02040503050406030204" pitchFamily="18" charset="0"/>
                                            </a:rPr>
                                            <m:t>int</m:t>
                                          </m:r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32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3200" i="1">
                                                  <a:latin typeface="Cambria Math" panose="02040503050406030204" pitchFamily="18" charset="0"/>
                                                </a:rPr>
                                                <m:t>𝜏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3200" i="1">
                                                  <a:latin typeface="Cambria Math" panose="02040503050406030204" pitchFamily="18" charset="0"/>
                                                </a:rPr>
                                                <m:t>4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den>
                                  </m:f>
                                </m:num>
                                <m:den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Γ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⊢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x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+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3</m:t>
                                  </m:r>
                                  <m: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: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int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 | {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int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sub>
                                  </m:sSub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int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→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  <m: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int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→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sub>
                                  </m:sSub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}</m:t>
                                  </m:r>
                                </m:den>
                              </m:f>
                            </m:num>
                            <m:den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fun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−&gt;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+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3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→ ?</m:t>
                              </m:r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| ?</m:t>
                              </m:r>
                            </m:den>
                          </m:f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{}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+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3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: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 ?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| ?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33EBFBB-82F0-626E-DA9D-CD3ABBF9C37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96449" y="2512889"/>
                <a:ext cx="12396022" cy="297690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9083412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C65E0-5097-43F4-9650-366151BF7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-21167"/>
            <a:ext cx="11311256" cy="1658198"/>
          </a:xfrm>
        </p:spPr>
        <p:txBody>
          <a:bodyPr/>
          <a:lstStyle/>
          <a:p>
            <a:r>
              <a:rPr lang="en-US" dirty="0"/>
              <a:t>Constraint-Based Type Inference: 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9D6968-15B1-4125-99D4-CE619F78C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45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893A6455-6F2F-C85F-E285-F135E309315B}"/>
                  </a:ext>
                </a:extLst>
              </p:cNvPr>
              <p:cNvSpPr/>
              <p:nvPr/>
            </p:nvSpPr>
            <p:spPr>
              <a:xfrm>
                <a:off x="3919372" y="5533738"/>
                <a:ext cx="4523588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sz="32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{</m:t>
                      </m:r>
                      <m:r>
                        <m:rPr>
                          <m:nor/>
                        </m:rPr>
                        <a:rPr lang="en-US" sz="3200" b="0" i="0" smtClean="0">
                          <a:latin typeface="Consolas" panose="020B0609020204030204" pitchFamily="49" charset="0"/>
                        </a:rPr>
                        <m:t>f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↦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nor/>
                        </m:rPr>
                        <a:rPr lang="en-US" sz="3200" b="0" i="0" smtClean="0">
                          <a:latin typeface="Consolas" panose="020B0609020204030204" pitchFamily="49" charset="0"/>
                        </a:rPr>
                        <m:t>x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↦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893A6455-6F2F-C85F-E285-F135E309315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9372" y="5533738"/>
                <a:ext cx="4523588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33EBFBB-82F0-626E-DA9D-CD3ABBF9C377}"/>
                  </a:ext>
                </a:extLst>
              </p:cNvPr>
              <p:cNvSpPr/>
              <p:nvPr/>
            </p:nvSpPr>
            <p:spPr>
              <a:xfrm>
                <a:off x="765197" y="2482117"/>
                <a:ext cx="10962039" cy="29677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>
                                    <m:fPr>
                                      <m:ctrlPr>
                                        <a:rPr lang="en-US" sz="32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f>
                                        <m:fPr>
                                          <m:ctrlPr>
                                            <a:rPr lang="en-US" sz="32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/>
                                        <m:den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3200" b="0" i="0" smtClean="0">
                                              <a:latin typeface="Cambria Math" panose="02040503050406030204" pitchFamily="18" charset="0"/>
                                            </a:rPr>
                                            <m:t>Γ</m:t>
                                          </m:r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⊢</m:t>
                                          </m:r>
                                          <m:r>
                                            <m:rPr>
                                              <m:nor/>
                                            </m:rPr>
                                            <a:rPr lang="en-US" sz="3200" b="0" i="0" smtClean="0">
                                              <a:latin typeface="Consolas" panose="020B0609020204030204" pitchFamily="49" charset="0"/>
                                            </a:rPr>
                                            <m:t>f</m:t>
                                          </m:r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 :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3200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32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𝜏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32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 | {}</m:t>
                                          </m:r>
                                        </m:den>
                                      </m:f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    </m:t>
                                      </m:r>
                                      <m:f>
                                        <m:f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/>
                                        <m:den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3200">
                                              <a:latin typeface="Cambria Math" panose="02040503050406030204" pitchFamily="18" charset="0"/>
                                            </a:rPr>
                                            <m:t>Γ</m:t>
                                          </m:r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⊢</m:t>
                                          </m:r>
                                          <m:r>
                                            <m:rPr>
                                              <m:nor/>
                                            </m:rPr>
                                            <a:rPr lang="en-US" sz="3200" b="0" i="0" smtClean="0">
                                              <a:latin typeface="Consolas" panose="020B0609020204030204" pitchFamily="49" charset="0"/>
                                            </a:rPr>
                                            <m:t>x</m:t>
                                          </m:r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 :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32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3200" i="1">
                                                  <a:latin typeface="Cambria Math" panose="02040503050406030204" pitchFamily="18" charset="0"/>
                                                </a:rPr>
                                                <m:t>𝜏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32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 | {}</m:t>
                                          </m:r>
                                        </m:den>
                                      </m:f>
                                    </m:num>
                                    <m:den>
                                      <m:r>
                                        <m:rPr>
                                          <m:sty m:val="p"/>
                                        </m:rP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Γ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⊢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>
                                          <a:latin typeface="Consolas" panose="020B0609020204030204" pitchFamily="49" charset="0"/>
                                        </a:rPr>
                                        <m:t>f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>
                                          <a:latin typeface="Consolas" panose="020B0609020204030204" pitchFamily="49" charset="0"/>
                                        </a:rPr>
                                        <m:t> 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>
                                          <a:latin typeface="Consolas" panose="020B0609020204030204" pitchFamily="49" charset="0"/>
                                        </a:rPr>
                                        <m:t>x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 :</m:t>
                                      </m:r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3</m:t>
                                          </m:r>
                                        </m:sub>
                                      </m:s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 | {</m:t>
                                      </m:r>
                                      <m:sSub>
                                        <m:sSubPr>
                                          <m:ctrlP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</m:e>
                                        <m:sub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</m:e>
                                        <m:sub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  <m: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→</m:t>
                                      </m:r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3</m:t>
                                          </m:r>
                                        </m:sub>
                                      </m:s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}</m:t>
                                      </m:r>
                                    </m:den>
                                  </m:f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   </m:t>
                                  </m:r>
                                  <m:f>
                                    <m:f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f>
                                        <m:f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/>
                                        <m:den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3200">
                                              <a:latin typeface="Cambria Math" panose="02040503050406030204" pitchFamily="18" charset="0"/>
                                            </a:rPr>
                                            <m:t>Γ</m:t>
                                          </m:r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⊢</m:t>
                                          </m:r>
                                          <m:r>
                                            <m:rPr>
                                              <m:nor/>
                                            </m:rPr>
                                            <a:rPr lang="en-US" sz="3200" i="0">
                                              <a:latin typeface="Consolas" panose="020B0609020204030204" pitchFamily="49" charset="0"/>
                                            </a:rPr>
                                            <m:t>f</m:t>
                                          </m:r>
                                          <m:r>
                                            <a:rPr lang="en-US" sz="3200">
                                              <a:latin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: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32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3200" i="1">
                                                  <a:latin typeface="Cambria Math" panose="02040503050406030204" pitchFamily="18" charset="0"/>
                                                </a:rPr>
                                                <m:t>𝜏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3200" i="1"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 | {}</m:t>
                                          </m:r>
                                        </m:den>
                                      </m:f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    </m:t>
                                      </m:r>
                                      <m:f>
                                        <m:f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/>
                                        <m:den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3200">
                                              <a:latin typeface="Cambria Math" panose="02040503050406030204" pitchFamily="18" charset="0"/>
                                            </a:rPr>
                                            <m:t>Γ</m:t>
                                          </m:r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⊢</m:t>
                                          </m:r>
                                          <m:r>
                                            <m:rPr>
                                              <m:nor/>
                                            </m:rPr>
                                            <a:rPr lang="en-US" sz="3200" i="0">
                                              <a:latin typeface="Consolas" panose="020B0609020204030204" pitchFamily="49" charset="0"/>
                                            </a:rPr>
                                            <m:t>3</m:t>
                                          </m:r>
                                          <m:r>
                                            <a:rPr lang="en-US" sz="3200">
                                              <a:latin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:</m:t>
                                          </m:r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3200">
                                              <a:latin typeface="Cambria Math" panose="02040503050406030204" pitchFamily="18" charset="0"/>
                                            </a:rPr>
                                            <m:t>int</m:t>
                                          </m:r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 | {}</m:t>
                                          </m:r>
                                        </m:den>
                                      </m:f>
                                    </m:num>
                                    <m:den>
                                      <m:r>
                                        <m:rPr>
                                          <m:sty m:val="p"/>
                                        </m:rP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Γ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⊢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 i="0">
                                          <a:latin typeface="Consolas" panose="020B0609020204030204" pitchFamily="49" charset="0"/>
                                        </a:rPr>
                                        <m:t>f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 i="0">
                                          <a:latin typeface="Consolas" panose="020B0609020204030204" pitchFamily="49" charset="0"/>
                                        </a:rPr>
                                        <m:t> 3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 :</m:t>
                                      </m:r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4</m:t>
                                          </m:r>
                                        </m:sub>
                                      </m:s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 | </m:t>
                                      </m:r>
                                      <m:d>
                                        <m:dPr>
                                          <m:begChr m:val="{"/>
                                          <m:endChr m:val="}"/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32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3200" i="1">
                                                  <a:latin typeface="Cambria Math" panose="02040503050406030204" pitchFamily="18" charset="0"/>
                                                </a:rPr>
                                                <m:t>𝜏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3200" i="1"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=</m:t>
                                          </m:r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3200">
                                              <a:latin typeface="Cambria Math" panose="02040503050406030204" pitchFamily="18" charset="0"/>
                                            </a:rPr>
                                            <m:t>int</m:t>
                                          </m:r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32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3200" i="1">
                                                  <a:latin typeface="Cambria Math" panose="02040503050406030204" pitchFamily="18" charset="0"/>
                                                </a:rPr>
                                                <m:t>𝜏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3200" i="1">
                                                  <a:latin typeface="Cambria Math" panose="02040503050406030204" pitchFamily="18" charset="0"/>
                                                </a:rPr>
                                                <m:t>4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den>
                                  </m:f>
                                </m:num>
                                <m:den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Γ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⊢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x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+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3</m:t>
                                  </m:r>
                                  <m: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: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int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 |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den>
                              </m:f>
                            </m:num>
                            <m:den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fun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−&gt;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+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3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→ ?</m:t>
                              </m:r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| ?</m:t>
                              </m:r>
                            </m:den>
                          </m:f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{}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+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3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: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 ?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| ?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33EBFBB-82F0-626E-DA9D-CD3ABBF9C37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197" y="2482117"/>
                <a:ext cx="10962039" cy="296773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C4C0D32B-B0C2-5450-E651-7E97750A6E1E}"/>
                  </a:ext>
                </a:extLst>
              </p:cNvPr>
              <p:cNvSpPr/>
              <p:nvPr/>
            </p:nvSpPr>
            <p:spPr>
              <a:xfrm>
                <a:off x="2080380" y="5916414"/>
                <a:ext cx="954998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{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320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sz="320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>
                          <a:latin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320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sz="3200"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C4C0D32B-B0C2-5450-E651-7E97750A6E1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0380" y="5916414"/>
                <a:ext cx="9549987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5278940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C65E0-5097-43F4-9650-366151BF7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-21167"/>
            <a:ext cx="11311256" cy="1658198"/>
          </a:xfrm>
        </p:spPr>
        <p:txBody>
          <a:bodyPr/>
          <a:lstStyle/>
          <a:p>
            <a:r>
              <a:rPr lang="en-US" dirty="0"/>
              <a:t>Constraint-Based Type Inference: 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9D6968-15B1-4125-99D4-CE619F78C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46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893A6455-6F2F-C85F-E285-F135E309315B}"/>
                  </a:ext>
                </a:extLst>
              </p:cNvPr>
              <p:cNvSpPr/>
              <p:nvPr/>
            </p:nvSpPr>
            <p:spPr>
              <a:xfrm>
                <a:off x="3919372" y="5533738"/>
                <a:ext cx="4523588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sz="32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{</m:t>
                      </m:r>
                      <m:r>
                        <m:rPr>
                          <m:nor/>
                        </m:rPr>
                        <a:rPr lang="en-US" sz="3200" b="0" i="0" smtClean="0">
                          <a:latin typeface="Consolas" panose="020B0609020204030204" pitchFamily="49" charset="0"/>
                        </a:rPr>
                        <m:t>f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↦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nor/>
                        </m:rPr>
                        <a:rPr lang="en-US" sz="3200" b="0" i="0" smtClean="0">
                          <a:latin typeface="Consolas" panose="020B0609020204030204" pitchFamily="49" charset="0"/>
                        </a:rPr>
                        <m:t>x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↦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893A6455-6F2F-C85F-E285-F135E309315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9372" y="5533738"/>
                <a:ext cx="4523588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33EBFBB-82F0-626E-DA9D-CD3ABBF9C377}"/>
                  </a:ext>
                </a:extLst>
              </p:cNvPr>
              <p:cNvSpPr/>
              <p:nvPr/>
            </p:nvSpPr>
            <p:spPr>
              <a:xfrm>
                <a:off x="765197" y="2482117"/>
                <a:ext cx="10962039" cy="29677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>
                                    <m:fPr>
                                      <m:ctrlPr>
                                        <a:rPr lang="en-US" sz="32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f>
                                        <m:fPr>
                                          <m:ctrlPr>
                                            <a:rPr lang="en-US" sz="32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/>
                                        <m:den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3200" b="0" i="0" smtClean="0">
                                              <a:latin typeface="Cambria Math" panose="02040503050406030204" pitchFamily="18" charset="0"/>
                                            </a:rPr>
                                            <m:t>Γ</m:t>
                                          </m:r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⊢</m:t>
                                          </m:r>
                                          <m:r>
                                            <m:rPr>
                                              <m:nor/>
                                            </m:rPr>
                                            <a:rPr lang="en-US" sz="3200" b="0" i="0" smtClean="0">
                                              <a:latin typeface="Consolas" panose="020B0609020204030204" pitchFamily="49" charset="0"/>
                                            </a:rPr>
                                            <m:t>f</m:t>
                                          </m:r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 :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3200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32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𝜏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32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 | {}</m:t>
                                          </m:r>
                                        </m:den>
                                      </m:f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    </m:t>
                                      </m:r>
                                      <m:f>
                                        <m:f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/>
                                        <m:den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3200">
                                              <a:latin typeface="Cambria Math" panose="02040503050406030204" pitchFamily="18" charset="0"/>
                                            </a:rPr>
                                            <m:t>Γ</m:t>
                                          </m:r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⊢</m:t>
                                          </m:r>
                                          <m:r>
                                            <m:rPr>
                                              <m:nor/>
                                            </m:rPr>
                                            <a:rPr lang="en-US" sz="3200" b="0" i="0" smtClean="0">
                                              <a:latin typeface="Consolas" panose="020B0609020204030204" pitchFamily="49" charset="0"/>
                                            </a:rPr>
                                            <m:t>x</m:t>
                                          </m:r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 :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32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3200" i="1">
                                                  <a:latin typeface="Cambria Math" panose="02040503050406030204" pitchFamily="18" charset="0"/>
                                                </a:rPr>
                                                <m:t>𝜏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32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 | {}</m:t>
                                          </m:r>
                                        </m:den>
                                      </m:f>
                                    </m:num>
                                    <m:den>
                                      <m:r>
                                        <m:rPr>
                                          <m:sty m:val="p"/>
                                        </m:rP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Γ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⊢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>
                                          <a:latin typeface="Consolas" panose="020B0609020204030204" pitchFamily="49" charset="0"/>
                                        </a:rPr>
                                        <m:t>f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>
                                          <a:latin typeface="Consolas" panose="020B0609020204030204" pitchFamily="49" charset="0"/>
                                        </a:rPr>
                                        <m:t> 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>
                                          <a:latin typeface="Consolas" panose="020B0609020204030204" pitchFamily="49" charset="0"/>
                                        </a:rPr>
                                        <m:t>x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 :</m:t>
                                      </m:r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3</m:t>
                                          </m:r>
                                        </m:sub>
                                      </m:s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 | {</m:t>
                                      </m:r>
                                      <m:sSub>
                                        <m:sSubPr>
                                          <m:ctrlP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</m:e>
                                        <m:sub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</m:e>
                                        <m:sub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  <m: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→</m:t>
                                      </m:r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3</m:t>
                                          </m:r>
                                        </m:sub>
                                      </m:s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}</m:t>
                                      </m:r>
                                    </m:den>
                                  </m:f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   </m:t>
                                  </m:r>
                                  <m:f>
                                    <m:f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f>
                                        <m:f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/>
                                        <m:den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3200">
                                              <a:latin typeface="Cambria Math" panose="02040503050406030204" pitchFamily="18" charset="0"/>
                                            </a:rPr>
                                            <m:t>Γ</m:t>
                                          </m:r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⊢</m:t>
                                          </m:r>
                                          <m:r>
                                            <m:rPr>
                                              <m:nor/>
                                            </m:rPr>
                                            <a:rPr lang="en-US" sz="3200" i="0">
                                              <a:latin typeface="Consolas" panose="020B0609020204030204" pitchFamily="49" charset="0"/>
                                            </a:rPr>
                                            <m:t>f</m:t>
                                          </m:r>
                                          <m:r>
                                            <a:rPr lang="en-US" sz="3200">
                                              <a:latin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: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32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3200" i="1">
                                                  <a:latin typeface="Cambria Math" panose="02040503050406030204" pitchFamily="18" charset="0"/>
                                                </a:rPr>
                                                <m:t>𝜏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3200" i="1"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 | {}</m:t>
                                          </m:r>
                                        </m:den>
                                      </m:f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    </m:t>
                                      </m:r>
                                      <m:f>
                                        <m:f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/>
                                        <m:den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3200">
                                              <a:latin typeface="Cambria Math" panose="02040503050406030204" pitchFamily="18" charset="0"/>
                                            </a:rPr>
                                            <m:t>Γ</m:t>
                                          </m:r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⊢</m:t>
                                          </m:r>
                                          <m:r>
                                            <m:rPr>
                                              <m:nor/>
                                            </m:rPr>
                                            <a:rPr lang="en-US" sz="3200" i="0">
                                              <a:latin typeface="Consolas" panose="020B0609020204030204" pitchFamily="49" charset="0"/>
                                            </a:rPr>
                                            <m:t>3</m:t>
                                          </m:r>
                                          <m:r>
                                            <a:rPr lang="en-US" sz="3200">
                                              <a:latin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:</m:t>
                                          </m:r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3200">
                                              <a:latin typeface="Cambria Math" panose="02040503050406030204" pitchFamily="18" charset="0"/>
                                            </a:rPr>
                                            <m:t>int</m:t>
                                          </m:r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 | {}</m:t>
                                          </m:r>
                                        </m:den>
                                      </m:f>
                                    </m:num>
                                    <m:den>
                                      <m:r>
                                        <m:rPr>
                                          <m:sty m:val="p"/>
                                        </m:rP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Γ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⊢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 i="0">
                                          <a:latin typeface="Consolas" panose="020B0609020204030204" pitchFamily="49" charset="0"/>
                                        </a:rPr>
                                        <m:t>f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 i="0">
                                          <a:latin typeface="Consolas" panose="020B0609020204030204" pitchFamily="49" charset="0"/>
                                        </a:rPr>
                                        <m:t> 3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 :</m:t>
                                      </m:r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4</m:t>
                                          </m:r>
                                        </m:sub>
                                      </m:s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 | </m:t>
                                      </m:r>
                                      <m:d>
                                        <m:dPr>
                                          <m:begChr m:val="{"/>
                                          <m:endChr m:val="}"/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32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3200" i="1">
                                                  <a:latin typeface="Cambria Math" panose="02040503050406030204" pitchFamily="18" charset="0"/>
                                                </a:rPr>
                                                <m:t>𝜏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3200" i="1"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=</m:t>
                                          </m:r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3200">
                                              <a:latin typeface="Cambria Math" panose="02040503050406030204" pitchFamily="18" charset="0"/>
                                            </a:rPr>
                                            <m:t>int</m:t>
                                          </m:r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32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3200" i="1">
                                                  <a:latin typeface="Cambria Math" panose="02040503050406030204" pitchFamily="18" charset="0"/>
                                                </a:rPr>
                                                <m:t>𝜏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3200" i="1">
                                                  <a:latin typeface="Cambria Math" panose="02040503050406030204" pitchFamily="18" charset="0"/>
                                                </a:rPr>
                                                <m:t>4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den>
                                  </m:f>
                                </m:num>
                                <m:den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Γ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⊢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x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+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 3</m:t>
                                  </m:r>
                                  <m: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: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int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 |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den>
                              </m:f>
                            </m:num>
                            <m:den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fun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−&gt;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+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 3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int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|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{}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+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3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: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|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33EBFBB-82F0-626E-DA9D-CD3ABBF9C37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197" y="2482117"/>
                <a:ext cx="10962039" cy="296773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C4C0D32B-B0C2-5450-E651-7E97750A6E1E}"/>
                  </a:ext>
                </a:extLst>
              </p:cNvPr>
              <p:cNvSpPr/>
              <p:nvPr/>
            </p:nvSpPr>
            <p:spPr>
              <a:xfrm>
                <a:off x="2080380" y="5916414"/>
                <a:ext cx="9324732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{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320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sz="320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>
                          <a:latin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320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sz="3200"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C4C0D32B-B0C2-5450-E651-7E97750A6E1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0380" y="5916414"/>
                <a:ext cx="9324732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6041374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47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11824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HW7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BF1CB-7319-4F68-AD9B-D79AA08F8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Implement type inference</a:t>
            </a:r>
          </a:p>
          <a:p>
            <a:r>
              <a:rPr lang="en-US" dirty="0" err="1"/>
              <a:t>get_constraints</a:t>
            </a:r>
            <a:r>
              <a:rPr lang="en-US" dirty="0"/>
              <a:t> function implements inference rules</a:t>
            </a:r>
          </a:p>
          <a:p>
            <a:r>
              <a:rPr lang="en-US" dirty="0"/>
              <a:t>There’s also a “constraint solving” section; for now, it just works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679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AF981-15DB-45BC-BFA7-233F6F113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Inference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826EDF-3217-494A-B0DE-3F10866D49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Our typing rules have the form: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First-pass inference algorithm: mark literals with their types, then pass types down through the proof tree</a:t>
            </a:r>
          </a:p>
          <a:p>
            <a:pPr lvl="1"/>
            <a:r>
              <a:rPr lang="en-US" sz="3000" dirty="0"/>
              <a:t>Like the </a:t>
            </a:r>
            <a:r>
              <a:rPr lang="en-US" dirty="0" err="1">
                <a:latin typeface="Consolas" panose="020B0609020204030204" pitchFamily="49" charset="0"/>
              </a:rPr>
              <a:t>type_of</a:t>
            </a:r>
            <a:r>
              <a:rPr lang="en-US" sz="3000" dirty="0"/>
              <a:t> function for imperative/OO expressions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3B49D4-A1A8-45A8-9EC4-B4DC7EAF1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7104197-B7BD-4239-8800-F144972C1AD7}"/>
                  </a:ext>
                </a:extLst>
              </p:cNvPr>
              <p:cNvSpPr txBox="1"/>
              <p:nvPr/>
            </p:nvSpPr>
            <p:spPr>
              <a:xfrm>
                <a:off x="1691941" y="2216958"/>
                <a:ext cx="4925451" cy="10155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7104197-B7BD-4239-8800-F144972C1A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1941" y="2216958"/>
                <a:ext cx="4925451" cy="101553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4377D633-6D86-4934-8B61-4E1915A3C1C1}"/>
                  </a:ext>
                </a:extLst>
              </p:cNvPr>
              <p:cNvSpPr/>
              <p:nvPr/>
            </p:nvSpPr>
            <p:spPr>
              <a:xfrm>
                <a:off x="7250806" y="2166069"/>
                <a:ext cx="3112617" cy="10303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number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literal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4377D633-6D86-4934-8B61-4E1915A3C1C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0806" y="2166069"/>
                <a:ext cx="3112617" cy="1030347"/>
              </a:xfrm>
              <a:prstGeom prst="rect">
                <a:avLst/>
              </a:prstGeom>
              <a:blipFill>
                <a:blip r:embed="rId4"/>
                <a:stretch>
                  <a:fillRect r="-291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76553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26811-8D3F-4CBF-9C90-2A8F61E5F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 Type Inference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C06EE6-8E30-4418-9D9F-08905035E3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BF4EDE-4706-48A5-B439-9812D973C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5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ADAE230-2908-4F71-935A-3DB98F4A94FB}"/>
                  </a:ext>
                </a:extLst>
              </p:cNvPr>
              <p:cNvSpPr txBox="1"/>
              <p:nvPr/>
            </p:nvSpPr>
            <p:spPr>
              <a:xfrm>
                <a:off x="3338496" y="3537758"/>
                <a:ext cx="6292364" cy="96808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  <a:cs typeface="Courier New" panose="02070309020205020404" pitchFamily="49" charset="0"/>
                            </a:rPr>
                            <m:t>if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  <a:cs typeface="Courier New" panose="02070309020205020404" pitchFamily="49" charset="0"/>
                            </a:rPr>
                            <m:t> 2+3=5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  <a:cs typeface="Courier New" panose="02070309020205020404" pitchFamily="49" charset="0"/>
                            </a:rPr>
                            <m:t>then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  <a:cs typeface="Courier New" panose="02070309020205020404" pitchFamily="49" charset="0"/>
                            </a:rPr>
                            <m:t> 1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  <a:cs typeface="Courier New" panose="02070309020205020404" pitchFamily="49" charset="0"/>
                            </a:rPr>
                            <m:t>else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  <a:cs typeface="Courier New" panose="02070309020205020404" pitchFamily="49" charset="0"/>
                            </a:rPr>
                            <m:t> 2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 ?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ADAE230-2908-4F71-935A-3DB98F4A94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8496" y="3537758"/>
                <a:ext cx="6292364" cy="96808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10987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26811-8D3F-4CBF-9C90-2A8F61E5F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 Type Inference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C06EE6-8E30-4418-9D9F-08905035E3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BF4EDE-4706-48A5-B439-9812D973C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6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ADAE230-2908-4F71-935A-3DB98F4A94FB}"/>
                  </a:ext>
                </a:extLst>
              </p:cNvPr>
              <p:cNvSpPr txBox="1"/>
              <p:nvPr/>
            </p:nvSpPr>
            <p:spPr>
              <a:xfrm>
                <a:off x="2674286" y="3568238"/>
                <a:ext cx="6379054" cy="9356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2+3=5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 ?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1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 ?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2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 ?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2+3=5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1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2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 ?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ADAE230-2908-4F71-935A-3DB98F4A94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4286" y="3568238"/>
                <a:ext cx="6379054" cy="93564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978253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26811-8D3F-4CBF-9C90-2A8F61E5F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 Type Inference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C06EE6-8E30-4418-9D9F-08905035E3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BF4EDE-4706-48A5-B439-9812D973C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7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ADAE230-2908-4F71-935A-3DB98F4A94FB}"/>
                  </a:ext>
                </a:extLst>
              </p:cNvPr>
              <p:cNvSpPr txBox="1"/>
              <p:nvPr/>
            </p:nvSpPr>
            <p:spPr>
              <a:xfrm>
                <a:off x="2067861" y="3232958"/>
                <a:ext cx="7909601" cy="12768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2+3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 ?    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5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 ?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2+3=5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: ?</m:t>
                              </m:r>
                            </m:den>
                          </m:f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1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 ?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2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 ?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2+3=5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1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2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 ?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ADAE230-2908-4F71-935A-3DB98F4A94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7861" y="3232958"/>
                <a:ext cx="7909601" cy="127688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083896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26811-8D3F-4CBF-9C90-2A8F61E5F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 Type Inference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C06EE6-8E30-4418-9D9F-08905035E3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BF4EDE-4706-48A5-B439-9812D973C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8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ADAE230-2908-4F71-935A-3DB98F4A94FB}"/>
                  </a:ext>
                </a:extLst>
              </p:cNvPr>
              <p:cNvSpPr txBox="1"/>
              <p:nvPr/>
            </p:nvSpPr>
            <p:spPr>
              <a:xfrm>
                <a:off x="1780841" y="3232958"/>
                <a:ext cx="8896923" cy="12768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2+3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?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5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highlight>
                                    <a:srgbClr val="FFFF00"/>
                                  </a:highlight>
                                  <a:latin typeface="Cambria Math" panose="02040503050406030204" pitchFamily="18" charset="0"/>
                                </a:rPr>
                                <m:t>int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2+3=5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: ?</m:t>
                              </m:r>
                            </m:den>
                          </m:f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1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2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int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2+3=5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1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2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 ?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ADAE230-2908-4F71-935A-3DB98F4A94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0841" y="3232958"/>
                <a:ext cx="8896923" cy="127688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1747488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eb376bed-bf11-4fff-9604-79573581513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55fc1463-60a1-4a1b-a1e2-bcf810807e6b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92b34226-45cc-4ac7-836d-c62e628dd8a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0191c382-c286-4287-90da-10b54af8e97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91b5a365-596c-4cee-9350-7e91b0ad4bdb"/>
</p:tagLst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68622</TotalTime>
  <Words>1498</Words>
  <Application>Microsoft Office PowerPoint</Application>
  <PresentationFormat>Widescreen</PresentationFormat>
  <Paragraphs>300</Paragraphs>
  <Slides>49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6" baseType="lpstr">
      <vt:lpstr>Arial</vt:lpstr>
      <vt:lpstr>Calibri</vt:lpstr>
      <vt:lpstr>Calibri Light</vt:lpstr>
      <vt:lpstr>Cambria Math</vt:lpstr>
      <vt:lpstr>Consolas</vt:lpstr>
      <vt:lpstr>Wingdings</vt:lpstr>
      <vt:lpstr>Metropolitan</vt:lpstr>
      <vt:lpstr>CS 476 – Programming Language Design</vt:lpstr>
      <vt:lpstr>PowerPoint Presentation</vt:lpstr>
      <vt:lpstr>From Typed Lambda Calculus to OCaml</vt:lpstr>
      <vt:lpstr>Type Inference</vt:lpstr>
      <vt:lpstr>Type Inference</vt:lpstr>
      <vt:lpstr>Direct Type Inference</vt:lpstr>
      <vt:lpstr>Direct Type Inference</vt:lpstr>
      <vt:lpstr>Direct Type Inference</vt:lpstr>
      <vt:lpstr>Direct Type Inference</vt:lpstr>
      <vt:lpstr>Direct Type Inference</vt:lpstr>
      <vt:lpstr>Direct Type Inference</vt:lpstr>
      <vt:lpstr>Direct Type Inference</vt:lpstr>
      <vt:lpstr>Direct Type Inference</vt:lpstr>
      <vt:lpstr>PowerPoint Presentation</vt:lpstr>
      <vt:lpstr>Direct Type Inference</vt:lpstr>
      <vt:lpstr>Type Inference</vt:lpstr>
      <vt:lpstr>Type Inference</vt:lpstr>
      <vt:lpstr>Type Inference</vt:lpstr>
      <vt:lpstr>Type Inference</vt:lpstr>
      <vt:lpstr>Type Inference</vt:lpstr>
      <vt:lpstr>Type Inference</vt:lpstr>
      <vt:lpstr>Type Inference</vt:lpstr>
      <vt:lpstr>Type Inference</vt:lpstr>
      <vt:lpstr>Type Inference</vt:lpstr>
      <vt:lpstr>PowerPoint Presentation</vt:lpstr>
      <vt:lpstr>Type Inference</vt:lpstr>
      <vt:lpstr>Constraint-Based Type Inference</vt:lpstr>
      <vt:lpstr>Constraint-Based Type Inference</vt:lpstr>
      <vt:lpstr>Constraint-Based Type Inference: Rules</vt:lpstr>
      <vt:lpstr>Constraint-Based Type Inference: Rules</vt:lpstr>
      <vt:lpstr>PowerPoint Presentation</vt:lpstr>
      <vt:lpstr>Constraint-Based Type Inference: Example</vt:lpstr>
      <vt:lpstr>Constraint-Based Type Inference: Example</vt:lpstr>
      <vt:lpstr>Constraint-Based Type Inference: Example</vt:lpstr>
      <vt:lpstr>Constraint-Based Type Inference: Example</vt:lpstr>
      <vt:lpstr>Constraint-Based Type Inference: Example</vt:lpstr>
      <vt:lpstr>Constraint-Based Type Inference: Example</vt:lpstr>
      <vt:lpstr>Constraint-Based Type Inference: Example</vt:lpstr>
      <vt:lpstr>Constraint-Based Type Inference: Example</vt:lpstr>
      <vt:lpstr>Constraint-Based Type Inference: Example</vt:lpstr>
      <vt:lpstr>Constraint-Based Type Inference: Example</vt:lpstr>
      <vt:lpstr>Constraint-Based Type Inference: Example</vt:lpstr>
      <vt:lpstr>Constraint-Based Type Inference: Example</vt:lpstr>
      <vt:lpstr>Constraint-Based Type Inference: Example</vt:lpstr>
      <vt:lpstr>Constraint-Based Type Inference: Example</vt:lpstr>
      <vt:lpstr>Constraint-Based Type Inference: Example</vt:lpstr>
      <vt:lpstr>Constraint-Based Type Inference: Example</vt:lpstr>
      <vt:lpstr>PowerPoint Presentation</vt:lpstr>
      <vt:lpstr>HW7 Overview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476 – Programming Language Design</dc:title>
  <dc:creator>Susannah Mansky</dc:creator>
  <cp:lastModifiedBy>Mansky, William</cp:lastModifiedBy>
  <cp:revision>655</cp:revision>
  <dcterms:created xsi:type="dcterms:W3CDTF">2018-08-06T16:06:24Z</dcterms:created>
  <dcterms:modified xsi:type="dcterms:W3CDTF">2023-11-13T16:58:27Z</dcterms:modified>
</cp:coreProperties>
</file>