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tags/tag1.xml" ContentType="application/vnd.openxmlformats-officedocument.presentationml.tags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ink/ink1.xml" ContentType="application/inkml+xml"/>
  <Override PartName="/ppt/tags/tag2.xml" ContentType="application/vnd.openxmlformats-officedocument.presentationml.tags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tags/tag3.xml" ContentType="application/vnd.openxmlformats-officedocument.presentationml.tags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tags/tag4.xml" ContentType="application/vnd.openxmlformats-officedocument.presentationml.tags+xml"/>
  <Override PartName="/ppt/notesSlides/notesSlide15.xml" ContentType="application/vnd.openxmlformats-officedocument.presentationml.notesSlide+xml"/>
  <Override PartName="/ppt/tags/tag5.xml" ContentType="application/vnd.openxmlformats-officedocument.presentationml.tags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>
  <p:sldMasterIdLst>
    <p:sldMasterId id="2147483701" r:id="rId1"/>
  </p:sldMasterIdLst>
  <p:notesMasterIdLst>
    <p:notesMasterId r:id="rId40"/>
  </p:notesMasterIdLst>
  <p:sldIdLst>
    <p:sldId id="256" r:id="rId2"/>
    <p:sldId id="495" r:id="rId3"/>
    <p:sldId id="272" r:id="rId4"/>
    <p:sldId id="274" r:id="rId5"/>
    <p:sldId id="445" r:id="rId6"/>
    <p:sldId id="417" r:id="rId7"/>
    <p:sldId id="289" r:id="rId8"/>
    <p:sldId id="501" r:id="rId9"/>
    <p:sldId id="502" r:id="rId10"/>
    <p:sldId id="503" r:id="rId11"/>
    <p:sldId id="504" r:id="rId12"/>
    <p:sldId id="276" r:id="rId13"/>
    <p:sldId id="432" r:id="rId14"/>
    <p:sldId id="277" r:id="rId15"/>
    <p:sldId id="496" r:id="rId16"/>
    <p:sldId id="278" r:id="rId17"/>
    <p:sldId id="279" r:id="rId18"/>
    <p:sldId id="280" r:id="rId19"/>
    <p:sldId id="281" r:id="rId20"/>
    <p:sldId id="282" r:id="rId21"/>
    <p:sldId id="283" r:id="rId22"/>
    <p:sldId id="498" r:id="rId23"/>
    <p:sldId id="284" r:id="rId24"/>
    <p:sldId id="285" r:id="rId25"/>
    <p:sldId id="419" r:id="rId26"/>
    <p:sldId id="420" r:id="rId27"/>
    <p:sldId id="421" r:id="rId28"/>
    <p:sldId id="499" r:id="rId29"/>
    <p:sldId id="422" r:id="rId30"/>
    <p:sldId id="424" r:id="rId31"/>
    <p:sldId id="493" r:id="rId32"/>
    <p:sldId id="425" r:id="rId33"/>
    <p:sldId id="427" r:id="rId34"/>
    <p:sldId id="428" r:id="rId35"/>
    <p:sldId id="491" r:id="rId36"/>
    <p:sldId id="492" r:id="rId37"/>
    <p:sldId id="423" r:id="rId38"/>
    <p:sldId id="500" r:id="rId3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87" d="100"/>
          <a:sy n="87" d="100"/>
        </p:scale>
        <p:origin x="533" y="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1" d="100"/>
          <a:sy n="51" d="100"/>
        </p:scale>
        <p:origin x="2692" y="6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heme" Target="theme/theme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3840" units="cm"/>
          <inkml:channel name="Y" type="integer" max="2400" units="cm"/>
          <inkml:channel name="T" type="integer" max="2.14748E9" units="dev"/>
        </inkml:traceFormat>
        <inkml:channelProperties>
          <inkml:channelProperty channel="X" name="resolution" value="114.28571" units="1/cm"/>
          <inkml:channelProperty channel="Y" name="resolution" value="114.28571" units="1/cm"/>
          <inkml:channelProperty channel="T" name="resolution" value="1" units="1/dev"/>
        </inkml:channelProperties>
      </inkml:inkSource>
      <inkml:timestamp xml:id="ts0" timeString="2023-10-27T15:29:20.519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17983 8758 0,'-35'0'485,"8"17"-470,9 1 1,1 0-16,-10-10 15,-8 10-15,0 17 32,-62 27-17,62-44 1,8 17 0,-26 0-1,36-26 1,-19 9-1,27-1-15,-8-17 0,-19 36 16,19-36-16,-10 8 16,-70 54 31,80-27-32,-10-35-15,27 9 16,-17 9-16,-10 0 15,10 17 1,-19-17-16,1-10 16,26-8-16,-44 36 15,44-1 1,-26-26 0,35 8-16,-26-17 15,8 18 1,-44 8-1,45-8-15,-1-18 16,-17 35 0,8-26-1,-8 26-15,17-17 47,-52 26 16,52-17-32,-8-27 0,26 17-15,-18-17-1,0 0 17,10 18 15,-10-18 15,18 18-31,-18-18 32</inkml:trace>
  <inkml:trace contextRef="#ctx0" brushRef="#br0" timeOffset="3631.59">30753 8008 0,'-35'0'438,"17"18"-423,1-1 1,-10-8-1,10 26 1,-27-26 15,8 9-15,-34 26 0,17-9-1,35-17-15,-26 26 31,18-44-15,-115 88 15,44-8-15,61-63 0,19-8-16,-10 9 15,10-1-15,-19 1 16,1 0-16,9 8 15,-10-8-15,-34 35 32,52-36-32,9-17 15,-8 18-15,-1-18 16,-8 26 0,-10-8-1,36 0 1,-35-10-1,26 10 1,-88 61 15,44-26-15,27-35 0,-36 26-1,9 0 1,9-9-1,-35 10 17,61-28-17,0-8 1,10-9 0,-10 18-16,18-1 15,-18 1 16,1-18 16,17 9-31,-9-9 31,-9 0 47,1 0-1,8 0-15</inkml:trace>
  <inkml:trace contextRef="#ctx0" brushRef="#br0" timeOffset="8516.64">19720 9719 0,'212'-62'250,"335"-17"-203,-424 61-16,-88 1-31,18 17 16,18-18 0,-45 18-16,10-18 15,17 18-15,-36 0 16,27 0-16,106-17 47,-114 17-47,43 0 31,177-36 31,-230 19-46,151-1 31,-160 18-47,98-17 31,-89 17-15,124 0 31,-123 0-47,26 0 0,-27 0 15,9 0-15,27 0 32,-27 0-32,27 0 31,132 0 0,-159 0-15,-17 8-16,167 10 47,-149-18-32,78 9 16,1 8-15,35-17 15,61 0 16,-149 18-47,123 0 31,-132-18-31,-17 17 0,-1-17 16,27 0-16,-27 27 16,18-27-16,53 35 31,96 9 16,-131-26-32,-18-1-15,9 19 32,8-36-17,1 35 17,-54-35-17,19 0 1,8 9-1,-27 8 1,-8-17 0,9 18-16,-18-9 15,18-9-15,-45 35 63,18-35-32</inkml:trace>
  <inkml:trace contextRef="#ctx0" brushRef="#br0" timeOffset="11754.31">21881 9410 0,'18'27'422,"61"87"-376,-52-105-46,-27 9 32,0 0-32,61 43 15,-61-52 1,18-9-16,-18 18 16,26 26-1,-8-27-15,8 10 16,-8 8 15,-18-26-31,44 53 16,-26-45-1,-18 1-15,17-9 16,-17 9 0,0-1-16,9 1 0,-9-9 31,36 35 0,-36-27-31,8 19 63,-8-28-17,0 10-14,0 9-1,0 17 31,0-27-30,-17 1-17,-10-45 32,-52-34 0,61 52-47,1-9 16,-1 1-16,-8-1 0,8 9 15,0-8-15,-43-19 32,43 36-32,9-9 15,-9 9-15,-8 0 16,8 0-1,-17 0 17,26 0 15,44 18 93,1 0-109,34 8 16,-17-8-31,-44-18-16,9 17 16,26-17-1,9 18-15,-18-18 16,-26 0-16,8 0 15,80 0 32,-70 9-31,-9-9 0,-1 0 15,-8 0-31,9 0 62,26-132 1,-44 123-32,35-26-15,-17-10 15,-18 28-15,0 8 15,-9 9 16,-9 18-32,-8 17 17,8-26-1</inkml:trace>
  <inkml:trace contextRef="#ctx0" brushRef="#br0" timeOffset="50024.75">14243 11368 0,'97'0'204,"18"-9"-189,203 18 16,-204-9-15,204 44 0,-239-26-1,0-18-15,1 0 0,96 0 32,-149 0-32,34 0 0,-8 0 15,-17 0-15,228 35 47,-229-17-47,80 8 16,-80-8-1,1 0-15,61-1 16,-44 1-16,52 17 31,-43-35-15,115 18-1,34-27 17,-158 9-32,44-18 15,-44 1-15,44-19 16,97-25 15,-132 17-31,79 26 16,-79 0-1,79-17 17,-88 35-32,17 0 15,-34 0-15,8 0 16,-27 0 0,10 0-1,-10-9 1,1 9-1,-9 0-15,-9-17 16,18 17 15,-1 0-15,-17-18 125,-9 18-110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FBD58A-BD1B-40F7-9E00-84F297F086BE}" type="datetimeFigureOut">
              <a:rPr lang="en-US" smtClean="0"/>
              <a:t>10/24/2023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C2F113A-3271-48F5-857E-76D4FE8241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34238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823077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
Poll Title: Do not modify the notes in this section to avoid tampering with the Poll Everywhere activity.
More info at polleverywhere.com/support
Questions
https://www.polleverywhere.com/discourses/SRzwhp4zztmGWgIgz520A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14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14F641B-9B89-2D8F-0F33-16D016FA5852}"/>
              </a:ext>
            </a:extLst>
          </p:cNvPr>
          <p:cNvSpPr txBox="1"/>
          <p:nvPr/>
        </p:nvSpPr>
        <p:spPr>
          <a:xfrm>
            <a:off x="0" y="0"/>
            <a:ext cx="3810000" cy="1270000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70410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Remember, type systems are usually conservative: they rule out useful programs.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000917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Does this mean that typed functional languages can’t be Turing-complete?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934161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
Poll Title: Do not modify the notes in this section to avoid tampering with the Poll Everywhere activity.
More info at polleverywhere.com/support
Questions
https://www.polleverywhere.com/discourses/SRzwhp4zztmGWgIgz520A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21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14F641B-9B89-2D8F-0F33-16D016FA5852}"/>
              </a:ext>
            </a:extLst>
          </p:cNvPr>
          <p:cNvSpPr txBox="1"/>
          <p:nvPr/>
        </p:nvSpPr>
        <p:spPr>
          <a:xfrm>
            <a:off x="0" y="0"/>
            <a:ext cx="3810000" cy="1270000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70410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This is sometimes called PCF, or “Programming Computable Functions”, and is the direct basis for most functional languages.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703712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
Poll Title: Do not modify the notes in this section to avoid tampering with the Poll Everywhere activity.
More info at polleverywhere.com/support
Questions
https://www.polleverywhere.com/discourses/SRzwhp4zztmGWgIgz520A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27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14F641B-9B89-2D8F-0F33-16D016FA5852}"/>
              </a:ext>
            </a:extLst>
          </p:cNvPr>
          <p:cNvSpPr txBox="1"/>
          <p:nvPr/>
        </p:nvSpPr>
        <p:spPr>
          <a:xfrm>
            <a:off x="0" y="0"/>
            <a:ext cx="3810000" cy="1270000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704105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
Poll Title: Do not modify the notes in this section to avoid tampering with the Poll Everywhere activity.
More info at polleverywhere.com/support
Questions
https://www.polleverywhere.com/discourses/SRzwhp4zztmGWgIgz520A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37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14F641B-9B89-2D8F-0F33-16D016FA5852}"/>
              </a:ext>
            </a:extLst>
          </p:cNvPr>
          <p:cNvSpPr txBox="1"/>
          <p:nvPr/>
        </p:nvSpPr>
        <p:spPr>
          <a:xfrm>
            <a:off x="0" y="0"/>
            <a:ext cx="3810000" cy="1270000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7041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
Poll Title: Do not modify the notes in this section to avoid tampering with the Poll Everywhere activity.
More info at polleverywhere.com/support
Questions
https://www.polleverywhere.com/discourses/SRzwhp4zztmGWgIgz520A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1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14F641B-9B89-2D8F-0F33-16D016FA5852}"/>
              </a:ext>
            </a:extLst>
          </p:cNvPr>
          <p:cNvSpPr txBox="1"/>
          <p:nvPr/>
        </p:nvSpPr>
        <p:spPr>
          <a:xfrm>
            <a:off x="0" y="0"/>
            <a:ext cx="3810000" cy="1270000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70410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Think of function definitions: we don’t evaluate the body of a function until it’s applied.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199267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Now, what are the types?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820193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Now, what are the types?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766199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Now, what are the types?</a:t>
            </a:r>
          </a:p>
          <a:p>
            <a:r>
              <a:rPr lang="en-US" dirty="0"/>
              <a:t>Or are they? \x. \y. x, for instance, could have many different types.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606339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It’s worth breaking down that last one a little more.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945146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Let’s write this in OCaml! (code demo)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89190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Lambda rule: </a:t>
            </a:r>
            <a:r>
              <a:rPr lang="en-US" dirty="0" err="1"/>
              <a:t>typecheck</a:t>
            </a:r>
            <a:r>
              <a:rPr lang="en-US" dirty="0"/>
              <a:t> the function body while assuming that the parameter has its declared type; then the type of the function is parameter type -&gt; body type.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41089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3504" y="743963"/>
            <a:ext cx="10782300" cy="3352800"/>
          </a:xfrm>
        </p:spPr>
        <p:txBody>
          <a:bodyPr anchor="b">
            <a:noAutofit/>
          </a:bodyPr>
          <a:lstStyle>
            <a:lvl1pPr algn="l">
              <a:lnSpc>
                <a:spcPct val="80000"/>
              </a:lnSpc>
              <a:defRPr sz="8000" spc="-120" baseline="0">
                <a:solidFill>
                  <a:srgbClr val="FFFFFF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67512" y="4220128"/>
            <a:ext cx="9228201" cy="1645920"/>
          </a:xfrm>
        </p:spPr>
        <p:txBody>
          <a:bodyPr>
            <a:normAutofit/>
          </a:bodyPr>
          <a:lstStyle>
            <a:lvl1pPr marL="0" indent="0" algn="l">
              <a:buNone/>
              <a:defRPr sz="3200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F48C6787-AA23-4CCF-A4E5-B581B7F8C8BA}" type="datetime1">
              <a:rPr lang="en-US" smtClean="0"/>
              <a:t>10/24/2023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1F1B8572-414E-4329-B0B0-F510B92A29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9468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BB111E-5611-4ADA-A1B0-6EF235452256}" type="datetime1">
              <a:rPr lang="en-US" smtClean="0"/>
              <a:t>10/24/2023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66863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43950" y="695325"/>
            <a:ext cx="2628900" cy="48006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1525" y="714375"/>
            <a:ext cx="7734300" cy="54006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5CA1C-7FCE-4A47-839A-B256412617F7}" type="datetime1">
              <a:rPr lang="en-US" smtClean="0"/>
              <a:t>10/24/2023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21253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7224" y="-21167"/>
            <a:ext cx="10772775" cy="1658198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6656" y="1637031"/>
            <a:ext cx="10753725" cy="4775415"/>
          </a:xfrm>
        </p:spPr>
        <p:txBody>
          <a:bodyPr/>
          <a:lstStyle>
            <a:lvl1pPr marL="225425" indent="-225425">
              <a:buFont typeface="Arial" panose="020B0604020202020204" pitchFamily="34" charset="0"/>
              <a:buChar char="•"/>
              <a:defRPr sz="3200"/>
            </a:lvl1pPr>
            <a:lvl2pPr marL="914400" indent="-450850">
              <a:buFont typeface="Calibri Light" panose="020F0302020204030204" pitchFamily="34" charset="0"/>
              <a:buChar char="―"/>
              <a:defRPr sz="2800"/>
            </a:lvl2pPr>
            <a:lvl3pPr marL="1206500" indent="-290513">
              <a:buFont typeface="Calibri Light" panose="020F0302020204030204" pitchFamily="34" charset="0"/>
              <a:buChar char="»"/>
              <a:defRPr sz="2400" i="0"/>
            </a:lvl3pPr>
            <a:lvl4pPr marL="285750" indent="-285750">
              <a:buFont typeface="Arial" panose="020B0604020202020204" pitchFamily="34" charset="0"/>
              <a:buChar char="•"/>
              <a:defRPr/>
            </a:lvl4pPr>
            <a:lvl5pPr marL="285750" indent="-285750">
              <a:buFont typeface="Arial" panose="020B0604020202020204" pitchFamily="34" charset="0"/>
              <a:buChar char="•"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8A1007-A3F4-42DF-A5DC-E03BDA3E9E2C}" type="datetime1">
              <a:rPr lang="en-US" smtClean="0"/>
              <a:t>10/24/2023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94900" y="6120347"/>
            <a:ext cx="2050706" cy="632404"/>
          </a:xfrm>
        </p:spPr>
        <p:txBody>
          <a:bodyPr/>
          <a:lstStyle>
            <a:lvl1pPr>
              <a:defRPr sz="2400">
                <a:solidFill>
                  <a:schemeClr val="tx1">
                    <a:alpha val="25000"/>
                  </a:schemeClr>
                </a:solidFill>
              </a:defRPr>
            </a:lvl1pPr>
          </a:lstStyle>
          <a:p>
            <a:fld id="{1F1B8572-414E-4329-B0B0-F510B92A298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641475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3504" y="767419"/>
            <a:ext cx="10780776" cy="3355848"/>
          </a:xfrm>
        </p:spPr>
        <p:txBody>
          <a:bodyPr anchor="b">
            <a:normAutofit/>
          </a:bodyPr>
          <a:lstStyle>
            <a:lvl1pPr>
              <a:lnSpc>
                <a:spcPct val="80000"/>
              </a:lnSpc>
              <a:defRPr sz="8800" b="0" baseline="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7512" y="4204209"/>
            <a:ext cx="9226296" cy="1645920"/>
          </a:xfrm>
        </p:spPr>
        <p:txBody>
          <a:bodyPr anchor="t"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A6D767-4E24-4311-A18C-7579D0CC683C}" type="datetime1">
              <a:rPr lang="en-US" smtClean="0"/>
              <a:t>10/24/2023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9939601C-9D96-4CE5-BAEC-1CE1F3C63A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994900" y="6120347"/>
            <a:ext cx="2050706" cy="632404"/>
          </a:xfrm>
        </p:spPr>
        <p:txBody>
          <a:bodyPr/>
          <a:lstStyle>
            <a:lvl1pPr>
              <a:defRPr sz="2400">
                <a:solidFill>
                  <a:schemeClr val="tx1">
                    <a:alpha val="25000"/>
                  </a:schemeClr>
                </a:solidFill>
              </a:defRPr>
            </a:lvl1pPr>
          </a:lstStyle>
          <a:p>
            <a:fld id="{1F1B8572-414E-4329-B0B0-F510B92A298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95258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63532" y="1639915"/>
            <a:ext cx="5447798" cy="463028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11330" y="1637031"/>
            <a:ext cx="5617138" cy="463028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D43C89-380D-4DA8-AD85-C2CE1EC6D610}" type="datetime1">
              <a:rPr lang="en-US" smtClean="0"/>
              <a:t>10/24/2023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D7A9CB52-3E71-4665-8DC5-81BF947788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994900" y="6120347"/>
            <a:ext cx="2050706" cy="632404"/>
          </a:xfrm>
        </p:spPr>
        <p:txBody>
          <a:bodyPr/>
          <a:lstStyle>
            <a:lvl1pPr>
              <a:defRPr sz="2400">
                <a:solidFill>
                  <a:schemeClr val="tx1">
                    <a:alpha val="25000"/>
                  </a:schemeClr>
                </a:solidFill>
              </a:defRPr>
            </a:lvl1pPr>
          </a:lstStyle>
          <a:p>
            <a:fld id="{1F1B8572-414E-4329-B0B0-F510B92A2987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6869B466-AC30-4A54-8A57-58953EFFAC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7224" y="-21167"/>
            <a:ext cx="10772775" cy="1658198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8112538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40467"/>
            <a:ext cx="4663440" cy="723400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6656" y="2753084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07608" y="2038435"/>
            <a:ext cx="4663440" cy="722376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007608" y="2750990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80608B-0EDC-4D88-AA28-46F4ACBC96A9}" type="datetime1">
              <a:rPr lang="en-US" smtClean="0"/>
              <a:t>10/24/2023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18280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1A6552-A0CD-490C-9CEA-E009CA405FB0}" type="datetime1">
              <a:rPr lang="en-US" smtClean="0"/>
              <a:t>10/24/2023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74315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071E18-D083-4E62-B90B-F5DC4F432D91}" type="datetime1">
              <a:rPr lang="en-US" smtClean="0"/>
              <a:t>10/24/2023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58317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620000" y="0"/>
            <a:ext cx="457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8261404" y="542282"/>
            <a:ext cx="3383280" cy="1920240"/>
          </a:xfrm>
        </p:spPr>
        <p:txBody>
          <a:bodyPr anchor="b">
            <a:noAutofit/>
          </a:bodyPr>
          <a:lstStyle>
            <a:lvl1pPr>
              <a:lnSpc>
                <a:spcPct val="85000"/>
              </a:lnSpc>
              <a:defRPr sz="400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762000"/>
            <a:ext cx="60960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75982" y="2511813"/>
            <a:ext cx="3398520" cy="3126987"/>
          </a:xfrm>
        </p:spPr>
        <p:txBody>
          <a:bodyPr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253E8F-B4C5-4ADA-845F-A5D3966C7FD9}" type="datetime1">
              <a:rPr lang="en-US" smtClean="0"/>
              <a:t>10/24/2023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0000"/>
                  </a:srgbClr>
                </a:solidFill>
              </a:defRPr>
            </a:lvl1pPr>
          </a:lstStyle>
          <a:p>
            <a:fld id="{1F1B8572-414E-4329-B0B0-F510B92A29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29553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9224" y="5418667"/>
            <a:ext cx="10780776" cy="613283"/>
          </a:xfrm>
        </p:spPr>
        <p:txBody>
          <a:bodyPr anchor="b">
            <a:normAutofit/>
          </a:bodyPr>
          <a:lstStyle>
            <a:lvl1pPr>
              <a:defRPr sz="32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2192000" cy="5330952"/>
          </a:xfrm>
          <a:solidFill>
            <a:schemeClr val="accent1">
              <a:lumMod val="40000"/>
              <a:lumOff val="60000"/>
            </a:schemeClr>
          </a:solidFill>
        </p:spPr>
        <p:txBody>
          <a:bodyPr anchor="t"/>
          <a:lstStyle>
            <a:lvl1pPr marL="0" indent="0" algn="ctr">
              <a:spcBef>
                <a:spcPts val="800"/>
              </a:spcBef>
              <a:buNone/>
              <a:defRPr sz="3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656" y="5909735"/>
            <a:ext cx="9229344" cy="5334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4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FA11815F-3C10-4129-B3A5-759540782D9C}" type="datetime1">
              <a:rPr lang="en-US" smtClean="0"/>
              <a:t>10/24/2023</a:t>
            </a:fld>
            <a:endParaRPr lang="en-US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lang="en-US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1F1B8572-414E-4329-B0B0-F510B92A29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658767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57224" y="499533"/>
            <a:ext cx="10772775" cy="165819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11680"/>
            <a:ext cx="10753725" cy="37661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5800" y="6412447"/>
            <a:ext cx="41148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fld id="{221B6115-706D-4273-8F9C-8EB6476DC8C3}" type="datetime1">
              <a:rPr lang="en-US" smtClean="0"/>
              <a:t>10/24/2023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554697"/>
            <a:ext cx="50292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 cap="all" baseline="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926" y="5876412"/>
            <a:ext cx="2926080" cy="139703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300" b="0">
                <a:ln>
                  <a:noFill/>
                </a:ln>
                <a:solidFill>
                  <a:schemeClr val="accent1">
                    <a:alpha val="25000"/>
                  </a:schemeClr>
                </a:solidFill>
                <a:latin typeface="+mj-lt"/>
              </a:defRPr>
            </a:lvl1pPr>
          </a:lstStyle>
          <a:p>
            <a:fld id="{1F1B8572-414E-4329-B0B0-F510B92A29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43785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2" r:id="rId1"/>
    <p:sldLayoutId id="2147483703" r:id="rId2"/>
    <p:sldLayoutId id="2147483704" r:id="rId3"/>
    <p:sldLayoutId id="2147483705" r:id="rId4"/>
    <p:sldLayoutId id="2147483706" r:id="rId5"/>
    <p:sldLayoutId id="2147483707" r:id="rId6"/>
    <p:sldLayoutId id="2147483708" r:id="rId7"/>
    <p:sldLayoutId id="2147483709" r:id="rId8"/>
    <p:sldLayoutId id="2147483710" r:id="rId9"/>
    <p:sldLayoutId id="2147483711" r:id="rId10"/>
    <p:sldLayoutId id="2147483712" r:id="rId11"/>
  </p:sldLayoutIdLst>
  <p:hf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5400" kern="1200" spc="-120" baseline="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85000"/>
        </a:lnSpc>
        <a:spcBef>
          <a:spcPts val="13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347472" indent="-3429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548640" indent="-54864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000" i="1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822960" indent="-82296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097280" indent="-109728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2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4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16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18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1.png"/><Relationship Id="rId7" Type="http://schemas.openxmlformats.org/officeDocument/2006/relationships/image" Target="../media/image70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0.png"/><Relationship Id="rId5" Type="http://schemas.openxmlformats.org/officeDocument/2006/relationships/image" Target="../media/image50.png"/><Relationship Id="rId4" Type="http://schemas.openxmlformats.org/officeDocument/2006/relationships/image" Target="../media/image10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png"/><Relationship Id="rId5" Type="http://schemas.openxmlformats.org/officeDocument/2006/relationships/customXml" Target="../ink/ink1.xml"/><Relationship Id="rId4" Type="http://schemas.openxmlformats.org/officeDocument/2006/relationships/image" Target="../media/image91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0.png"/><Relationship Id="rId2" Type="http://schemas.openxmlformats.org/officeDocument/2006/relationships/image" Target="../media/image7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0.png"/><Relationship Id="rId4" Type="http://schemas.openxmlformats.org/officeDocument/2006/relationships/image" Target="../media/image90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2.xml"/><Relationship Id="rId4" Type="http://schemas.openxmlformats.org/officeDocument/2006/relationships/image" Target="../media/image1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0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5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6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1.xml"/><Relationship Id="rId4" Type="http://schemas.openxmlformats.org/officeDocument/2006/relationships/image" Target="../media/image1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0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8.png"/><Relationship Id="rId4" Type="http://schemas.openxmlformats.org/officeDocument/2006/relationships/image" Target="../media/image12.png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.png"/><Relationship Id="rId4" Type="http://schemas.openxmlformats.org/officeDocument/2006/relationships/image" Target="../media/image110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3.xml"/><Relationship Id="rId4" Type="http://schemas.openxmlformats.org/officeDocument/2006/relationships/image" Target="../media/image1.png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1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2.png"/><Relationship Id="rId5" Type="http://schemas.openxmlformats.org/officeDocument/2006/relationships/image" Target="../media/image21.png"/><Relationship Id="rId4" Type="http://schemas.openxmlformats.org/officeDocument/2006/relationships/image" Target="../media/image50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0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2.png"/><Relationship Id="rId5" Type="http://schemas.openxmlformats.org/officeDocument/2006/relationships/image" Target="../media/image50.png"/><Relationship Id="rId4" Type="http://schemas.openxmlformats.org/officeDocument/2006/relationships/image" Target="../media/image10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19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4.png"/><Relationship Id="rId5" Type="http://schemas.openxmlformats.org/officeDocument/2006/relationships/image" Target="../media/image22.png"/><Relationship Id="rId4" Type="http://schemas.openxmlformats.org/officeDocument/2006/relationships/image" Target="../media/image50.pn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5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4.xml"/><Relationship Id="rId4" Type="http://schemas.openxmlformats.org/officeDocument/2006/relationships/image" Target="../media/image1.pn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image" Target="../media/image19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6.png"/><Relationship Id="rId5" Type="http://schemas.openxmlformats.org/officeDocument/2006/relationships/image" Target="../media/image27.png"/><Relationship Id="rId4" Type="http://schemas.openxmlformats.org/officeDocument/2006/relationships/image" Target="../media/image260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0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3.pn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png"/><Relationship Id="rId2" Type="http://schemas.openxmlformats.org/officeDocument/2006/relationships/image" Target="../media/image190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6.png"/><Relationship Id="rId4" Type="http://schemas.openxmlformats.org/officeDocument/2006/relationships/image" Target="../media/image35.png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6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5.xml"/><Relationship Id="rId4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CS 476 – Programming Language Design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William Mansky</a:t>
            </a:r>
          </a:p>
        </p:txBody>
      </p:sp>
    </p:spTree>
    <p:extLst>
      <p:ext uri="{BB962C8B-B14F-4D97-AF65-F5344CB8AC3E}">
        <p14:creationId xmlns:p14="http://schemas.microsoft.com/office/powerpoint/2010/main" val="88947075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2505E2-FC17-4EEF-96F1-91E49ACC97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Simply Typed Lambda Calculus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5F60649B-CF50-4204-8954-86C4421EBB2C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676657" y="1637031"/>
                <a:ext cx="11064240" cy="4775415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US" sz="3600" b="1" i="1" dirty="0"/>
                  <a:t>L</a:t>
                </a:r>
                <a:r>
                  <a:rPr lang="en-US" sz="3600" dirty="0"/>
                  <a:t> ::= &lt;ident&gt; | </a:t>
                </a:r>
                <a14:m>
                  <m:oMath xmlns:m="http://schemas.openxmlformats.org/officeDocument/2006/math">
                    <m:r>
                      <a:rPr lang="en-US" sz="3600" i="1">
                        <a:latin typeface="Cambria Math" panose="02040503050406030204" pitchFamily="18" charset="0"/>
                      </a:rPr>
                      <m:t>𝜆</m:t>
                    </m:r>
                  </m:oMath>
                </a14:m>
                <a:r>
                  <a:rPr lang="en-US" sz="3600" dirty="0"/>
                  <a:t>(&lt;ident&gt;: </a:t>
                </a:r>
                <a:r>
                  <a:rPr lang="en-US" sz="3600" b="1" i="1" dirty="0"/>
                  <a:t>T</a:t>
                </a:r>
                <a:r>
                  <a:rPr lang="en-US" sz="3600" dirty="0"/>
                  <a:t>). </a:t>
                </a:r>
                <a:r>
                  <a:rPr lang="en-US" sz="3600" b="1" i="1" dirty="0"/>
                  <a:t>L</a:t>
                </a:r>
                <a:r>
                  <a:rPr lang="en-US" sz="3600" dirty="0"/>
                  <a:t> | </a:t>
                </a:r>
                <a:r>
                  <a:rPr lang="en-US" sz="3600" b="1" i="1" dirty="0"/>
                  <a:t>L</a:t>
                </a:r>
                <a:r>
                  <a:rPr lang="en-US" sz="3600" dirty="0"/>
                  <a:t> </a:t>
                </a:r>
                <a:r>
                  <a:rPr lang="en-US" sz="3600" b="1" i="1" dirty="0" err="1"/>
                  <a:t>L</a:t>
                </a:r>
                <a:r>
                  <a:rPr lang="en-US" sz="3600" b="1" i="1" dirty="0"/>
                  <a:t> </a:t>
                </a:r>
                <a:r>
                  <a:rPr lang="en-US" sz="3600" dirty="0"/>
                  <a:t>| &lt;#&gt; | </a:t>
                </a:r>
                <a:r>
                  <a:rPr lang="en-US" sz="3600" b="1" i="1" dirty="0"/>
                  <a:t>L</a:t>
                </a:r>
                <a:r>
                  <a:rPr lang="en-US" sz="3600" dirty="0"/>
                  <a:t> </a:t>
                </a:r>
                <a:r>
                  <a:rPr lang="en-US" sz="3600" b="1" dirty="0">
                    <a:latin typeface="Consolas" panose="020B0609020204030204" pitchFamily="49" charset="0"/>
                  </a:rPr>
                  <a:t>+</a:t>
                </a:r>
                <a:r>
                  <a:rPr lang="en-US" sz="3600" dirty="0"/>
                  <a:t> </a:t>
                </a:r>
                <a:r>
                  <a:rPr lang="en-US" sz="3600" b="1" i="1" dirty="0"/>
                  <a:t>L</a:t>
                </a:r>
                <a:endParaRPr lang="en-US" sz="3600" dirty="0"/>
              </a:p>
              <a:p>
                <a:pPr marL="0" indent="0">
                  <a:buNone/>
                </a:pPr>
                <a:r>
                  <a:rPr lang="en-US" sz="3600" b="1" i="1" dirty="0"/>
                  <a:t>T</a:t>
                </a:r>
                <a:r>
                  <a:rPr lang="en-US" sz="3600" dirty="0"/>
                  <a:t> ::= int | </a:t>
                </a:r>
                <a:r>
                  <a:rPr lang="en-US" sz="3600" b="1" i="1" dirty="0"/>
                  <a:t>T</a:t>
                </a:r>
                <a:r>
                  <a:rPr lang="en-US" sz="3600" dirty="0"/>
                  <a:t> </a:t>
                </a:r>
                <a14:m>
                  <m:oMath xmlns:m="http://schemas.openxmlformats.org/officeDocument/2006/math">
                    <m:r>
                      <a:rPr lang="en-US" sz="3600" i="1">
                        <a:latin typeface="Cambria Math" panose="02040503050406030204" pitchFamily="18" charset="0"/>
                      </a:rPr>
                      <m:t>→</m:t>
                    </m:r>
                  </m:oMath>
                </a14:m>
                <a:r>
                  <a:rPr lang="en-US" sz="3600" dirty="0"/>
                  <a:t> </a:t>
                </a:r>
                <a:r>
                  <a:rPr lang="en-US" sz="3600" b="1" i="1" dirty="0"/>
                  <a:t>T</a:t>
                </a:r>
              </a:p>
              <a:p>
                <a:pPr marL="0" indent="0">
                  <a:buNone/>
                </a:pPr>
                <a:endParaRPr lang="en-US" sz="3600" b="1" i="1" dirty="0"/>
              </a:p>
              <a:p>
                <a:r>
                  <a:rPr lang="en-US" sz="3600" dirty="0"/>
                  <a:t>A function with type </a:t>
                </a:r>
                <a:r>
                  <a:rPr lang="en-US" sz="3600" b="1" i="1" dirty="0"/>
                  <a:t>A</a:t>
                </a:r>
                <a:r>
                  <a:rPr lang="en-US" sz="3600" dirty="0"/>
                  <a:t> </a:t>
                </a:r>
                <a14:m>
                  <m:oMath xmlns:m="http://schemas.openxmlformats.org/officeDocument/2006/math">
                    <m:r>
                      <a:rPr lang="en-US" sz="3600" i="1">
                        <a:latin typeface="Cambria Math" panose="02040503050406030204" pitchFamily="18" charset="0"/>
                      </a:rPr>
                      <m:t>→</m:t>
                    </m:r>
                  </m:oMath>
                </a14:m>
                <a:r>
                  <a:rPr lang="en-US" sz="3600" dirty="0"/>
                  <a:t> </a:t>
                </a:r>
                <a:r>
                  <a:rPr lang="en-US" sz="3600" b="1" i="1" dirty="0"/>
                  <a:t>B </a:t>
                </a:r>
                <a:r>
                  <a:rPr lang="en-US" sz="3600" dirty="0"/>
                  <a:t>takes type </a:t>
                </a:r>
                <a:r>
                  <a:rPr lang="en-US" sz="3600" b="1" i="1" dirty="0"/>
                  <a:t>A </a:t>
                </a:r>
                <a:r>
                  <a:rPr lang="en-US" sz="3600" dirty="0"/>
                  <a:t>as input and yields </a:t>
                </a:r>
                <a:r>
                  <a:rPr lang="en-US" sz="3600" b="1" i="1" dirty="0"/>
                  <a:t>B</a:t>
                </a:r>
                <a:r>
                  <a:rPr lang="en-US" sz="3600" dirty="0"/>
                  <a:t> as output</a:t>
                </a:r>
              </a:p>
              <a:p>
                <a:pPr marL="0" indent="0">
                  <a:buNone/>
                </a:pPr>
                <a:r>
                  <a:rPr lang="en-US" sz="3600" dirty="0">
                    <a:latin typeface="Consolas" panose="020B0609020204030204" pitchFamily="49" charset="0"/>
                  </a:rPr>
                  <a:t>fun (x : int) -&gt; … : bool</a:t>
                </a:r>
                <a:r>
                  <a:rPr lang="en-US" sz="3600" dirty="0"/>
                  <a:t> </a:t>
                </a:r>
                <a:br>
                  <a:rPr lang="en-US" sz="3600" dirty="0"/>
                </a:br>
                <a:r>
                  <a:rPr lang="en-US" sz="3600" dirty="0"/>
                  <a:t>would have type int </a:t>
                </a:r>
                <a14:m>
                  <m:oMath xmlns:m="http://schemas.openxmlformats.org/officeDocument/2006/math">
                    <m:r>
                      <a:rPr lang="en-US" sz="3600" i="1">
                        <a:latin typeface="Cambria Math" panose="02040503050406030204" pitchFamily="18" charset="0"/>
                      </a:rPr>
                      <m:t>→</m:t>
                    </m:r>
                  </m:oMath>
                </a14:m>
                <a:r>
                  <a:rPr lang="en-US" sz="3600" dirty="0"/>
                  <a:t> bool</a:t>
                </a:r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5F60649B-CF50-4204-8954-86C4421EBB2C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76657" y="1637031"/>
                <a:ext cx="11064240" cy="4775415"/>
              </a:xfrm>
              <a:blipFill>
                <a:blip r:embed="rId2"/>
                <a:stretch>
                  <a:fillRect l="-1653" t="-383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39BB01A-08CA-46F7-B23C-81066BA740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269626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2505E2-FC17-4EEF-96F1-91E49ACC97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Simply Typed Lambda Calculus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5F60649B-CF50-4204-8954-86C4421EBB2C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676657" y="1637031"/>
                <a:ext cx="11064240" cy="4775415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US" sz="3600" b="1" i="1" dirty="0"/>
                  <a:t>L</a:t>
                </a:r>
                <a:r>
                  <a:rPr lang="en-US" sz="3600" dirty="0"/>
                  <a:t> ::= &lt;ident&gt; | </a:t>
                </a:r>
                <a14:m>
                  <m:oMath xmlns:m="http://schemas.openxmlformats.org/officeDocument/2006/math">
                    <m:r>
                      <a:rPr lang="en-US" sz="3600" i="1">
                        <a:latin typeface="Cambria Math" panose="02040503050406030204" pitchFamily="18" charset="0"/>
                      </a:rPr>
                      <m:t>𝜆</m:t>
                    </m:r>
                  </m:oMath>
                </a14:m>
                <a:r>
                  <a:rPr lang="en-US" sz="3600" dirty="0"/>
                  <a:t>(&lt;ident&gt;: </a:t>
                </a:r>
                <a:r>
                  <a:rPr lang="en-US" sz="3600" b="1" i="1" dirty="0"/>
                  <a:t>T</a:t>
                </a:r>
                <a:r>
                  <a:rPr lang="en-US" sz="3600" dirty="0"/>
                  <a:t>). </a:t>
                </a:r>
                <a:r>
                  <a:rPr lang="en-US" sz="3600" b="1" i="1" dirty="0"/>
                  <a:t>L</a:t>
                </a:r>
                <a:r>
                  <a:rPr lang="en-US" sz="3600" dirty="0"/>
                  <a:t> | </a:t>
                </a:r>
                <a:r>
                  <a:rPr lang="en-US" sz="3600" b="1" i="1" dirty="0"/>
                  <a:t>L</a:t>
                </a:r>
                <a:r>
                  <a:rPr lang="en-US" sz="3600" dirty="0"/>
                  <a:t> </a:t>
                </a:r>
                <a:r>
                  <a:rPr lang="en-US" sz="3600" b="1" i="1" dirty="0" err="1"/>
                  <a:t>L</a:t>
                </a:r>
                <a:r>
                  <a:rPr lang="en-US" sz="3600" b="1" i="1" dirty="0"/>
                  <a:t> </a:t>
                </a:r>
                <a:r>
                  <a:rPr lang="en-US" sz="3600" dirty="0"/>
                  <a:t>| &lt;#&gt; | </a:t>
                </a:r>
                <a:r>
                  <a:rPr lang="en-US" sz="3600" b="1" i="1" dirty="0"/>
                  <a:t>L</a:t>
                </a:r>
                <a:r>
                  <a:rPr lang="en-US" sz="3600" dirty="0"/>
                  <a:t> </a:t>
                </a:r>
                <a:r>
                  <a:rPr lang="en-US" sz="3600" b="1" dirty="0">
                    <a:latin typeface="Consolas" panose="020B0609020204030204" pitchFamily="49" charset="0"/>
                  </a:rPr>
                  <a:t>+</a:t>
                </a:r>
                <a:r>
                  <a:rPr lang="en-US" sz="3600" dirty="0"/>
                  <a:t> </a:t>
                </a:r>
                <a:r>
                  <a:rPr lang="en-US" sz="3600" b="1" i="1" dirty="0"/>
                  <a:t>L</a:t>
                </a:r>
                <a:endParaRPr lang="en-US" sz="3600" dirty="0"/>
              </a:p>
              <a:p>
                <a:pPr marL="0" indent="0">
                  <a:buNone/>
                </a:pPr>
                <a:r>
                  <a:rPr lang="en-US" sz="3600" b="1" i="1" dirty="0"/>
                  <a:t>T</a:t>
                </a:r>
                <a:r>
                  <a:rPr lang="en-US" sz="3600" dirty="0"/>
                  <a:t> ::= int | </a:t>
                </a:r>
                <a:r>
                  <a:rPr lang="en-US" sz="3600" b="1" i="1" dirty="0"/>
                  <a:t>T</a:t>
                </a:r>
                <a:r>
                  <a:rPr lang="en-US" sz="3600" dirty="0"/>
                  <a:t> </a:t>
                </a:r>
                <a14:m>
                  <m:oMath xmlns:m="http://schemas.openxmlformats.org/officeDocument/2006/math">
                    <m:r>
                      <a:rPr lang="en-US" sz="3600" i="1">
                        <a:latin typeface="Cambria Math" panose="02040503050406030204" pitchFamily="18" charset="0"/>
                      </a:rPr>
                      <m:t>→</m:t>
                    </m:r>
                  </m:oMath>
                </a14:m>
                <a:r>
                  <a:rPr lang="en-US" sz="3600" dirty="0"/>
                  <a:t> </a:t>
                </a:r>
                <a:r>
                  <a:rPr lang="en-US" sz="3600" b="1" i="1" dirty="0"/>
                  <a:t>T</a:t>
                </a:r>
              </a:p>
              <a:p>
                <a:pPr marL="0" indent="0">
                  <a:buNone/>
                </a:pPr>
                <a:endParaRPr lang="en-US" sz="3600" b="1" i="1" dirty="0"/>
              </a:p>
              <a:p>
                <a:pPr marL="0" indent="0">
                  <a:buNone/>
                </a:pPr>
                <a:r>
                  <a:rPr lang="en-US" dirty="0"/>
                  <a:t>Values are either functions or </a:t>
                </a:r>
                <a:r>
                  <a:rPr lang="en-US" dirty="0" err="1"/>
                  <a:t>ints</a:t>
                </a:r>
                <a:r>
                  <a:rPr lang="en-US" dirty="0"/>
                  <a:t>:</a:t>
                </a:r>
              </a:p>
              <a:p>
                <a:pPr marL="0" indent="0">
                  <a:buNone/>
                </a:pPr>
                <a:endParaRPr lang="en-US" dirty="0"/>
              </a:p>
              <a:p>
                <a:pPr marL="0" indent="0">
                  <a:buNone/>
                </a:pPr>
                <a:r>
                  <a:rPr lang="en-US" dirty="0"/>
                  <a:t>4	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𝜆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:</m:t>
                    </m:r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</a:rPr>
                      <m:t>int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. 3</m:t>
                    </m:r>
                  </m:oMath>
                </a14:m>
                <a:r>
                  <a:rPr lang="en-US" dirty="0"/>
                  <a:t>	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𝜆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:</m:t>
                    </m:r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</a:rPr>
                      <m:t>int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. 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𝜆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:</m:t>
                        </m:r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 panose="02040503050406030204" pitchFamily="18" charset="0"/>
                          </a:rPr>
                          <m:t>int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. 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  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𝜆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:</m:t>
                    </m:r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</a:rPr>
                      <m:t>int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→</m:t>
                    </m:r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</a:rPr>
                      <m:t>int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). (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𝜆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:</m:t>
                    </m:r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</a:rPr>
                      <m:t>int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.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US" dirty="0"/>
              </a:p>
              <a:p>
                <a:pPr marL="0" indent="0">
                  <a:buNone/>
                </a:pPr>
                <a:r>
                  <a:rPr lang="en-US" dirty="0"/>
                  <a:t>int	int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→</m:t>
                    </m:r>
                  </m:oMath>
                </a14:m>
                <a:r>
                  <a:rPr lang="en-US" dirty="0"/>
                  <a:t> int	int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→</m:t>
                    </m:r>
                  </m:oMath>
                </a14:m>
                <a:r>
                  <a:rPr lang="en-US" dirty="0"/>
                  <a:t> (int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→</m:t>
                    </m:r>
                  </m:oMath>
                </a14:m>
                <a:r>
                  <a:rPr lang="en-US" dirty="0"/>
                  <a:t> int)		(int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→</m:t>
                    </m:r>
                  </m:oMath>
                </a14:m>
                <a:r>
                  <a:rPr lang="en-US" dirty="0"/>
                  <a:t> int)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→</m:t>
                    </m:r>
                  </m:oMath>
                </a14:m>
                <a:r>
                  <a:rPr lang="en-US" dirty="0"/>
                  <a:t> (int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→</m:t>
                    </m:r>
                  </m:oMath>
                </a14:m>
                <a:r>
                  <a:rPr lang="en-US" dirty="0"/>
                  <a:t> int)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5F60649B-CF50-4204-8954-86C4421EBB2C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76657" y="1637031"/>
                <a:ext cx="11064240" cy="4775415"/>
              </a:xfrm>
              <a:blipFill>
                <a:blip r:embed="rId3"/>
                <a:stretch>
                  <a:fillRect l="-1653" t="-383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39BB01A-08CA-46F7-B23C-81066BA740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522979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2505E2-FC17-4EEF-96F1-91E49ACC97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Simply Typed Lambda Calculus: Types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5F60649B-CF50-4204-8954-86C4421EBB2C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US" sz="3600" b="1" i="1" dirty="0"/>
                  <a:t>L</a:t>
                </a:r>
                <a:r>
                  <a:rPr lang="en-US" sz="3600" dirty="0"/>
                  <a:t> ::= &lt;ident&gt; | </a:t>
                </a:r>
                <a14:m>
                  <m:oMath xmlns:m="http://schemas.openxmlformats.org/officeDocument/2006/math">
                    <m:r>
                      <a:rPr lang="en-US" sz="3600" i="1">
                        <a:latin typeface="Cambria Math" panose="02040503050406030204" pitchFamily="18" charset="0"/>
                      </a:rPr>
                      <m:t>𝜆</m:t>
                    </m:r>
                  </m:oMath>
                </a14:m>
                <a:r>
                  <a:rPr lang="en-US" sz="3600" dirty="0"/>
                  <a:t>(&lt;ident&gt;: </a:t>
                </a:r>
                <a:r>
                  <a:rPr lang="en-US" sz="3600" b="1" i="1" dirty="0"/>
                  <a:t>T</a:t>
                </a:r>
                <a:r>
                  <a:rPr lang="en-US" sz="3600" dirty="0"/>
                  <a:t>). </a:t>
                </a:r>
                <a:r>
                  <a:rPr lang="en-US" sz="3600" b="1" i="1" dirty="0"/>
                  <a:t>L</a:t>
                </a:r>
                <a:r>
                  <a:rPr lang="en-US" sz="3600" dirty="0"/>
                  <a:t> | </a:t>
                </a:r>
                <a:r>
                  <a:rPr lang="en-US" sz="3600" b="1" i="1" dirty="0"/>
                  <a:t>L</a:t>
                </a:r>
                <a:r>
                  <a:rPr lang="en-US" sz="3600" dirty="0"/>
                  <a:t> </a:t>
                </a:r>
                <a:r>
                  <a:rPr lang="en-US" sz="3600" b="1" i="1" dirty="0" err="1"/>
                  <a:t>L</a:t>
                </a:r>
                <a:r>
                  <a:rPr lang="en-US" sz="3600" b="1" i="1" dirty="0"/>
                  <a:t> </a:t>
                </a:r>
                <a:r>
                  <a:rPr lang="en-US" sz="3600" dirty="0"/>
                  <a:t>| &lt;#&gt; | </a:t>
                </a:r>
                <a:r>
                  <a:rPr lang="en-US" sz="3600" b="1" i="1" dirty="0"/>
                  <a:t>L</a:t>
                </a:r>
                <a:r>
                  <a:rPr lang="en-US" sz="3600" dirty="0"/>
                  <a:t> </a:t>
                </a:r>
                <a:r>
                  <a:rPr lang="en-US" sz="3600" b="1" dirty="0">
                    <a:latin typeface="Consolas" panose="020B0609020204030204" pitchFamily="49" charset="0"/>
                  </a:rPr>
                  <a:t>+</a:t>
                </a:r>
                <a:r>
                  <a:rPr lang="en-US" sz="3600" dirty="0"/>
                  <a:t> </a:t>
                </a:r>
                <a:r>
                  <a:rPr lang="en-US" sz="3600" b="1" i="1" dirty="0"/>
                  <a:t>L</a:t>
                </a:r>
                <a:endParaRPr lang="en-US" sz="3600" dirty="0"/>
              </a:p>
              <a:p>
                <a:pPr marL="0" indent="0">
                  <a:buNone/>
                </a:pPr>
                <a:r>
                  <a:rPr lang="en-US" sz="3600" b="1" i="1" dirty="0"/>
                  <a:t>T</a:t>
                </a:r>
                <a:r>
                  <a:rPr lang="en-US" sz="3600" dirty="0"/>
                  <a:t> ::= int | </a:t>
                </a:r>
                <a:r>
                  <a:rPr lang="en-US" sz="3600" b="1" i="1" dirty="0"/>
                  <a:t>T</a:t>
                </a:r>
                <a:r>
                  <a:rPr lang="en-US" sz="3600" dirty="0"/>
                  <a:t> </a:t>
                </a:r>
                <a14:m>
                  <m:oMath xmlns:m="http://schemas.openxmlformats.org/officeDocument/2006/math">
                    <m:r>
                      <a:rPr lang="en-US" sz="3600" i="1">
                        <a:latin typeface="Cambria Math" panose="02040503050406030204" pitchFamily="18" charset="0"/>
                      </a:rPr>
                      <m:t>→</m:t>
                    </m:r>
                  </m:oMath>
                </a14:m>
                <a:r>
                  <a:rPr lang="en-US" sz="3600" dirty="0"/>
                  <a:t> </a:t>
                </a:r>
                <a:r>
                  <a:rPr lang="en-US" sz="3600" b="1" i="1" dirty="0"/>
                  <a:t>T</a:t>
                </a:r>
              </a:p>
              <a:p>
                <a:pPr marL="0" indent="0">
                  <a:buNone/>
                </a:pPr>
                <a:endParaRPr lang="en-US" sz="3600" dirty="0"/>
              </a:p>
              <a:p>
                <a:pPr marL="0" indent="0">
                  <a:buNone/>
                </a:pPr>
                <a:endParaRPr lang="en-US" sz="3600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5F60649B-CF50-4204-8954-86C4421EBB2C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3"/>
                <a:stretch>
                  <a:fillRect l="-1701" t="-383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39BB01A-08CA-46F7-B23C-81066BA740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11</a:t>
            </a:fld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66D69A9F-6CFE-4830-BA3C-5209A86FC4A8}"/>
                  </a:ext>
                </a:extLst>
              </p:cNvPr>
              <p:cNvSpPr txBox="1"/>
              <p:nvPr/>
            </p:nvSpPr>
            <p:spPr>
              <a:xfrm>
                <a:off x="1740033" y="3182884"/>
                <a:ext cx="3865032" cy="93801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is</m:t>
                          </m:r>
                          <m: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a</m:t>
                          </m:r>
                          <m: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number</m:t>
                          </m:r>
                          <m: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literal</m:t>
                          </m:r>
                          <m: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)</m:t>
                          </m:r>
                        </m:num>
                        <m:den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Γ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⊢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:</m:t>
                          </m:r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int</m:t>
                          </m:r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66D69A9F-6CFE-4830-BA3C-5209A86FC4A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40033" y="3182884"/>
                <a:ext cx="3865032" cy="938014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AED9B72D-3991-420D-B5DB-EBAA513DECEE}"/>
                  </a:ext>
                </a:extLst>
              </p:cNvPr>
              <p:cNvSpPr txBox="1"/>
              <p:nvPr/>
            </p:nvSpPr>
            <p:spPr>
              <a:xfrm>
                <a:off x="6800968" y="3182883"/>
                <a:ext cx="1954060" cy="95571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Γ</m:t>
                          </m:r>
                          <m:d>
                            <m:d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d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𝜏</m:t>
                          </m:r>
                          <m: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)</m:t>
                          </m:r>
                        </m:num>
                        <m:den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Γ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⊢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: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𝜏</m:t>
                          </m:r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AED9B72D-3991-420D-B5DB-EBAA513DECE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00968" y="3182883"/>
                <a:ext cx="1954060" cy="955711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56ABCA96-B84D-4183-B881-EFC5BCBB42C7}"/>
                  </a:ext>
                </a:extLst>
              </p:cNvPr>
              <p:cNvSpPr txBox="1"/>
              <p:nvPr/>
            </p:nvSpPr>
            <p:spPr>
              <a:xfrm>
                <a:off x="1031541" y="5000798"/>
                <a:ext cx="4925451" cy="101553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Γ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⊢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𝑙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: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𝜏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→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𝜏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   </m:t>
                          </m:r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Γ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⊢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𝑙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: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𝜏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num>
                        <m:den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Γ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⊢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𝑙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𝑙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: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𝜏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56ABCA96-B84D-4183-B881-EFC5BCBB42C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31541" y="5000798"/>
                <a:ext cx="4925451" cy="1015534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55C25378-554D-4D5C-8404-4D86D8A8C734}"/>
                  </a:ext>
                </a:extLst>
              </p:cNvPr>
              <p:cNvSpPr txBox="1"/>
              <p:nvPr/>
            </p:nvSpPr>
            <p:spPr>
              <a:xfrm>
                <a:off x="6909824" y="5000797"/>
                <a:ext cx="4463338" cy="103720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Γ</m:t>
                          </m:r>
                          <m:d>
                            <m:dPr>
                              <m:begChr m:val="["/>
                              <m:endChr m:val="]"/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↦</m:t>
                              </m:r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𝜏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</m:e>
                          </m:d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⊢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𝑙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: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𝜏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num>
                        <m:den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Γ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⊢</m:t>
                          </m:r>
                          <m:d>
                            <m:d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𝜆</m:t>
                              </m:r>
                              <m:d>
                                <m:d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:</m:t>
                                  </m:r>
                                  <m:sSub>
                                    <m:sSubPr>
                                      <m:ctrlP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𝜏</m:t>
                                      </m:r>
                                    </m:e>
                                    <m:sub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sub>
                                  </m:sSub>
                                </m:e>
                              </m:d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. 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𝑙</m:t>
                              </m:r>
                            </m:e>
                          </m:d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: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𝜏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→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𝜏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55C25378-554D-4D5C-8404-4D86D8A8C73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09824" y="5000797"/>
                <a:ext cx="4463338" cy="1037207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4651594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2505E2-FC17-4EEF-96F1-91E49ACC97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Simply Typed Lambda Calculus: Types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60649B-CF50-4204-8954-86C4421EBB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sz="3600" dirty="0"/>
          </a:p>
          <a:p>
            <a:pPr marL="0" indent="0">
              <a:buNone/>
            </a:pPr>
            <a:endParaRPr lang="en-US" sz="36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39BB01A-08CA-46F7-B23C-81066BA740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12</a:t>
            </a:fld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56ABCA96-B84D-4183-B881-EFC5BCBB42C7}"/>
                  </a:ext>
                </a:extLst>
              </p:cNvPr>
              <p:cNvSpPr txBox="1"/>
              <p:nvPr/>
            </p:nvSpPr>
            <p:spPr>
              <a:xfrm>
                <a:off x="856883" y="5000798"/>
                <a:ext cx="4925451" cy="101553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Γ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⊢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𝑙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: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𝜏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→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𝜏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   </m:t>
                          </m:r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Γ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⊢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𝑙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: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𝜏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num>
                        <m:den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Γ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⊢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𝑙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𝑙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: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𝜏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56ABCA96-B84D-4183-B881-EFC5BCBB42C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56883" y="5000798"/>
                <a:ext cx="4925451" cy="1015534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4A5D65E4-57C7-4EF7-BE7B-BFF9E51F5755}"/>
                  </a:ext>
                </a:extLst>
              </p:cNvPr>
              <p:cNvSpPr txBox="1"/>
              <p:nvPr/>
            </p:nvSpPr>
            <p:spPr>
              <a:xfrm>
                <a:off x="1324907" y="2556212"/>
                <a:ext cx="9925409" cy="148123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f>
                            <m:fPr>
                              <m:ctrlPr>
                                <a:rPr lang="en-US" sz="320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m:rPr>
                                  <m:sty m:val="p"/>
                                </m:rPr>
                                <a:rPr lang="en-US" sz="3200" b="0" i="0" smtClean="0">
                                  <a:latin typeface="Cambria Math" panose="02040503050406030204" pitchFamily="18" charset="0"/>
                                </a:rPr>
                                <m:t>Γ</m:t>
                              </m:r>
                              <m:d>
                                <m:dPr>
                                  <m:begChr m:val="["/>
                                  <m:endChr m:val="]"/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↦</m:t>
                                  </m:r>
                                  <m:r>
                                    <m:rPr>
                                      <m:sty m:val="p"/>
                                    </m:rPr>
                                    <a:rPr lang="en-US" sz="3200" b="0" i="0" smtClean="0">
                                      <a:latin typeface="Cambria Math" panose="02040503050406030204" pitchFamily="18" charset="0"/>
                                    </a:rPr>
                                    <m:t>int</m:t>
                                  </m:r>
                                </m:e>
                              </m:d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⊢</m:t>
                              </m:r>
                              <m:d>
                                <m:d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𝜆</m:t>
                                  </m:r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𝑦</m:t>
                                  </m:r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:</m:t>
                                  </m:r>
                                  <m:r>
                                    <m:rPr>
                                      <m:sty m:val="p"/>
                                    </m:rPr>
                                    <a:rPr lang="en-US" sz="3200" b="0" i="0" smtClean="0">
                                      <a:latin typeface="Cambria Math" panose="02040503050406030204" pitchFamily="18" charset="0"/>
                                    </a:rPr>
                                    <m:t>int</m:t>
                                  </m:r>
                                  <m:r>
                                    <a:rPr lang="en-US" sz="3200" b="0" i="0" smtClean="0">
                                      <a:latin typeface="Cambria Math" panose="02040503050406030204" pitchFamily="18" charset="0"/>
                                    </a:rPr>
                                    <m:t>.</m:t>
                                  </m:r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</m:d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 :</m:t>
                              </m:r>
                              <m:r>
                                <m:rPr>
                                  <m:sty m:val="p"/>
                                </m:rPr>
                                <a:rPr lang="en-US" sz="3200" b="0" i="0" smtClean="0">
                                  <a:latin typeface="Cambria Math" panose="02040503050406030204" pitchFamily="18" charset="0"/>
                                </a:rPr>
                                <m:t>int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→</m:t>
                              </m:r>
                              <m:r>
                                <m:rPr>
                                  <m:sty m:val="p"/>
                                </m:rPr>
                                <a:rPr lang="en-US" sz="3200" b="0" i="0" smtClean="0">
                                  <a:latin typeface="Cambria Math" panose="02040503050406030204" pitchFamily="18" charset="0"/>
                                </a:rPr>
                                <m:t>int</m:t>
                              </m:r>
                            </m:num>
                            <m:den>
                              <m:r>
                                <m:rPr>
                                  <m:sty m:val="p"/>
                                </m:rPr>
                                <a:rPr lang="en-US" sz="3200">
                                  <a:latin typeface="Cambria Math" panose="02040503050406030204" pitchFamily="18" charset="0"/>
                                </a:rPr>
                                <m:t>Γ</m:t>
                              </m:r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⊢</m:t>
                              </m:r>
                              <m:d>
                                <m:dPr>
                                  <m:ctrlP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𝜆</m:t>
                                  </m:r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:</m:t>
                                  </m:r>
                                  <m:r>
                                    <m:rPr>
                                      <m:sty m:val="p"/>
                                    </m:rPr>
                                    <a:rPr lang="en-US" sz="3200">
                                      <a:latin typeface="Cambria Math" panose="02040503050406030204" pitchFamily="18" charset="0"/>
                                    </a:rPr>
                                    <m:t>int</m:t>
                                  </m:r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. </m:t>
                                  </m:r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(</m:t>
                                  </m:r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𝜆</m:t>
                                  </m:r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𝑦</m:t>
                                  </m:r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:</m:t>
                                  </m:r>
                                  <m:r>
                                    <m:rPr>
                                      <m:sty m:val="p"/>
                                    </m:rPr>
                                    <a:rPr lang="en-US" sz="3200">
                                      <a:latin typeface="Cambria Math" panose="02040503050406030204" pitchFamily="18" charset="0"/>
                                    </a:rPr>
                                    <m:t>int</m:t>
                                  </m:r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. </m:t>
                                  </m:r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)</m:t>
                                  </m:r>
                                </m:e>
                              </m:d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 :</m:t>
                              </m:r>
                              <m:r>
                                <m:rPr>
                                  <m:sty m:val="p"/>
                                </m:rPr>
                                <a:rPr lang="en-US" sz="3200">
                                  <a:latin typeface="Cambria Math" panose="02040503050406030204" pitchFamily="18" charset="0"/>
                                </a:rPr>
                                <m:t>int</m:t>
                              </m:r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→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(</m:t>
                              </m:r>
                              <m:r>
                                <m:rPr>
                                  <m:sty m:val="p"/>
                                </m:rPr>
                                <a:rPr lang="en-US" sz="3200" b="0" i="0" smtClean="0">
                                  <a:latin typeface="Cambria Math" panose="02040503050406030204" pitchFamily="18" charset="0"/>
                                </a:rPr>
                                <m:t>int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→</m:t>
                              </m:r>
                              <m:r>
                                <m:rPr>
                                  <m:sty m:val="p"/>
                                </m:rPr>
                                <a:rPr lang="en-US" sz="3200" b="0" i="0" smtClean="0">
                                  <a:latin typeface="Cambria Math" panose="02040503050406030204" pitchFamily="18" charset="0"/>
                                </a:rPr>
                                <m:t>int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)</m:t>
                              </m:r>
                            </m:den>
                          </m:f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   </m:t>
                          </m:r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Γ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⊢4 :</m:t>
                          </m:r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int</m:t>
                          </m:r>
                        </m:num>
                        <m:den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Γ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⊢</m:t>
                          </m:r>
                          <m:d>
                            <m:dPr>
                              <m:ctrlPr>
                                <a:rPr lang="en-US" sz="32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𝜆</m:t>
                              </m:r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:</m:t>
                              </m:r>
                              <m:r>
                                <m:rPr>
                                  <m:sty m:val="p"/>
                                </m:rPr>
                                <a:rPr lang="en-US" sz="3200">
                                  <a:latin typeface="Cambria Math" panose="02040503050406030204" pitchFamily="18" charset="0"/>
                                </a:rPr>
                                <m:t>int</m:t>
                              </m:r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. 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(</m:t>
                              </m:r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𝜆</m:t>
                              </m:r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:</m:t>
                              </m:r>
                              <m:r>
                                <m:rPr>
                                  <m:sty m:val="p"/>
                                </m:rPr>
                                <a:rPr lang="en-US" sz="3200">
                                  <a:latin typeface="Cambria Math" panose="02040503050406030204" pitchFamily="18" charset="0"/>
                                </a:rPr>
                                <m:t>int</m:t>
                              </m:r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. </m:t>
                              </m:r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)</m:t>
                              </m:r>
                            </m:e>
                          </m:d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 4</m:t>
                          </m:r>
                          <m:r>
                            <m:rPr>
                              <m:nor/>
                            </m:rPr>
                            <a:rPr lang="en-US" sz="3200" dirty="0"/>
                            <m:t> </m:t>
                          </m:r>
                          <m:r>
                            <a:rPr lang="en-US" sz="3200" b="0" i="1" dirty="0" smtClean="0">
                              <a:latin typeface="Cambria Math" panose="02040503050406030204" pitchFamily="18" charset="0"/>
                            </a:rPr>
                            <m:t>:</m:t>
                          </m:r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m:rPr>
                              <m:sty m:val="p"/>
                            </m:rPr>
                            <a:rPr lang="en-US" sz="3200">
                              <a:latin typeface="Cambria Math" panose="02040503050406030204" pitchFamily="18" charset="0"/>
                            </a:rPr>
                            <m:t>int</m:t>
                          </m:r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→</m:t>
                          </m:r>
                          <m:r>
                            <m:rPr>
                              <m:sty m:val="p"/>
                            </m:rPr>
                            <a:rPr lang="en-US" sz="3200">
                              <a:latin typeface="Cambria Math" panose="02040503050406030204" pitchFamily="18" charset="0"/>
                            </a:rPr>
                            <m:t>int</m:t>
                          </m:r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)</m:t>
                          </m:r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4A5D65E4-57C7-4EF7-BE7B-BFF9E51F575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24907" y="2556212"/>
                <a:ext cx="9925409" cy="1481239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5">
            <p14:nvContentPartPr>
              <p14:cNvPr id="5" name="Ink 4">
                <a:extLst>
                  <a:ext uri="{FF2B5EF4-FFF2-40B4-BE49-F238E27FC236}">
                    <a16:creationId xmlns:a16="http://schemas.microsoft.com/office/drawing/2014/main" id="{5190FA5B-BBCD-190B-3CF7-3DE83ADC8E94}"/>
                  </a:ext>
                </a:extLst>
              </p14:cNvPr>
              <p14:cNvContentPartPr/>
              <p14:nvPr/>
            </p14:nvContentPartPr>
            <p14:xfrm>
              <a:off x="5127480" y="2882880"/>
              <a:ext cx="5943960" cy="1305360"/>
            </p14:xfrm>
          </p:contentPart>
        </mc:Choice>
        <mc:Fallback>
          <p:pic>
            <p:nvPicPr>
              <p:cNvPr id="5" name="Ink 4">
                <a:extLst>
                  <a:ext uri="{FF2B5EF4-FFF2-40B4-BE49-F238E27FC236}">
                    <a16:creationId xmlns:a16="http://schemas.microsoft.com/office/drawing/2014/main" id="{5190FA5B-BBCD-190B-3CF7-3DE83ADC8E94}"/>
                  </a:ext>
                </a:extLst>
              </p:cNvPr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5118120" y="2873520"/>
                <a:ext cx="5962680" cy="132408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00356800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2505E2-FC17-4EEF-96F1-91E49ACC97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9254" y="-21167"/>
            <a:ext cx="11388382" cy="1658198"/>
          </a:xfrm>
        </p:spPr>
        <p:txBody>
          <a:bodyPr/>
          <a:lstStyle/>
          <a:p>
            <a:r>
              <a:rPr lang="en-US" dirty="0"/>
              <a:t>Simply Typed Lambda Calculus: Semantics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5F60649B-CF50-4204-8954-86C4421EBB2C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US" sz="3600" b="1" i="1" dirty="0"/>
                  <a:t>L</a:t>
                </a:r>
                <a:r>
                  <a:rPr lang="en-US" sz="3600" dirty="0"/>
                  <a:t> ::= &lt;ident&gt; | </a:t>
                </a:r>
                <a14:m>
                  <m:oMath xmlns:m="http://schemas.openxmlformats.org/officeDocument/2006/math">
                    <m:r>
                      <a:rPr lang="en-US" sz="3600" i="1">
                        <a:latin typeface="Cambria Math" panose="02040503050406030204" pitchFamily="18" charset="0"/>
                      </a:rPr>
                      <m:t>𝜆</m:t>
                    </m:r>
                  </m:oMath>
                </a14:m>
                <a:r>
                  <a:rPr lang="en-US" sz="3600" dirty="0"/>
                  <a:t>(&lt;ident&gt;: </a:t>
                </a:r>
                <a:r>
                  <a:rPr lang="en-US" sz="3600" b="1" i="1" dirty="0"/>
                  <a:t>T</a:t>
                </a:r>
                <a:r>
                  <a:rPr lang="en-US" sz="3600" dirty="0"/>
                  <a:t>). </a:t>
                </a:r>
                <a:r>
                  <a:rPr lang="en-US" sz="3600" b="1" i="1" dirty="0"/>
                  <a:t>L</a:t>
                </a:r>
                <a:r>
                  <a:rPr lang="en-US" sz="3600" dirty="0"/>
                  <a:t> | </a:t>
                </a:r>
                <a:r>
                  <a:rPr lang="en-US" sz="3600" b="1" i="1" dirty="0"/>
                  <a:t>L</a:t>
                </a:r>
                <a:r>
                  <a:rPr lang="en-US" sz="3600" dirty="0"/>
                  <a:t> </a:t>
                </a:r>
                <a:r>
                  <a:rPr lang="en-US" sz="3600" b="1" i="1" dirty="0" err="1"/>
                  <a:t>L</a:t>
                </a:r>
                <a:r>
                  <a:rPr lang="en-US" sz="3600" b="1" i="1" dirty="0"/>
                  <a:t> </a:t>
                </a:r>
                <a:r>
                  <a:rPr lang="en-US" sz="3600" dirty="0"/>
                  <a:t>| &lt;#&gt; | </a:t>
                </a:r>
                <a:r>
                  <a:rPr lang="en-US" sz="3600" b="1" i="1" dirty="0"/>
                  <a:t>L</a:t>
                </a:r>
                <a:r>
                  <a:rPr lang="en-US" sz="3600" dirty="0"/>
                  <a:t> </a:t>
                </a:r>
                <a:r>
                  <a:rPr lang="en-US" sz="3600" b="1" dirty="0">
                    <a:latin typeface="Consolas" panose="020B0609020204030204" pitchFamily="49" charset="0"/>
                  </a:rPr>
                  <a:t>+</a:t>
                </a:r>
                <a:r>
                  <a:rPr lang="en-US" sz="3600" dirty="0"/>
                  <a:t> </a:t>
                </a:r>
                <a:r>
                  <a:rPr lang="en-US" sz="3600" b="1" i="1" dirty="0"/>
                  <a:t>L</a:t>
                </a:r>
                <a:endParaRPr lang="en-US" sz="3600" dirty="0"/>
              </a:p>
              <a:p>
                <a:pPr marL="0" indent="0">
                  <a:buNone/>
                </a:pPr>
                <a:r>
                  <a:rPr lang="en-US" sz="3600" b="1" i="1" dirty="0"/>
                  <a:t>T</a:t>
                </a:r>
                <a:r>
                  <a:rPr lang="en-US" sz="3600" dirty="0"/>
                  <a:t> ::= int | </a:t>
                </a:r>
                <a:r>
                  <a:rPr lang="en-US" sz="3600" b="1" i="1" dirty="0"/>
                  <a:t>T</a:t>
                </a:r>
                <a:r>
                  <a:rPr lang="en-US" sz="3600" dirty="0"/>
                  <a:t> </a:t>
                </a:r>
                <a14:m>
                  <m:oMath xmlns:m="http://schemas.openxmlformats.org/officeDocument/2006/math">
                    <m:r>
                      <a:rPr lang="en-US" sz="3600" i="1">
                        <a:latin typeface="Cambria Math" panose="02040503050406030204" pitchFamily="18" charset="0"/>
                      </a:rPr>
                      <m:t>→</m:t>
                    </m:r>
                  </m:oMath>
                </a14:m>
                <a:r>
                  <a:rPr lang="en-US" sz="3600" dirty="0"/>
                  <a:t> </a:t>
                </a:r>
                <a:r>
                  <a:rPr lang="en-US" sz="3600" b="1" i="1" dirty="0"/>
                  <a:t>T</a:t>
                </a:r>
              </a:p>
              <a:p>
                <a:pPr marL="0" indent="0">
                  <a:buNone/>
                </a:pPr>
                <a:endParaRPr lang="en-US" sz="3600" dirty="0"/>
              </a:p>
              <a:p>
                <a:pPr marL="0" indent="0">
                  <a:buNone/>
                </a:pPr>
                <a:endParaRPr lang="en-US" sz="3600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5F60649B-CF50-4204-8954-86C4421EBB2C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701" t="-383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39BB01A-08CA-46F7-B23C-81066BA740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13</a:t>
            </a:fld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BF480E50-C798-4C35-A4B2-5757F84B0B74}"/>
                  </a:ext>
                </a:extLst>
              </p:cNvPr>
              <p:cNvSpPr txBox="1"/>
              <p:nvPr/>
            </p:nvSpPr>
            <p:spPr>
              <a:xfrm>
                <a:off x="6038969" y="3226430"/>
                <a:ext cx="3925625" cy="103829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/>
                        <m:den>
                          <m:d>
                            <m:d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𝜆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: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𝜏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. 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𝑙</m:t>
                              </m:r>
                            </m:e>
                          </m:d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𝑣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→</m:t>
                          </m:r>
                          <m:d>
                            <m:dPr>
                              <m:begChr m:val="["/>
                              <m:endChr m:val="]"/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↦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𝑣</m:t>
                              </m:r>
                            </m:e>
                          </m:d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𝑙</m:t>
                          </m:r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BF480E50-C798-4C35-A4B2-5757F84B0B7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38969" y="3226430"/>
                <a:ext cx="3925625" cy="1038298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263F5FAD-8883-448F-B943-734D8457D66E}"/>
                  </a:ext>
                </a:extLst>
              </p:cNvPr>
              <p:cNvSpPr txBox="1"/>
              <p:nvPr/>
            </p:nvSpPr>
            <p:spPr>
              <a:xfrm>
                <a:off x="2224708" y="3253408"/>
                <a:ext cx="2106281" cy="106394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𝑙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→</m:t>
                          </m:r>
                          <m:sSubSup>
                            <m:sSubSup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𝑙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  <m:sup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′</m:t>
                              </m:r>
                            </m:sup>
                          </m:sSubSup>
                        </m:num>
                        <m:den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𝑙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𝑙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→</m:t>
                          </m:r>
                          <m:sSubSup>
                            <m:sSubSup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𝑙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  <m:sup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′</m:t>
                              </m:r>
                            </m:sup>
                          </m:sSubSup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𝑙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263F5FAD-8883-448F-B943-734D8457D66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24708" y="3253408"/>
                <a:ext cx="2106281" cy="1063946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0F88BDC1-31C0-4E76-8A21-31A280D55D2A}"/>
                  </a:ext>
                </a:extLst>
              </p:cNvPr>
              <p:cNvSpPr txBox="1"/>
              <p:nvPr/>
            </p:nvSpPr>
            <p:spPr>
              <a:xfrm>
                <a:off x="2247901" y="4797288"/>
                <a:ext cx="1954958" cy="106285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𝑙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→</m:t>
                          </m:r>
                          <m:sSubSup>
                            <m:sSubSup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𝑙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  <m:sup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′</m:t>
                              </m:r>
                            </m:sup>
                          </m:sSubSup>
                        </m:num>
                        <m:den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𝑣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𝑙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→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𝑣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sSubSup>
                            <m:sSubSup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𝑙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  <m:sup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′</m:t>
                              </m:r>
                            </m:sup>
                          </m:sSubSup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0F88BDC1-31C0-4E76-8A21-31A280D55D2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47901" y="4797288"/>
                <a:ext cx="1954958" cy="1062855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24925032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4FAEADAF-CEF5-46BB-7EC2-03CA36A2E9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t>14</a:t>
            </a:fld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A95BD32-F610-03FC-E411-ACB462C9A6B9}"/>
              </a:ext>
            </a:extLst>
          </p:cNvPr>
          <p:cNvPicPr>
            <a:picLocks/>
          </p:cNvPicPr>
          <p:nvPr>
            <p:custDataLst>
              <p:tags r:id="rId1"/>
            </p:custDataLst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500" y="190500"/>
            <a:ext cx="11811000" cy="6477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834431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AD6E5E-2383-4B35-98E8-EB4802708D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Limitations of Simple Types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BDC0C6-EFA4-4C92-A529-7F15C0540B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Not every lambda-term is well typed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AD036FE-756E-4964-8648-FD1A613AF5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15</a:t>
            </a:fld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EF8D04B7-3907-41E3-8AE2-379309BDEE54}"/>
                  </a:ext>
                </a:extLst>
              </p:cNvPr>
              <p:cNvSpPr txBox="1"/>
              <p:nvPr/>
            </p:nvSpPr>
            <p:spPr>
              <a:xfrm>
                <a:off x="1807032" y="2770414"/>
                <a:ext cx="1577676" cy="49244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4 (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𝜆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. 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EF8D04B7-3907-41E3-8AE2-379309BDEE5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07032" y="2770414"/>
                <a:ext cx="1577676" cy="492443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6380CBC8-F907-4511-858E-67607A3FC403}"/>
                  </a:ext>
                </a:extLst>
              </p:cNvPr>
              <p:cNvSpPr txBox="1"/>
              <p:nvPr/>
            </p:nvSpPr>
            <p:spPr>
              <a:xfrm>
                <a:off x="5802086" y="2770413"/>
                <a:ext cx="3158557" cy="49244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US" sz="32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𝜆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. 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 (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𝜆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. 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6380CBC8-F907-4511-858E-67607A3FC40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02086" y="2770413"/>
                <a:ext cx="3158557" cy="492443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BA773EB1-B322-440F-B12E-45134103B6CC}"/>
                  </a:ext>
                </a:extLst>
              </p:cNvPr>
              <p:cNvSpPr txBox="1"/>
              <p:nvPr/>
            </p:nvSpPr>
            <p:spPr>
              <a:xfrm>
                <a:off x="4060373" y="5830746"/>
                <a:ext cx="4433714" cy="49244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3200" b="0" i="0" smtClean="0">
                          <a:latin typeface="Cambria Math" panose="02040503050406030204" pitchFamily="18" charset="0"/>
                        </a:rPr>
                        <m:t>Γ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⊢</m:t>
                      </m:r>
                      <m:d>
                        <m:dPr>
                          <m:ctrlPr>
                            <a:rPr lang="en-US" sz="32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𝜆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. 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 </m:t>
                      </m:r>
                      <m:d>
                        <m:dPr>
                          <m:ctrlPr>
                            <a:rPr lang="en-US" sz="32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𝜆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. 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 :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𝜏</m:t>
                      </m:r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BA773EB1-B322-440F-B12E-45134103B6C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60373" y="5830746"/>
                <a:ext cx="4433714" cy="492443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6463088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AD6E5E-2383-4B35-98E8-EB4802708D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Limitations of Simple Types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BDC0C6-EFA4-4C92-A529-7F15C0540B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Not every lambda-term is well typed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AD036FE-756E-4964-8648-FD1A613AF5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16</a:t>
            </a:fld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EF8D04B7-3907-41E3-8AE2-379309BDEE54}"/>
                  </a:ext>
                </a:extLst>
              </p:cNvPr>
              <p:cNvSpPr txBox="1"/>
              <p:nvPr/>
            </p:nvSpPr>
            <p:spPr>
              <a:xfrm>
                <a:off x="1807032" y="2770414"/>
                <a:ext cx="1577676" cy="49244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4 (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𝜆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. 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EF8D04B7-3907-41E3-8AE2-379309BDEE5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07032" y="2770414"/>
                <a:ext cx="1577676" cy="492443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6380CBC8-F907-4511-858E-67607A3FC403}"/>
                  </a:ext>
                </a:extLst>
              </p:cNvPr>
              <p:cNvSpPr txBox="1"/>
              <p:nvPr/>
            </p:nvSpPr>
            <p:spPr>
              <a:xfrm>
                <a:off x="5802086" y="2770413"/>
                <a:ext cx="3158557" cy="49244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US" sz="32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𝜆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. 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 (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𝜆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. 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6380CBC8-F907-4511-858E-67607A3FC40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02086" y="2770413"/>
                <a:ext cx="3158557" cy="492443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BA773EB1-B322-440F-B12E-45134103B6CC}"/>
                  </a:ext>
                </a:extLst>
              </p:cNvPr>
              <p:cNvSpPr txBox="1"/>
              <p:nvPr/>
            </p:nvSpPr>
            <p:spPr>
              <a:xfrm>
                <a:off x="2623460" y="5274122"/>
                <a:ext cx="7298216" cy="102534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Γ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⊢</m:t>
                          </m:r>
                          <m:d>
                            <m:d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𝜆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. 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d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: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𝜏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→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𝜏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   </m:t>
                          </m:r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Γ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⊢</m:t>
                          </m:r>
                          <m:d>
                            <m:d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𝜆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. 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d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: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𝜏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num>
                        <m:den>
                          <m:r>
                            <m:rPr>
                              <m:sty m:val="p"/>
                            </m:rPr>
                            <a:rPr lang="en-US" sz="3200">
                              <a:latin typeface="Cambria Math" panose="02040503050406030204" pitchFamily="18" charset="0"/>
                            </a:rPr>
                            <m:t>Γ</m:t>
                          </m:r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⊢</m:t>
                          </m:r>
                          <m:d>
                            <m:dPr>
                              <m:ctrlPr>
                                <a:rPr lang="en-US" sz="32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𝜆</m:t>
                              </m:r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. </m:t>
                              </m:r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d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 </m:t>
                          </m:r>
                          <m:d>
                            <m:dPr>
                              <m:ctrlPr>
                                <a:rPr lang="en-US" sz="32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𝜆</m:t>
                              </m:r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. </m:t>
                              </m:r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d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 :</m:t>
                          </m:r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𝜏</m:t>
                          </m:r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BA773EB1-B322-440F-B12E-45134103B6C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23460" y="5274122"/>
                <a:ext cx="7298216" cy="1025345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48904986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AD6E5E-2383-4B35-98E8-EB4802708D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Limitations of Simple Types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BDC0C6-EFA4-4C92-A529-7F15C0540B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Not every lambda-term is well typed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AD036FE-756E-4964-8648-FD1A613AF5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17</a:t>
            </a:fld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EF8D04B7-3907-41E3-8AE2-379309BDEE54}"/>
                  </a:ext>
                </a:extLst>
              </p:cNvPr>
              <p:cNvSpPr txBox="1"/>
              <p:nvPr/>
            </p:nvSpPr>
            <p:spPr>
              <a:xfrm>
                <a:off x="1807032" y="2770414"/>
                <a:ext cx="1577676" cy="49244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4 (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𝜆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. 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EF8D04B7-3907-41E3-8AE2-379309BDEE5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07032" y="2770414"/>
                <a:ext cx="1577676" cy="492443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6380CBC8-F907-4511-858E-67607A3FC403}"/>
                  </a:ext>
                </a:extLst>
              </p:cNvPr>
              <p:cNvSpPr txBox="1"/>
              <p:nvPr/>
            </p:nvSpPr>
            <p:spPr>
              <a:xfrm>
                <a:off x="5802086" y="2770413"/>
                <a:ext cx="3158557" cy="49244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US" sz="32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𝜆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. 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 (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𝜆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. 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6380CBC8-F907-4511-858E-67607A3FC40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02086" y="2770413"/>
                <a:ext cx="3158557" cy="492443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BA773EB1-B322-440F-B12E-45134103B6CC}"/>
                  </a:ext>
                </a:extLst>
              </p:cNvPr>
              <p:cNvSpPr txBox="1"/>
              <p:nvPr/>
            </p:nvSpPr>
            <p:spPr>
              <a:xfrm>
                <a:off x="2569032" y="4849581"/>
                <a:ext cx="7412799" cy="145559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f>
                            <m:fPr>
                              <m:ctrlPr>
                                <a:rPr lang="en-US" sz="320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m:rPr>
                                  <m:sty m:val="p"/>
                                </m:rPr>
                                <a:rPr lang="en-US" sz="3200" b="0" i="0" smtClean="0">
                                  <a:latin typeface="Cambria Math" panose="02040503050406030204" pitchFamily="18" charset="0"/>
                                </a:rPr>
                                <m:t>Γ</m:t>
                              </m:r>
                              <m:d>
                                <m:dPr>
                                  <m:begChr m:val="["/>
                                  <m:endChr m:val="]"/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↦</m:t>
                                  </m:r>
                                  <m:sSub>
                                    <m:sSubPr>
                                      <m:ctrlP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𝜏</m:t>
                                      </m:r>
                                    </m:e>
                                    <m:sub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sub>
                                  </m:sSub>
                                </m:e>
                              </m:d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⊢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 :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𝜏</m:t>
                              </m:r>
                            </m:num>
                            <m:den>
                              <m:r>
                                <m:rPr>
                                  <m:sty m:val="p"/>
                                </m:rPr>
                                <a:rPr lang="en-US" sz="3200">
                                  <a:latin typeface="Cambria Math" panose="02040503050406030204" pitchFamily="18" charset="0"/>
                                </a:rPr>
                                <m:t>Γ</m:t>
                              </m:r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⊢</m:t>
                              </m:r>
                              <m:d>
                                <m:dPr>
                                  <m:ctrlP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𝜆</m:t>
                                  </m:r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. </m:t>
                                  </m:r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</m:d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 :</m:t>
                              </m:r>
                              <m:sSub>
                                <m:sSubPr>
                                  <m:ctrlP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𝜏</m:t>
                                  </m:r>
                                </m:e>
                                <m:sub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→</m:t>
                              </m:r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𝜏</m:t>
                              </m:r>
                            </m:den>
                          </m:f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   </m:t>
                          </m:r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Γ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⊢</m:t>
                          </m:r>
                          <m:d>
                            <m:d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𝜆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. 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d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: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𝜏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num>
                        <m:den>
                          <m:r>
                            <m:rPr>
                              <m:sty m:val="p"/>
                            </m:rPr>
                            <a:rPr lang="en-US" sz="3200">
                              <a:latin typeface="Cambria Math" panose="02040503050406030204" pitchFamily="18" charset="0"/>
                            </a:rPr>
                            <m:t>Γ</m:t>
                          </m:r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⊢</m:t>
                          </m:r>
                          <m:d>
                            <m:dPr>
                              <m:ctrlPr>
                                <a:rPr lang="en-US" sz="32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𝜆</m:t>
                              </m:r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. </m:t>
                              </m:r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d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 </m:t>
                          </m:r>
                          <m:d>
                            <m:dPr>
                              <m:ctrlPr>
                                <a:rPr lang="en-US" sz="32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𝜆</m:t>
                              </m:r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. </m:t>
                              </m:r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d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 :</m:t>
                          </m:r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𝜏</m:t>
                          </m:r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BA773EB1-B322-440F-B12E-45134103B6C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69032" y="4849581"/>
                <a:ext cx="7412799" cy="1455591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07514235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AD6E5E-2383-4B35-98E8-EB4802708D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Limitations of Simple Types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BDC0C6-EFA4-4C92-A529-7F15C0540B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Not every lambda-term is well typed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AD036FE-756E-4964-8648-FD1A613AF5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18</a:t>
            </a:fld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EF8D04B7-3907-41E3-8AE2-379309BDEE54}"/>
                  </a:ext>
                </a:extLst>
              </p:cNvPr>
              <p:cNvSpPr txBox="1"/>
              <p:nvPr/>
            </p:nvSpPr>
            <p:spPr>
              <a:xfrm>
                <a:off x="1807032" y="2770414"/>
                <a:ext cx="1577676" cy="49244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4 (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𝜆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. 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EF8D04B7-3907-41E3-8AE2-379309BDEE5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07032" y="2770414"/>
                <a:ext cx="1577676" cy="492443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6380CBC8-F907-4511-858E-67607A3FC403}"/>
                  </a:ext>
                </a:extLst>
              </p:cNvPr>
              <p:cNvSpPr txBox="1"/>
              <p:nvPr/>
            </p:nvSpPr>
            <p:spPr>
              <a:xfrm>
                <a:off x="5802086" y="2770413"/>
                <a:ext cx="3158557" cy="49244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US" sz="32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𝜆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. 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 (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𝜆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. 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6380CBC8-F907-4511-858E-67607A3FC40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02086" y="2770413"/>
                <a:ext cx="3158557" cy="492443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BA773EB1-B322-440F-B12E-45134103B6CC}"/>
                  </a:ext>
                </a:extLst>
              </p:cNvPr>
              <p:cNvSpPr txBox="1"/>
              <p:nvPr/>
            </p:nvSpPr>
            <p:spPr>
              <a:xfrm>
                <a:off x="587831" y="4631867"/>
                <a:ext cx="10939598" cy="192514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f>
                            <m:fPr>
                              <m:ctrlPr>
                                <a:rPr lang="en-US" sz="320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f>
                                <m:fPr>
                                  <m:ctrlPr>
                                    <a:rPr lang="en-US" sz="32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m:rPr>
                                      <m:sty m:val="p"/>
                                    </m:rPr>
                                    <a:rPr lang="en-US" sz="3200">
                                      <a:latin typeface="Cambria Math" panose="02040503050406030204" pitchFamily="18" charset="0"/>
                                    </a:rPr>
                                    <m:t>Γ</m:t>
                                  </m:r>
                                  <m:d>
                                    <m:dPr>
                                      <m:begChr m:val="["/>
                                      <m:endChr m:val="]"/>
                                      <m:ctrlP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  <m: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  <m:t>↦</m:t>
                                      </m:r>
                                      <m:sSub>
                                        <m:sSubPr>
                                          <m:ctrlPr>
                                            <a:rPr lang="en-US" sz="32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sz="3200" i="1">
                                              <a:latin typeface="Cambria Math" panose="02040503050406030204" pitchFamily="18" charset="0"/>
                                            </a:rPr>
                                            <m:t>𝜏</m:t>
                                          </m:r>
                                        </m:e>
                                        <m:sub>
                                          <m:r>
                                            <a:rPr lang="en-US" sz="3200" i="1">
                                              <a:latin typeface="Cambria Math" panose="02040503050406030204" pitchFamily="18" charset="0"/>
                                            </a:rPr>
                                            <m:t>1</m:t>
                                          </m:r>
                                        </m:sub>
                                      </m:sSub>
                                    </m:e>
                                  </m:d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⊢</m:t>
                                  </m:r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 :</m:t>
                                  </m:r>
                                  <m:sSub>
                                    <m:sSubPr>
                                      <m:ctrlP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𝜏</m:t>
                                      </m:r>
                                    </m:e>
                                    <m:sub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</m:sub>
                                  </m:s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→</m:t>
                                  </m:r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𝜏</m:t>
                                  </m:r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    </m:t>
                                  </m:r>
                                  <m:r>
                                    <m:rPr>
                                      <m:sty m:val="p"/>
                                    </m:rPr>
                                    <a:rPr lang="en-US" sz="3200">
                                      <a:latin typeface="Cambria Math" panose="02040503050406030204" pitchFamily="18" charset="0"/>
                                    </a:rPr>
                                    <m:t>Γ</m:t>
                                  </m:r>
                                  <m:d>
                                    <m:dPr>
                                      <m:begChr m:val="["/>
                                      <m:endChr m:val="]"/>
                                      <m:ctrlP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  <m: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  <m:t>↦</m:t>
                                      </m:r>
                                      <m:sSub>
                                        <m:sSubPr>
                                          <m:ctrlPr>
                                            <a:rPr lang="en-US" sz="32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sz="3200" i="1">
                                              <a:latin typeface="Cambria Math" panose="02040503050406030204" pitchFamily="18" charset="0"/>
                                            </a:rPr>
                                            <m:t>𝜏</m:t>
                                          </m:r>
                                        </m:e>
                                        <m:sub>
                                          <m:r>
                                            <a:rPr lang="en-US" sz="3200" i="1">
                                              <a:latin typeface="Cambria Math" panose="02040503050406030204" pitchFamily="18" charset="0"/>
                                            </a:rPr>
                                            <m:t>1</m:t>
                                          </m:r>
                                        </m:sub>
                                      </m:sSub>
                                    </m:e>
                                  </m:d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⊢</m:t>
                                  </m:r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 :</m:t>
                                  </m:r>
                                  <m:sSub>
                                    <m:sSubPr>
                                      <m:ctrlP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  <m:t>𝜏</m:t>
                                      </m:r>
                                    </m:e>
                                    <m:sub>
                                      <m:r>
                                        <a:rPr lang="en-US" sz="3200" i="1" smtClean="0"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</m:sub>
                                  </m:sSub>
                                </m:num>
                                <m:den>
                                  <m:r>
                                    <m:rPr>
                                      <m:sty m:val="p"/>
                                    </m:rPr>
                                    <a:rPr lang="en-US" sz="3200">
                                      <a:latin typeface="Cambria Math" panose="02040503050406030204" pitchFamily="18" charset="0"/>
                                    </a:rPr>
                                    <m:t>Γ</m:t>
                                  </m:r>
                                  <m:d>
                                    <m:dPr>
                                      <m:begChr m:val="["/>
                                      <m:endChr m:val="]"/>
                                      <m:ctrlP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  <m: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  <m:t>↦</m:t>
                                      </m:r>
                                      <m:sSub>
                                        <m:sSubPr>
                                          <m:ctrlPr>
                                            <a:rPr lang="en-US" sz="32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sz="3200" i="1">
                                              <a:latin typeface="Cambria Math" panose="02040503050406030204" pitchFamily="18" charset="0"/>
                                            </a:rPr>
                                            <m:t>𝜏</m:t>
                                          </m:r>
                                        </m:e>
                                        <m:sub>
                                          <m:r>
                                            <a:rPr lang="en-US" sz="3200" i="1">
                                              <a:latin typeface="Cambria Math" panose="02040503050406030204" pitchFamily="18" charset="0"/>
                                            </a:rPr>
                                            <m:t>1</m:t>
                                          </m:r>
                                        </m:sub>
                                      </m:sSub>
                                    </m:e>
                                  </m:d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⊢</m:t>
                                  </m:r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 :</m:t>
                                  </m:r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𝜏</m:t>
                                  </m:r>
                                </m:den>
                              </m:f>
                            </m:num>
                            <m:den>
                              <m:r>
                                <m:rPr>
                                  <m:sty m:val="p"/>
                                </m:rPr>
                                <a:rPr lang="en-US" sz="3200">
                                  <a:latin typeface="Cambria Math" panose="02040503050406030204" pitchFamily="18" charset="0"/>
                                </a:rPr>
                                <m:t>Γ</m:t>
                              </m:r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⊢</m:t>
                              </m:r>
                              <m:d>
                                <m:dPr>
                                  <m:ctrlP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𝜆</m:t>
                                  </m:r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. </m:t>
                                  </m:r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</m:d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 :</m:t>
                              </m:r>
                              <m:sSub>
                                <m:sSubPr>
                                  <m:ctrlP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𝜏</m:t>
                                  </m:r>
                                </m:e>
                                <m:sub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→</m:t>
                              </m:r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𝜏</m:t>
                              </m:r>
                            </m:den>
                          </m:f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   </m:t>
                          </m:r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Γ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⊢</m:t>
                          </m:r>
                          <m:d>
                            <m:d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𝜆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. 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d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: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𝜏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num>
                        <m:den>
                          <m:r>
                            <m:rPr>
                              <m:sty m:val="p"/>
                            </m:rPr>
                            <a:rPr lang="en-US" sz="3200">
                              <a:latin typeface="Cambria Math" panose="02040503050406030204" pitchFamily="18" charset="0"/>
                            </a:rPr>
                            <m:t>Γ</m:t>
                          </m:r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⊢</m:t>
                          </m:r>
                          <m:d>
                            <m:dPr>
                              <m:ctrlPr>
                                <a:rPr lang="en-US" sz="32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𝜆</m:t>
                              </m:r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. </m:t>
                              </m:r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d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 </m:t>
                          </m:r>
                          <m:d>
                            <m:dPr>
                              <m:ctrlPr>
                                <a:rPr lang="en-US" sz="32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𝜆</m:t>
                              </m:r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. </m:t>
                              </m:r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d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 :</m:t>
                          </m:r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𝜏</m:t>
                          </m:r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BA773EB1-B322-440F-B12E-45134103B6C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7831" y="4631867"/>
                <a:ext cx="10939598" cy="1925142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5068139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4FAEADAF-CEF5-46BB-7EC2-03CA36A2E9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t>1</a:t>
            </a:fld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A95BD32-F610-03FC-E411-ACB462C9A6B9}"/>
              </a:ext>
            </a:extLst>
          </p:cNvPr>
          <p:cNvPicPr>
            <a:picLocks/>
          </p:cNvPicPr>
          <p:nvPr>
            <p:custDataLst>
              <p:tags r:id="rId1"/>
            </p:custDataLst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500" y="190500"/>
            <a:ext cx="11811000" cy="6477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076915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AD6E5E-2383-4B35-98E8-EB4802708D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Limitations of Simple Types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0BDC0C6-EFA4-4C92-A529-7F15C0540B2F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/>
                  <a:t>Not every lambda-term is well typed</a:t>
                </a:r>
              </a:p>
              <a:p>
                <a:endParaRPr lang="en-US" dirty="0"/>
              </a:p>
              <a:p>
                <a:endParaRPr lang="en-US" dirty="0"/>
              </a:p>
              <a:p>
                <a:endParaRPr lang="en-US" dirty="0"/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𝜏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dirty="0"/>
                  <a:t> can’t be the same as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𝜏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→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𝜏</m:t>
                    </m:r>
                  </m:oMath>
                </a14:m>
                <a:r>
                  <a:rPr lang="en-US" dirty="0"/>
                  <a:t>!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0BDC0C6-EFA4-4C92-A529-7F15C0540B2F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304" t="-306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AD036FE-756E-4964-8648-FD1A613AF5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19</a:t>
            </a:fld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EF8D04B7-3907-41E3-8AE2-379309BDEE54}"/>
                  </a:ext>
                </a:extLst>
              </p:cNvPr>
              <p:cNvSpPr txBox="1"/>
              <p:nvPr/>
            </p:nvSpPr>
            <p:spPr>
              <a:xfrm>
                <a:off x="1807032" y="2770414"/>
                <a:ext cx="1577676" cy="49244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4 (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𝜆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. 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EF8D04B7-3907-41E3-8AE2-379309BDEE5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07032" y="2770414"/>
                <a:ext cx="1577676" cy="492443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6380CBC8-F907-4511-858E-67607A3FC403}"/>
                  </a:ext>
                </a:extLst>
              </p:cNvPr>
              <p:cNvSpPr txBox="1"/>
              <p:nvPr/>
            </p:nvSpPr>
            <p:spPr>
              <a:xfrm>
                <a:off x="5802086" y="2770413"/>
                <a:ext cx="3158557" cy="49244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US" sz="32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𝜆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. 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 (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𝜆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. 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6380CBC8-F907-4511-858E-67607A3FC40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02086" y="2770413"/>
                <a:ext cx="3158557" cy="492443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BA773EB1-B322-440F-B12E-45134103B6CC}"/>
                  </a:ext>
                </a:extLst>
              </p:cNvPr>
              <p:cNvSpPr txBox="1"/>
              <p:nvPr/>
            </p:nvSpPr>
            <p:spPr>
              <a:xfrm>
                <a:off x="587831" y="4631867"/>
                <a:ext cx="10939598" cy="192514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f>
                            <m:fPr>
                              <m:ctrlPr>
                                <a:rPr lang="en-US" sz="320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f>
                                <m:fPr>
                                  <m:ctrlPr>
                                    <a:rPr lang="en-US" sz="32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m:rPr>
                                      <m:sty m:val="p"/>
                                    </m:rPr>
                                    <a:rPr lang="en-US" sz="3200">
                                      <a:latin typeface="Cambria Math" panose="02040503050406030204" pitchFamily="18" charset="0"/>
                                    </a:rPr>
                                    <m:t>Γ</m:t>
                                  </m:r>
                                  <m:d>
                                    <m:dPr>
                                      <m:begChr m:val="["/>
                                      <m:endChr m:val="]"/>
                                      <m:ctrlP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  <m: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  <m:t>↦</m:t>
                                      </m:r>
                                      <m:sSub>
                                        <m:sSubPr>
                                          <m:ctrlPr>
                                            <a:rPr lang="en-US" sz="32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sz="3200" i="1">
                                              <a:latin typeface="Cambria Math" panose="02040503050406030204" pitchFamily="18" charset="0"/>
                                            </a:rPr>
                                            <m:t>𝜏</m:t>
                                          </m:r>
                                        </m:e>
                                        <m:sub>
                                          <m:r>
                                            <a:rPr lang="en-US" sz="3200" i="1">
                                              <a:latin typeface="Cambria Math" panose="02040503050406030204" pitchFamily="18" charset="0"/>
                                            </a:rPr>
                                            <m:t>1</m:t>
                                          </m:r>
                                        </m:sub>
                                      </m:sSub>
                                    </m:e>
                                  </m:d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⊢</m:t>
                                  </m:r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 :</m:t>
                                  </m:r>
                                  <m:sSub>
                                    <m:sSubPr>
                                      <m:ctrlP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𝜏</m:t>
                                      </m:r>
                                    </m:e>
                                    <m:sub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sub>
                                  </m:s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→</m:t>
                                  </m:r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𝜏</m:t>
                                  </m:r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    </m:t>
                                  </m:r>
                                  <m:r>
                                    <m:rPr>
                                      <m:sty m:val="p"/>
                                    </m:rPr>
                                    <a:rPr lang="en-US" sz="3200">
                                      <a:latin typeface="Cambria Math" panose="02040503050406030204" pitchFamily="18" charset="0"/>
                                    </a:rPr>
                                    <m:t>Γ</m:t>
                                  </m:r>
                                  <m:d>
                                    <m:dPr>
                                      <m:begChr m:val="["/>
                                      <m:endChr m:val="]"/>
                                      <m:ctrlP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  <m: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  <m:t>↦</m:t>
                                      </m:r>
                                      <m:sSub>
                                        <m:sSubPr>
                                          <m:ctrlPr>
                                            <a:rPr lang="en-US" sz="32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sz="3200" i="1">
                                              <a:latin typeface="Cambria Math" panose="02040503050406030204" pitchFamily="18" charset="0"/>
                                            </a:rPr>
                                            <m:t>𝜏</m:t>
                                          </m:r>
                                        </m:e>
                                        <m:sub>
                                          <m:r>
                                            <a:rPr lang="en-US" sz="3200" i="1">
                                              <a:latin typeface="Cambria Math" panose="02040503050406030204" pitchFamily="18" charset="0"/>
                                            </a:rPr>
                                            <m:t>1</m:t>
                                          </m:r>
                                        </m:sub>
                                      </m:sSub>
                                    </m:e>
                                  </m:d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⊢</m:t>
                                  </m:r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 :</m:t>
                                  </m:r>
                                  <m:sSub>
                                    <m:sSubPr>
                                      <m:ctrlP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  <m:t>𝜏</m:t>
                                      </m:r>
                                    </m:e>
                                    <m:sub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sub>
                                  </m:sSub>
                                </m:num>
                                <m:den>
                                  <m:r>
                                    <m:rPr>
                                      <m:sty m:val="p"/>
                                    </m:rPr>
                                    <a:rPr lang="en-US" sz="3200">
                                      <a:latin typeface="Cambria Math" panose="02040503050406030204" pitchFamily="18" charset="0"/>
                                    </a:rPr>
                                    <m:t>Γ</m:t>
                                  </m:r>
                                  <m:d>
                                    <m:dPr>
                                      <m:begChr m:val="["/>
                                      <m:endChr m:val="]"/>
                                      <m:ctrlP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  <m: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  <m:t>↦</m:t>
                                      </m:r>
                                      <m:sSub>
                                        <m:sSubPr>
                                          <m:ctrlPr>
                                            <a:rPr lang="en-US" sz="32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sz="3200" i="1">
                                              <a:latin typeface="Cambria Math" panose="02040503050406030204" pitchFamily="18" charset="0"/>
                                            </a:rPr>
                                            <m:t>𝜏</m:t>
                                          </m:r>
                                        </m:e>
                                        <m:sub>
                                          <m:r>
                                            <a:rPr lang="en-US" sz="3200" i="1">
                                              <a:latin typeface="Cambria Math" panose="02040503050406030204" pitchFamily="18" charset="0"/>
                                            </a:rPr>
                                            <m:t>1</m:t>
                                          </m:r>
                                        </m:sub>
                                      </m:sSub>
                                    </m:e>
                                  </m:d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⊢</m:t>
                                  </m:r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 :</m:t>
                                  </m:r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𝜏</m:t>
                                  </m:r>
                                </m:den>
                              </m:f>
                            </m:num>
                            <m:den>
                              <m:r>
                                <m:rPr>
                                  <m:sty m:val="p"/>
                                </m:rPr>
                                <a:rPr lang="en-US" sz="3200">
                                  <a:latin typeface="Cambria Math" panose="02040503050406030204" pitchFamily="18" charset="0"/>
                                </a:rPr>
                                <m:t>Γ</m:t>
                              </m:r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⊢</m:t>
                              </m:r>
                              <m:d>
                                <m:dPr>
                                  <m:ctrlP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𝜆</m:t>
                                  </m:r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. </m:t>
                                  </m:r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</m:d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 :</m:t>
                              </m:r>
                              <m:sSub>
                                <m:sSubPr>
                                  <m:ctrlP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𝜏</m:t>
                                  </m:r>
                                </m:e>
                                <m:sub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→</m:t>
                              </m:r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𝜏</m:t>
                              </m:r>
                            </m:den>
                          </m:f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   </m:t>
                          </m:r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Γ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⊢</m:t>
                          </m:r>
                          <m:d>
                            <m:d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𝜆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. 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d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: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𝜏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num>
                        <m:den>
                          <m:r>
                            <m:rPr>
                              <m:sty m:val="p"/>
                            </m:rPr>
                            <a:rPr lang="en-US" sz="3200">
                              <a:latin typeface="Cambria Math" panose="02040503050406030204" pitchFamily="18" charset="0"/>
                            </a:rPr>
                            <m:t>Γ</m:t>
                          </m:r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⊢</m:t>
                          </m:r>
                          <m:d>
                            <m:dPr>
                              <m:ctrlPr>
                                <a:rPr lang="en-US" sz="32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𝜆</m:t>
                              </m:r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. </m:t>
                              </m:r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d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 </m:t>
                          </m:r>
                          <m:d>
                            <m:dPr>
                              <m:ctrlPr>
                                <a:rPr lang="en-US" sz="32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𝜆</m:t>
                              </m:r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. </m:t>
                              </m:r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d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 :</m:t>
                          </m:r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𝜏</m:t>
                          </m:r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BA773EB1-B322-440F-B12E-45134103B6C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7831" y="4631867"/>
                <a:ext cx="10939598" cy="1925142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636322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AD6E5E-2383-4B35-98E8-EB4802708D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Limitations of Simple Types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BDC0C6-EFA4-4C92-A529-7F15C0540B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6656" y="1637031"/>
            <a:ext cx="10753725" cy="5220969"/>
          </a:xfrm>
        </p:spPr>
        <p:txBody>
          <a:bodyPr>
            <a:normAutofit/>
          </a:bodyPr>
          <a:lstStyle/>
          <a:p>
            <a:r>
              <a:rPr lang="en-US" dirty="0"/>
              <a:t>Not every lambda-term is well typed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Untyped lambda terms can run forever, but simply-typed lambda terms always terminate!</a:t>
            </a:r>
          </a:p>
          <a:p>
            <a:pPr lvl="1"/>
            <a:r>
              <a:rPr lang="en-US" dirty="0"/>
              <a:t>This means simply-typed lambda calculus is not Turing-complete</a:t>
            </a:r>
          </a:p>
          <a:p>
            <a:pPr lvl="1"/>
            <a:r>
              <a:rPr lang="en-US" dirty="0"/>
              <a:t>Many interesting programs (ones that require loops or recursion) can’t be written in STLC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AD036FE-756E-4964-8648-FD1A613AF5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20</a:t>
            </a:fld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EF8D04B7-3907-41E3-8AE2-379309BDEE54}"/>
                  </a:ext>
                </a:extLst>
              </p:cNvPr>
              <p:cNvSpPr txBox="1"/>
              <p:nvPr/>
            </p:nvSpPr>
            <p:spPr>
              <a:xfrm>
                <a:off x="1807032" y="2770414"/>
                <a:ext cx="1577676" cy="49244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4 (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𝜆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. 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EF8D04B7-3907-41E3-8AE2-379309BDEE5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07032" y="2770414"/>
                <a:ext cx="1577676" cy="492443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6380CBC8-F907-4511-858E-67607A3FC403}"/>
                  </a:ext>
                </a:extLst>
              </p:cNvPr>
              <p:cNvSpPr txBox="1"/>
              <p:nvPr/>
            </p:nvSpPr>
            <p:spPr>
              <a:xfrm>
                <a:off x="5802086" y="2770413"/>
                <a:ext cx="3158557" cy="49244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US" sz="32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𝜆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. 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 (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𝜆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. 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6380CBC8-F907-4511-858E-67607A3FC40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02086" y="2770413"/>
                <a:ext cx="3158557" cy="492443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7978487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4FAEADAF-CEF5-46BB-7EC2-03CA36A2E9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t>21</a:t>
            </a:fld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A95BD32-F610-03FC-E411-ACB462C9A6B9}"/>
              </a:ext>
            </a:extLst>
          </p:cNvPr>
          <p:cNvPicPr>
            <a:picLocks/>
          </p:cNvPicPr>
          <p:nvPr>
            <p:custDataLst>
              <p:tags r:id="rId1"/>
            </p:custDataLst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500" y="190500"/>
            <a:ext cx="11811000" cy="6477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907405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AD6E5E-2383-4B35-98E8-EB4802708D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Limitations of Simple Types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BDC0C6-EFA4-4C92-A529-7F15C0540B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6656" y="1637031"/>
            <a:ext cx="10753725" cy="5220969"/>
          </a:xfrm>
        </p:spPr>
        <p:txBody>
          <a:bodyPr>
            <a:normAutofit/>
          </a:bodyPr>
          <a:lstStyle/>
          <a:p>
            <a:r>
              <a:rPr lang="en-US" dirty="0"/>
              <a:t>Not every lambda-term is well typed</a:t>
            </a:r>
          </a:p>
          <a:p>
            <a:r>
              <a:rPr lang="en-US" dirty="0"/>
              <a:t>Untyped lambda terms can run forever, but simply-typed lambda terms always terminate!</a:t>
            </a:r>
          </a:p>
          <a:p>
            <a:pPr lvl="1"/>
            <a:r>
              <a:rPr lang="en-US" dirty="0"/>
              <a:t>This means simply-typed lambda calculus is not Turing-complete</a:t>
            </a:r>
          </a:p>
          <a:p>
            <a:pPr lvl="1"/>
            <a:r>
              <a:rPr lang="en-US" dirty="0"/>
              <a:t>Many interesting programs (ones that require loops or recursion) can’t be written in STLC</a:t>
            </a:r>
          </a:p>
          <a:p>
            <a:r>
              <a:rPr lang="en-US" dirty="0"/>
              <a:t>Typed languages don’t </a:t>
            </a:r>
            <a:r>
              <a:rPr lang="en-US" i="1" dirty="0"/>
              <a:t>automatically</a:t>
            </a:r>
            <a:r>
              <a:rPr lang="en-US" dirty="0"/>
              <a:t> include loops/recursion</a:t>
            </a:r>
          </a:p>
          <a:p>
            <a:r>
              <a:rPr lang="en-US" dirty="0"/>
              <a:t>But we can add it in as a separate feature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AD036FE-756E-4964-8648-FD1A613AF5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324111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2505E2-FC17-4EEF-96F1-91E49ACC97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Typed Lambda Calculus with Recursion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5F60649B-CF50-4204-8954-86C4421EBB2C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US" sz="3600" b="1" i="1" dirty="0"/>
                  <a:t>L</a:t>
                </a:r>
                <a:r>
                  <a:rPr lang="en-US" sz="3600" dirty="0"/>
                  <a:t> ::= &lt;ident&gt; | </a:t>
                </a:r>
                <a14:m>
                  <m:oMath xmlns:m="http://schemas.openxmlformats.org/officeDocument/2006/math">
                    <m:r>
                      <a:rPr lang="en-US" sz="3600" i="1">
                        <a:latin typeface="Cambria Math" panose="02040503050406030204" pitchFamily="18" charset="0"/>
                      </a:rPr>
                      <m:t>𝜆</m:t>
                    </m:r>
                  </m:oMath>
                </a14:m>
                <a:r>
                  <a:rPr lang="en-US" sz="3600" dirty="0"/>
                  <a:t>(&lt;ident&gt;: </a:t>
                </a:r>
                <a:r>
                  <a:rPr lang="en-US" sz="3600" b="1" i="1" dirty="0"/>
                  <a:t>T</a:t>
                </a:r>
                <a:r>
                  <a:rPr lang="en-US" sz="3600" dirty="0"/>
                  <a:t>). </a:t>
                </a:r>
                <a:r>
                  <a:rPr lang="en-US" sz="3600" b="1" i="1" dirty="0"/>
                  <a:t>L</a:t>
                </a:r>
                <a:r>
                  <a:rPr lang="en-US" sz="3600" dirty="0"/>
                  <a:t> | </a:t>
                </a:r>
                <a:r>
                  <a:rPr lang="en-US" sz="3600" b="1" i="1" dirty="0"/>
                  <a:t>L</a:t>
                </a:r>
                <a:r>
                  <a:rPr lang="en-US" sz="3600" dirty="0"/>
                  <a:t> </a:t>
                </a:r>
                <a:r>
                  <a:rPr lang="en-US" sz="3600" b="1" i="1" dirty="0" err="1"/>
                  <a:t>L</a:t>
                </a:r>
                <a:r>
                  <a:rPr lang="en-US" sz="3600" b="1" i="1" dirty="0"/>
                  <a:t> </a:t>
                </a:r>
                <a:r>
                  <a:rPr lang="en-US" sz="3600" dirty="0"/>
                  <a:t>| &lt;#&gt; | </a:t>
                </a:r>
                <a:r>
                  <a:rPr lang="en-US" sz="3600" b="1" i="1" dirty="0"/>
                  <a:t>L</a:t>
                </a:r>
                <a:r>
                  <a:rPr lang="en-US" sz="3600" dirty="0"/>
                  <a:t> </a:t>
                </a:r>
                <a:r>
                  <a:rPr lang="en-US" sz="3600" b="1" dirty="0">
                    <a:latin typeface="Consolas" panose="020B0609020204030204" pitchFamily="49" charset="0"/>
                  </a:rPr>
                  <a:t>+</a:t>
                </a:r>
                <a:r>
                  <a:rPr lang="en-US" sz="3600" dirty="0"/>
                  <a:t> </a:t>
                </a:r>
                <a:r>
                  <a:rPr lang="en-US" sz="3600" b="1" i="1" dirty="0"/>
                  <a:t>L </a:t>
                </a:r>
                <a:r>
                  <a:rPr lang="en-US" sz="3600" dirty="0"/>
                  <a:t>|</a:t>
                </a:r>
                <a:r>
                  <a:rPr lang="en-US" sz="3600" b="1" i="1" dirty="0"/>
                  <a:t> L </a:t>
                </a:r>
                <a:r>
                  <a:rPr lang="en-US" sz="3600" b="1" dirty="0">
                    <a:latin typeface="Consolas" panose="020B0609020204030204" pitchFamily="49" charset="0"/>
                  </a:rPr>
                  <a:t>–</a:t>
                </a:r>
                <a:r>
                  <a:rPr lang="en-US" sz="3600" b="1" i="1" dirty="0"/>
                  <a:t> L</a:t>
                </a:r>
                <a:endParaRPr lang="en-US" sz="3600" dirty="0"/>
              </a:p>
              <a:p>
                <a:pPr marL="0" indent="0">
                  <a:buNone/>
                </a:pPr>
                <a:r>
                  <a:rPr lang="en-US" sz="3600" dirty="0"/>
                  <a:t>    | </a:t>
                </a:r>
                <a:r>
                  <a:rPr lang="en-US" dirty="0" err="1">
                    <a:latin typeface="Consolas" panose="020B0609020204030204" pitchFamily="49" charset="0"/>
                  </a:rPr>
                  <a:t>ifzero</a:t>
                </a:r>
                <a:r>
                  <a:rPr lang="en-US" sz="3600" dirty="0"/>
                  <a:t> </a:t>
                </a:r>
                <a:r>
                  <a:rPr lang="en-US" sz="3600" b="1" i="1" dirty="0"/>
                  <a:t>L</a:t>
                </a:r>
                <a:r>
                  <a:rPr lang="en-US" sz="3600" dirty="0"/>
                  <a:t> </a:t>
                </a:r>
                <a:r>
                  <a:rPr lang="en-US" dirty="0">
                    <a:latin typeface="Consolas" panose="020B0609020204030204" pitchFamily="49" charset="0"/>
                  </a:rPr>
                  <a:t>then</a:t>
                </a:r>
                <a:r>
                  <a:rPr lang="en-US" sz="3600" dirty="0"/>
                  <a:t> </a:t>
                </a:r>
                <a:r>
                  <a:rPr lang="en-US" sz="3600" b="1" i="1" dirty="0"/>
                  <a:t>L</a:t>
                </a:r>
                <a:r>
                  <a:rPr lang="en-US" sz="3600" dirty="0"/>
                  <a:t> </a:t>
                </a:r>
                <a:r>
                  <a:rPr lang="en-US" dirty="0">
                    <a:latin typeface="Consolas" panose="020B0609020204030204" pitchFamily="49" charset="0"/>
                  </a:rPr>
                  <a:t>else</a:t>
                </a:r>
                <a:r>
                  <a:rPr lang="en-US" sz="3600" dirty="0"/>
                  <a:t> </a:t>
                </a:r>
                <a:r>
                  <a:rPr lang="en-US" sz="3600" b="1" i="1" dirty="0"/>
                  <a:t>L </a:t>
                </a:r>
                <a:r>
                  <a:rPr lang="en-US" sz="3600" dirty="0"/>
                  <a:t>|</a:t>
                </a:r>
                <a:r>
                  <a:rPr lang="en-US" sz="3600" b="1" i="1" dirty="0"/>
                  <a:t> </a:t>
                </a:r>
                <a:r>
                  <a:rPr lang="en-US" dirty="0">
                    <a:latin typeface="Consolas" panose="020B0609020204030204" pitchFamily="49" charset="0"/>
                  </a:rPr>
                  <a:t>let rec</a:t>
                </a:r>
                <a:r>
                  <a:rPr lang="en-US" sz="3600" dirty="0"/>
                  <a:t> &lt;ident&gt; : </a:t>
                </a:r>
                <a:r>
                  <a:rPr lang="en-US" sz="3600" b="1" i="1" dirty="0"/>
                  <a:t>T</a:t>
                </a:r>
                <a:r>
                  <a:rPr lang="en-US" sz="3600" dirty="0"/>
                  <a:t> </a:t>
                </a:r>
                <a:r>
                  <a:rPr lang="en-US" sz="3600" dirty="0">
                    <a:latin typeface="Consolas" panose="020B0609020204030204" pitchFamily="49" charset="0"/>
                  </a:rPr>
                  <a:t>=</a:t>
                </a:r>
                <a:r>
                  <a:rPr lang="en-US" sz="3600" dirty="0"/>
                  <a:t> </a:t>
                </a:r>
                <a:r>
                  <a:rPr lang="en-US" sz="3600" b="1" i="1" dirty="0"/>
                  <a:t>L </a:t>
                </a:r>
                <a:r>
                  <a:rPr lang="en-US" dirty="0">
                    <a:latin typeface="Consolas" panose="020B0609020204030204" pitchFamily="49" charset="0"/>
                  </a:rPr>
                  <a:t>in</a:t>
                </a:r>
                <a:r>
                  <a:rPr lang="en-US" sz="3600" b="1" i="1" dirty="0"/>
                  <a:t> L</a:t>
                </a:r>
              </a:p>
              <a:p>
                <a:pPr marL="0" indent="0">
                  <a:buNone/>
                </a:pPr>
                <a:endParaRPr lang="en-US" sz="3600" dirty="0"/>
              </a:p>
              <a:p>
                <a:pPr marL="0" indent="0">
                  <a:buNone/>
                </a:pPr>
                <a:r>
                  <a:rPr lang="en-US" dirty="0">
                    <a:latin typeface="Consolas" panose="020B0609020204030204" pitchFamily="49" charset="0"/>
                  </a:rPr>
                  <a:t>let rec f : int -&gt; int =</a:t>
                </a:r>
              </a:p>
              <a:p>
                <a:pPr marL="0" indent="0">
                  <a:buNone/>
                </a:pPr>
                <a:r>
                  <a:rPr lang="en-US" dirty="0"/>
                  <a:t> 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𝜆</m:t>
                    </m:r>
                  </m:oMath>
                </a14:m>
                <a:r>
                  <a:rPr lang="en-US" dirty="0">
                    <a:latin typeface="Consolas" panose="020B0609020204030204" pitchFamily="49" charset="0"/>
                  </a:rPr>
                  <a:t>x : int. </a:t>
                </a:r>
                <a:r>
                  <a:rPr lang="en-US" dirty="0" err="1">
                    <a:latin typeface="Consolas" panose="020B0609020204030204" pitchFamily="49" charset="0"/>
                  </a:rPr>
                  <a:t>ifzero</a:t>
                </a:r>
                <a:r>
                  <a:rPr lang="en-US" dirty="0">
                    <a:latin typeface="Consolas" panose="020B0609020204030204" pitchFamily="49" charset="0"/>
                  </a:rPr>
                  <a:t> x then 1 else x * f (x – 1)</a:t>
                </a:r>
              </a:p>
              <a:p>
                <a:pPr marL="0" indent="0">
                  <a:buNone/>
                </a:pPr>
                <a:r>
                  <a:rPr lang="en-US" dirty="0">
                    <a:latin typeface="Consolas" panose="020B0609020204030204" pitchFamily="49" charset="0"/>
                  </a:rPr>
                  <a:t>in</a:t>
                </a:r>
              </a:p>
              <a:p>
                <a:pPr marL="0" indent="0">
                  <a:buNone/>
                </a:pPr>
                <a:r>
                  <a:rPr lang="en-US" dirty="0">
                    <a:latin typeface="Consolas" panose="020B0609020204030204" pitchFamily="49" charset="0"/>
                  </a:rPr>
                  <a:t>  f 5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5F60649B-CF50-4204-8954-86C4421EBB2C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3"/>
                <a:stretch>
                  <a:fillRect l="-1701" t="-3831" r="-62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39BB01A-08CA-46F7-B23C-81066BA740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672641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2505E2-FC17-4EEF-96F1-91E49ACC97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Typed Lambda Calculus with Recursion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5F60649B-CF50-4204-8954-86C4421EBB2C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676656" y="1637031"/>
                <a:ext cx="10753725" cy="5115720"/>
              </a:xfrm>
            </p:spPr>
            <p:txBody>
              <a:bodyPr>
                <a:normAutofit/>
              </a:bodyPr>
              <a:lstStyle/>
              <a:p>
                <a:pPr marL="0" lvl="0" indent="0">
                  <a:buNone/>
                </a:pPr>
                <a:r>
                  <a:rPr lang="en-US" sz="3600" b="1" i="1" dirty="0">
                    <a:solidFill>
                      <a:prstClr val="black">
                        <a:lumMod val="85000"/>
                        <a:lumOff val="15000"/>
                      </a:prstClr>
                    </a:solidFill>
                  </a:rPr>
                  <a:t>L</a:t>
                </a:r>
                <a:r>
                  <a:rPr lang="en-US" sz="3600" dirty="0">
                    <a:solidFill>
                      <a:prstClr val="black">
                        <a:lumMod val="85000"/>
                        <a:lumOff val="15000"/>
                      </a:prstClr>
                    </a:solidFill>
                  </a:rPr>
                  <a:t> ::= &lt;ident&gt; | </a:t>
                </a:r>
                <a14:m>
                  <m:oMath xmlns:m="http://schemas.openxmlformats.org/officeDocument/2006/math">
                    <m:r>
                      <a:rPr lang="en-US" sz="3600" i="1">
                        <a:solidFill>
                          <a:prstClr val="black">
                            <a:lumMod val="85000"/>
                            <a:lumOff val="15000"/>
                          </a:prstClr>
                        </a:solidFill>
                        <a:latin typeface="Cambria Math" panose="02040503050406030204" pitchFamily="18" charset="0"/>
                      </a:rPr>
                      <m:t>𝜆</m:t>
                    </m:r>
                  </m:oMath>
                </a14:m>
                <a:r>
                  <a:rPr lang="en-US" sz="3600" dirty="0">
                    <a:solidFill>
                      <a:prstClr val="black">
                        <a:lumMod val="85000"/>
                        <a:lumOff val="15000"/>
                      </a:prstClr>
                    </a:solidFill>
                  </a:rPr>
                  <a:t>(&lt;ident&gt;: </a:t>
                </a:r>
                <a:r>
                  <a:rPr lang="en-US" sz="3600" b="1" i="1" dirty="0">
                    <a:solidFill>
                      <a:prstClr val="black">
                        <a:lumMod val="85000"/>
                        <a:lumOff val="15000"/>
                      </a:prstClr>
                    </a:solidFill>
                  </a:rPr>
                  <a:t>T</a:t>
                </a:r>
                <a:r>
                  <a:rPr lang="en-US" sz="3600" dirty="0">
                    <a:solidFill>
                      <a:prstClr val="black">
                        <a:lumMod val="85000"/>
                        <a:lumOff val="15000"/>
                      </a:prstClr>
                    </a:solidFill>
                  </a:rPr>
                  <a:t>). </a:t>
                </a:r>
                <a:r>
                  <a:rPr lang="en-US" sz="3600" b="1" i="1" dirty="0">
                    <a:solidFill>
                      <a:prstClr val="black">
                        <a:lumMod val="85000"/>
                        <a:lumOff val="15000"/>
                      </a:prstClr>
                    </a:solidFill>
                  </a:rPr>
                  <a:t>L</a:t>
                </a:r>
                <a:r>
                  <a:rPr lang="en-US" sz="3600" dirty="0">
                    <a:solidFill>
                      <a:prstClr val="black">
                        <a:lumMod val="85000"/>
                        <a:lumOff val="15000"/>
                      </a:prstClr>
                    </a:solidFill>
                  </a:rPr>
                  <a:t> | </a:t>
                </a:r>
                <a:r>
                  <a:rPr lang="en-US" sz="3600" b="1" i="1" dirty="0">
                    <a:solidFill>
                      <a:prstClr val="black">
                        <a:lumMod val="85000"/>
                        <a:lumOff val="15000"/>
                      </a:prstClr>
                    </a:solidFill>
                  </a:rPr>
                  <a:t>L</a:t>
                </a:r>
                <a:r>
                  <a:rPr lang="en-US" sz="3600" dirty="0">
                    <a:solidFill>
                      <a:prstClr val="black">
                        <a:lumMod val="85000"/>
                        <a:lumOff val="15000"/>
                      </a:prstClr>
                    </a:solidFill>
                  </a:rPr>
                  <a:t> </a:t>
                </a:r>
                <a:r>
                  <a:rPr lang="en-US" sz="3600" b="1" i="1" dirty="0" err="1">
                    <a:solidFill>
                      <a:prstClr val="black">
                        <a:lumMod val="85000"/>
                        <a:lumOff val="15000"/>
                      </a:prstClr>
                    </a:solidFill>
                  </a:rPr>
                  <a:t>L</a:t>
                </a:r>
                <a:r>
                  <a:rPr lang="en-US" sz="3600" b="1" i="1" dirty="0">
                    <a:solidFill>
                      <a:prstClr val="black">
                        <a:lumMod val="85000"/>
                        <a:lumOff val="15000"/>
                      </a:prstClr>
                    </a:solidFill>
                  </a:rPr>
                  <a:t> </a:t>
                </a:r>
                <a:r>
                  <a:rPr lang="en-US" sz="3600" dirty="0">
                    <a:solidFill>
                      <a:prstClr val="black">
                        <a:lumMod val="85000"/>
                        <a:lumOff val="15000"/>
                      </a:prstClr>
                    </a:solidFill>
                  </a:rPr>
                  <a:t>| &lt;#&gt; | </a:t>
                </a:r>
                <a:r>
                  <a:rPr lang="en-US" sz="3600" b="1" i="1" dirty="0">
                    <a:solidFill>
                      <a:prstClr val="black">
                        <a:lumMod val="85000"/>
                        <a:lumOff val="15000"/>
                      </a:prstClr>
                    </a:solidFill>
                  </a:rPr>
                  <a:t>L</a:t>
                </a:r>
                <a:r>
                  <a:rPr lang="en-US" sz="3600" dirty="0">
                    <a:solidFill>
                      <a:prstClr val="black">
                        <a:lumMod val="85000"/>
                        <a:lumOff val="15000"/>
                      </a:prstClr>
                    </a:solidFill>
                  </a:rPr>
                  <a:t> </a:t>
                </a:r>
                <a:r>
                  <a:rPr lang="en-US" sz="3600" b="1" dirty="0">
                    <a:solidFill>
                      <a:prstClr val="black">
                        <a:lumMod val="85000"/>
                        <a:lumOff val="15000"/>
                      </a:prstClr>
                    </a:solidFill>
                    <a:latin typeface="Consolas" panose="020B0609020204030204" pitchFamily="49" charset="0"/>
                  </a:rPr>
                  <a:t>+</a:t>
                </a:r>
                <a:r>
                  <a:rPr lang="en-US" sz="3600" dirty="0">
                    <a:solidFill>
                      <a:prstClr val="black">
                        <a:lumMod val="85000"/>
                        <a:lumOff val="15000"/>
                      </a:prstClr>
                    </a:solidFill>
                  </a:rPr>
                  <a:t> </a:t>
                </a:r>
                <a:r>
                  <a:rPr lang="en-US" sz="3600" b="1" i="1" dirty="0">
                    <a:solidFill>
                      <a:prstClr val="black">
                        <a:lumMod val="85000"/>
                        <a:lumOff val="15000"/>
                      </a:prstClr>
                    </a:solidFill>
                  </a:rPr>
                  <a:t>L </a:t>
                </a:r>
                <a:r>
                  <a:rPr lang="en-US" sz="3600" dirty="0">
                    <a:solidFill>
                      <a:prstClr val="black">
                        <a:lumMod val="85000"/>
                        <a:lumOff val="15000"/>
                      </a:prstClr>
                    </a:solidFill>
                  </a:rPr>
                  <a:t>|</a:t>
                </a:r>
                <a:r>
                  <a:rPr lang="en-US" sz="3600" b="1" i="1" dirty="0">
                    <a:solidFill>
                      <a:prstClr val="black">
                        <a:lumMod val="85000"/>
                        <a:lumOff val="15000"/>
                      </a:prstClr>
                    </a:solidFill>
                  </a:rPr>
                  <a:t> L </a:t>
                </a:r>
                <a:r>
                  <a:rPr lang="en-US" sz="3600" b="1" dirty="0">
                    <a:solidFill>
                      <a:prstClr val="black">
                        <a:lumMod val="85000"/>
                        <a:lumOff val="15000"/>
                      </a:prstClr>
                    </a:solidFill>
                    <a:latin typeface="Consolas" panose="020B0609020204030204" pitchFamily="49" charset="0"/>
                  </a:rPr>
                  <a:t>–</a:t>
                </a:r>
                <a:r>
                  <a:rPr lang="en-US" sz="3600" b="1" i="1" dirty="0">
                    <a:solidFill>
                      <a:prstClr val="black">
                        <a:lumMod val="85000"/>
                        <a:lumOff val="15000"/>
                      </a:prstClr>
                    </a:solidFill>
                  </a:rPr>
                  <a:t> L</a:t>
                </a:r>
                <a:endParaRPr lang="en-US" sz="3600" dirty="0">
                  <a:solidFill>
                    <a:prstClr val="black">
                      <a:lumMod val="85000"/>
                      <a:lumOff val="15000"/>
                    </a:prstClr>
                  </a:solidFill>
                </a:endParaRPr>
              </a:p>
              <a:p>
                <a:pPr marL="0" lvl="0" indent="0">
                  <a:buNone/>
                </a:pPr>
                <a:r>
                  <a:rPr lang="en-US" sz="3600" dirty="0">
                    <a:solidFill>
                      <a:prstClr val="black">
                        <a:lumMod val="85000"/>
                        <a:lumOff val="15000"/>
                      </a:prstClr>
                    </a:solidFill>
                  </a:rPr>
                  <a:t>    | </a:t>
                </a:r>
                <a:r>
                  <a:rPr lang="en-US" dirty="0" err="1">
                    <a:solidFill>
                      <a:prstClr val="black">
                        <a:lumMod val="85000"/>
                        <a:lumOff val="15000"/>
                      </a:prstClr>
                    </a:solidFill>
                    <a:latin typeface="Consolas" panose="020B0609020204030204" pitchFamily="49" charset="0"/>
                  </a:rPr>
                  <a:t>ifzero</a:t>
                </a:r>
                <a:r>
                  <a:rPr lang="en-US" sz="3600" dirty="0">
                    <a:solidFill>
                      <a:prstClr val="black">
                        <a:lumMod val="85000"/>
                        <a:lumOff val="15000"/>
                      </a:prstClr>
                    </a:solidFill>
                  </a:rPr>
                  <a:t> </a:t>
                </a:r>
                <a:r>
                  <a:rPr lang="en-US" sz="3600" b="1" i="1" dirty="0">
                    <a:solidFill>
                      <a:prstClr val="black">
                        <a:lumMod val="85000"/>
                        <a:lumOff val="15000"/>
                      </a:prstClr>
                    </a:solidFill>
                  </a:rPr>
                  <a:t>L</a:t>
                </a:r>
                <a:r>
                  <a:rPr lang="en-US" sz="3600" dirty="0">
                    <a:solidFill>
                      <a:prstClr val="black">
                        <a:lumMod val="85000"/>
                        <a:lumOff val="15000"/>
                      </a:prstClr>
                    </a:solidFill>
                  </a:rPr>
                  <a:t> </a:t>
                </a:r>
                <a:r>
                  <a:rPr lang="en-US" dirty="0">
                    <a:solidFill>
                      <a:prstClr val="black">
                        <a:lumMod val="85000"/>
                        <a:lumOff val="15000"/>
                      </a:prstClr>
                    </a:solidFill>
                    <a:latin typeface="Consolas" panose="020B0609020204030204" pitchFamily="49" charset="0"/>
                  </a:rPr>
                  <a:t>then</a:t>
                </a:r>
                <a:r>
                  <a:rPr lang="en-US" sz="3600" dirty="0">
                    <a:solidFill>
                      <a:prstClr val="black">
                        <a:lumMod val="85000"/>
                        <a:lumOff val="15000"/>
                      </a:prstClr>
                    </a:solidFill>
                  </a:rPr>
                  <a:t> </a:t>
                </a:r>
                <a:r>
                  <a:rPr lang="en-US" sz="3600" b="1" i="1" dirty="0">
                    <a:solidFill>
                      <a:prstClr val="black">
                        <a:lumMod val="85000"/>
                        <a:lumOff val="15000"/>
                      </a:prstClr>
                    </a:solidFill>
                  </a:rPr>
                  <a:t>L</a:t>
                </a:r>
                <a:r>
                  <a:rPr lang="en-US" sz="3600" dirty="0">
                    <a:solidFill>
                      <a:prstClr val="black">
                        <a:lumMod val="85000"/>
                        <a:lumOff val="15000"/>
                      </a:prstClr>
                    </a:solidFill>
                  </a:rPr>
                  <a:t> </a:t>
                </a:r>
                <a:r>
                  <a:rPr lang="en-US" dirty="0">
                    <a:solidFill>
                      <a:prstClr val="black">
                        <a:lumMod val="85000"/>
                        <a:lumOff val="15000"/>
                      </a:prstClr>
                    </a:solidFill>
                    <a:latin typeface="Consolas" panose="020B0609020204030204" pitchFamily="49" charset="0"/>
                  </a:rPr>
                  <a:t>else</a:t>
                </a:r>
                <a:r>
                  <a:rPr lang="en-US" sz="3600" dirty="0">
                    <a:solidFill>
                      <a:prstClr val="black">
                        <a:lumMod val="85000"/>
                        <a:lumOff val="15000"/>
                      </a:prstClr>
                    </a:solidFill>
                  </a:rPr>
                  <a:t> </a:t>
                </a:r>
                <a:r>
                  <a:rPr lang="en-US" sz="3600" b="1" i="1" dirty="0">
                    <a:solidFill>
                      <a:prstClr val="black">
                        <a:lumMod val="85000"/>
                        <a:lumOff val="15000"/>
                      </a:prstClr>
                    </a:solidFill>
                  </a:rPr>
                  <a:t>L </a:t>
                </a:r>
                <a:r>
                  <a:rPr lang="en-US" sz="3600" dirty="0">
                    <a:solidFill>
                      <a:prstClr val="black">
                        <a:lumMod val="85000"/>
                        <a:lumOff val="15000"/>
                      </a:prstClr>
                    </a:solidFill>
                  </a:rPr>
                  <a:t>|</a:t>
                </a:r>
                <a:r>
                  <a:rPr lang="en-US" sz="3600" b="1" i="1" dirty="0">
                    <a:solidFill>
                      <a:prstClr val="black">
                        <a:lumMod val="85000"/>
                        <a:lumOff val="15000"/>
                      </a:prstClr>
                    </a:solidFill>
                  </a:rPr>
                  <a:t> </a:t>
                </a:r>
                <a:r>
                  <a:rPr lang="en-US" dirty="0">
                    <a:solidFill>
                      <a:prstClr val="black">
                        <a:lumMod val="85000"/>
                        <a:lumOff val="15000"/>
                      </a:prstClr>
                    </a:solidFill>
                    <a:latin typeface="Consolas" panose="020B0609020204030204" pitchFamily="49" charset="0"/>
                  </a:rPr>
                  <a:t>let rec</a:t>
                </a:r>
                <a:r>
                  <a:rPr lang="en-US" sz="3600" dirty="0">
                    <a:solidFill>
                      <a:prstClr val="black">
                        <a:lumMod val="85000"/>
                        <a:lumOff val="15000"/>
                      </a:prstClr>
                    </a:solidFill>
                  </a:rPr>
                  <a:t> &lt;ident&gt; : </a:t>
                </a:r>
                <a:r>
                  <a:rPr lang="en-US" sz="3600" b="1" i="1" dirty="0">
                    <a:solidFill>
                      <a:prstClr val="black">
                        <a:lumMod val="85000"/>
                        <a:lumOff val="15000"/>
                      </a:prstClr>
                    </a:solidFill>
                  </a:rPr>
                  <a:t>T</a:t>
                </a:r>
                <a:r>
                  <a:rPr lang="en-US" sz="3600" dirty="0">
                    <a:solidFill>
                      <a:prstClr val="black">
                        <a:lumMod val="85000"/>
                        <a:lumOff val="15000"/>
                      </a:prstClr>
                    </a:solidFill>
                  </a:rPr>
                  <a:t> </a:t>
                </a:r>
                <a:r>
                  <a:rPr lang="en-US" sz="3600" dirty="0">
                    <a:solidFill>
                      <a:prstClr val="black">
                        <a:lumMod val="85000"/>
                        <a:lumOff val="15000"/>
                      </a:prstClr>
                    </a:solidFill>
                    <a:latin typeface="Consolas" panose="020B0609020204030204" pitchFamily="49" charset="0"/>
                  </a:rPr>
                  <a:t>=</a:t>
                </a:r>
                <a:r>
                  <a:rPr lang="en-US" sz="3600" dirty="0">
                    <a:solidFill>
                      <a:prstClr val="black">
                        <a:lumMod val="85000"/>
                        <a:lumOff val="15000"/>
                      </a:prstClr>
                    </a:solidFill>
                  </a:rPr>
                  <a:t> </a:t>
                </a:r>
                <a:r>
                  <a:rPr lang="en-US" sz="3600" b="1" i="1" dirty="0">
                    <a:solidFill>
                      <a:prstClr val="black">
                        <a:lumMod val="85000"/>
                        <a:lumOff val="15000"/>
                      </a:prstClr>
                    </a:solidFill>
                  </a:rPr>
                  <a:t>L </a:t>
                </a:r>
                <a:r>
                  <a:rPr lang="en-US" dirty="0">
                    <a:solidFill>
                      <a:prstClr val="black">
                        <a:lumMod val="85000"/>
                        <a:lumOff val="15000"/>
                      </a:prstClr>
                    </a:solidFill>
                    <a:latin typeface="Consolas" panose="020B0609020204030204" pitchFamily="49" charset="0"/>
                  </a:rPr>
                  <a:t>in</a:t>
                </a:r>
                <a:r>
                  <a:rPr lang="en-US" sz="3600" b="1" i="1" dirty="0">
                    <a:solidFill>
                      <a:prstClr val="black">
                        <a:lumMod val="85000"/>
                        <a:lumOff val="15000"/>
                      </a:prstClr>
                    </a:solidFill>
                  </a:rPr>
                  <a:t> L</a:t>
                </a:r>
                <a:endParaRPr lang="en-US" sz="3600" b="1" i="1" dirty="0"/>
              </a:p>
              <a:p>
                <a:pPr marL="0" indent="0">
                  <a:buNone/>
                </a:pPr>
                <a:endParaRPr lang="en-US" sz="3600" dirty="0"/>
              </a:p>
              <a:p>
                <a:pPr marL="0" indent="0">
                  <a:buNone/>
                </a:pPr>
                <a:endParaRPr lang="en-US" sz="3600" dirty="0"/>
              </a:p>
              <a:p>
                <a:pPr marL="0" indent="0">
                  <a:buNone/>
                </a:pPr>
                <a:endParaRPr lang="en-US" sz="3600" dirty="0"/>
              </a:p>
              <a:p>
                <a:pPr marL="0" indent="0">
                  <a:buNone/>
                </a:pPr>
                <a:endParaRPr lang="en-US" sz="3600" dirty="0"/>
              </a:p>
              <a:p>
                <a:pPr marL="0" indent="0">
                  <a:buNone/>
                </a:pPr>
                <a:endParaRPr lang="en-US" sz="3600" dirty="0"/>
              </a:p>
              <a:p>
                <a:r>
                  <a:rPr lang="en-US" sz="3600" dirty="0"/>
                  <a:t>Exercise: How would you </a:t>
                </a:r>
                <a:r>
                  <a:rPr lang="en-US" sz="3600" dirty="0" err="1"/>
                  <a:t>typecheck</a:t>
                </a:r>
                <a:r>
                  <a:rPr lang="en-US" sz="3600" dirty="0"/>
                  <a:t> a </a:t>
                </a:r>
                <a:r>
                  <a:rPr lang="en-US" sz="3600" dirty="0">
                    <a:latin typeface="Consolas" panose="020B0609020204030204" pitchFamily="49" charset="0"/>
                  </a:rPr>
                  <a:t>let rec</a:t>
                </a:r>
                <a:r>
                  <a:rPr lang="en-US" sz="3600" dirty="0"/>
                  <a:t>?</a:t>
                </a:r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5F60649B-CF50-4204-8954-86C4421EBB2C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76656" y="1637031"/>
                <a:ext cx="10753725" cy="5115720"/>
              </a:xfrm>
              <a:blipFill>
                <a:blip r:embed="rId2"/>
                <a:stretch>
                  <a:fillRect l="-1701" t="-3576" r="-624" b="-190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39BB01A-08CA-46F7-B23C-81066BA740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24</a:t>
            </a:fld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66D69A9F-6CFE-4830-BA3C-5209A86FC4A8}"/>
                  </a:ext>
                </a:extLst>
              </p:cNvPr>
              <p:cNvSpPr txBox="1"/>
              <p:nvPr/>
            </p:nvSpPr>
            <p:spPr>
              <a:xfrm>
                <a:off x="1740033" y="3182884"/>
                <a:ext cx="3865032" cy="93801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is</m:t>
                          </m:r>
                          <m: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a</m:t>
                          </m:r>
                          <m: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number</m:t>
                          </m:r>
                          <m: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literal</m:t>
                          </m:r>
                          <m: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)</m:t>
                          </m:r>
                        </m:num>
                        <m:den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Γ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⊢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:</m:t>
                          </m:r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int</m:t>
                          </m:r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66D69A9F-6CFE-4830-BA3C-5209A86FC4A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40033" y="3182884"/>
                <a:ext cx="3865032" cy="938014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AED9B72D-3991-420D-B5DB-EBAA513DECEE}"/>
                  </a:ext>
                </a:extLst>
              </p:cNvPr>
              <p:cNvSpPr txBox="1"/>
              <p:nvPr/>
            </p:nvSpPr>
            <p:spPr>
              <a:xfrm>
                <a:off x="6800968" y="3182883"/>
                <a:ext cx="1954060" cy="95571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Γ</m:t>
                          </m:r>
                          <m:d>
                            <m:d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d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𝜏</m:t>
                          </m:r>
                          <m: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)</m:t>
                          </m:r>
                        </m:num>
                        <m:den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Γ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⊢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: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𝜏</m:t>
                          </m:r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AED9B72D-3991-420D-B5DB-EBAA513DECE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00968" y="3182883"/>
                <a:ext cx="1954060" cy="955711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AE8B3091-2DE6-45C7-A45C-3FD0624F87D6}"/>
                  </a:ext>
                </a:extLst>
              </p:cNvPr>
              <p:cNvSpPr txBox="1"/>
              <p:nvPr/>
            </p:nvSpPr>
            <p:spPr>
              <a:xfrm>
                <a:off x="5799735" y="5022777"/>
                <a:ext cx="5970352" cy="101252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?</m:t>
                          </m:r>
                        </m:num>
                        <m:den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Γ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⊢</m:t>
                          </m:r>
                          <m: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onsolas" panose="020B0609020204030204" pitchFamily="49" charset="0"/>
                            </a:rPr>
                            <m:t>let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+mj-lt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onsolas" panose="020B0609020204030204" pitchFamily="49" charset="0"/>
                            </a:rPr>
                            <m:t>rec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: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𝜏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onsolas" panose="020B0609020204030204" pitchFamily="49" charset="0"/>
                            </a:rPr>
                            <m:t>=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𝑙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onsolas" panose="020B0609020204030204" pitchFamily="49" charset="0"/>
                            </a:rPr>
                            <m:t>in</m:t>
                          </m:r>
                          <m: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𝑙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) :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𝜏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AE8B3091-2DE6-45C7-A45C-3FD0624F87D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99735" y="5022777"/>
                <a:ext cx="5970352" cy="1012521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9659385C-D96E-2830-EBC0-0E2F63970B21}"/>
                  </a:ext>
                </a:extLst>
              </p:cNvPr>
              <p:cNvSpPr txBox="1"/>
              <p:nvPr/>
            </p:nvSpPr>
            <p:spPr>
              <a:xfrm>
                <a:off x="606434" y="5000797"/>
                <a:ext cx="4122732" cy="103720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Γ</m:t>
                          </m:r>
                          <m:d>
                            <m:dPr>
                              <m:begChr m:val="["/>
                              <m:endChr m:val="]"/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↦</m:t>
                              </m:r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𝜏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</m:e>
                          </m:d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⊢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𝑙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: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𝜏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num>
                        <m:den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Γ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⊢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𝜆</m:t>
                          </m:r>
                          <m:d>
                            <m:d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:</m:t>
                              </m:r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𝜏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</m:e>
                          </m:d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. 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𝑙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: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𝜏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→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𝜏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9659385C-D96E-2830-EBC0-0E2F63970B2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6434" y="5000797"/>
                <a:ext cx="4122732" cy="1037207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36410514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C7C49309-F64E-D9CB-13E5-A5466966F0CF}"/>
                  </a:ext>
                </a:extLst>
              </p:cNvPr>
              <p:cNvSpPr txBox="1"/>
              <p:nvPr/>
            </p:nvSpPr>
            <p:spPr>
              <a:xfrm>
                <a:off x="5817319" y="5000797"/>
                <a:ext cx="5866157" cy="104400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sty m:val="p"/>
                            </m:rPr>
                            <a:rPr lang="en-US" sz="3200">
                              <a:latin typeface="Cambria Math" panose="02040503050406030204" pitchFamily="18" charset="0"/>
                            </a:rPr>
                            <m:t>Γ</m:t>
                          </m:r>
                          <m:d>
                            <m:dPr>
                              <m:begChr m:val="["/>
                              <m:endChr m:val="]"/>
                              <m:ctrlPr>
                                <a:rPr lang="en-US" sz="32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↦</m:t>
                              </m:r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𝜏</m:t>
                              </m:r>
                            </m:e>
                          </m:d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⊢</m:t>
                          </m:r>
                          <m:sSub>
                            <m:sSubPr>
                              <m:ctrlPr>
                                <a:rPr lang="en-US" sz="32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𝑙</m:t>
                              </m:r>
                            </m:e>
                            <m:sub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 :</m:t>
                          </m:r>
                          <m:sSub>
                            <m:sSubPr>
                              <m:ctrlPr>
                                <a:rPr lang="en-US" sz="32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𝜏</m:t>
                              </m:r>
                            </m:e>
                            <m:sub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num>
                        <m:den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Γ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⊢</m:t>
                          </m:r>
                          <m: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onsolas" panose="020B0609020204030204" pitchFamily="49" charset="0"/>
                            </a:rPr>
                            <m:t>let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+mj-lt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onsolas" panose="020B0609020204030204" pitchFamily="49" charset="0"/>
                            </a:rPr>
                            <m:t>rec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: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𝜏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onsolas" panose="020B0609020204030204" pitchFamily="49" charset="0"/>
                            </a:rPr>
                            <m:t>=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𝑙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onsolas" panose="020B0609020204030204" pitchFamily="49" charset="0"/>
                            </a:rPr>
                            <m:t>in</m:t>
                          </m:r>
                          <m: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𝑙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) :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𝜏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C7C49309-F64E-D9CB-13E5-A5466966F0C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17319" y="5000797"/>
                <a:ext cx="5866157" cy="1044004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Title 1">
            <a:extLst>
              <a:ext uri="{FF2B5EF4-FFF2-40B4-BE49-F238E27FC236}">
                <a16:creationId xmlns:a16="http://schemas.microsoft.com/office/drawing/2014/main" id="{772505E2-FC17-4EEF-96F1-91E49ACC97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Typed Lambda Calculus with Recursion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5F60649B-CF50-4204-8954-86C4421EBB2C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pPr marL="0" lvl="0" indent="0">
                  <a:buNone/>
                </a:pPr>
                <a:r>
                  <a:rPr lang="en-US" sz="3600" b="1" i="1" dirty="0">
                    <a:solidFill>
                      <a:prstClr val="black">
                        <a:lumMod val="85000"/>
                        <a:lumOff val="15000"/>
                      </a:prstClr>
                    </a:solidFill>
                  </a:rPr>
                  <a:t>L</a:t>
                </a:r>
                <a:r>
                  <a:rPr lang="en-US" sz="3600" dirty="0">
                    <a:solidFill>
                      <a:prstClr val="black">
                        <a:lumMod val="85000"/>
                        <a:lumOff val="15000"/>
                      </a:prstClr>
                    </a:solidFill>
                  </a:rPr>
                  <a:t> ::= &lt;ident&gt; | </a:t>
                </a:r>
                <a14:m>
                  <m:oMath xmlns:m="http://schemas.openxmlformats.org/officeDocument/2006/math">
                    <m:r>
                      <a:rPr lang="en-US" sz="3600" i="1">
                        <a:solidFill>
                          <a:prstClr val="black">
                            <a:lumMod val="85000"/>
                            <a:lumOff val="15000"/>
                          </a:prstClr>
                        </a:solidFill>
                        <a:latin typeface="Cambria Math" panose="02040503050406030204" pitchFamily="18" charset="0"/>
                      </a:rPr>
                      <m:t>𝜆</m:t>
                    </m:r>
                  </m:oMath>
                </a14:m>
                <a:r>
                  <a:rPr lang="en-US" sz="3600" dirty="0">
                    <a:solidFill>
                      <a:prstClr val="black">
                        <a:lumMod val="85000"/>
                        <a:lumOff val="15000"/>
                      </a:prstClr>
                    </a:solidFill>
                  </a:rPr>
                  <a:t>(&lt;ident&gt;: </a:t>
                </a:r>
                <a:r>
                  <a:rPr lang="en-US" sz="3600" b="1" i="1" dirty="0">
                    <a:solidFill>
                      <a:prstClr val="black">
                        <a:lumMod val="85000"/>
                        <a:lumOff val="15000"/>
                      </a:prstClr>
                    </a:solidFill>
                  </a:rPr>
                  <a:t>T</a:t>
                </a:r>
                <a:r>
                  <a:rPr lang="en-US" sz="3600" dirty="0">
                    <a:solidFill>
                      <a:prstClr val="black">
                        <a:lumMod val="85000"/>
                        <a:lumOff val="15000"/>
                      </a:prstClr>
                    </a:solidFill>
                  </a:rPr>
                  <a:t>). </a:t>
                </a:r>
                <a:r>
                  <a:rPr lang="en-US" sz="3600" b="1" i="1" dirty="0">
                    <a:solidFill>
                      <a:prstClr val="black">
                        <a:lumMod val="85000"/>
                        <a:lumOff val="15000"/>
                      </a:prstClr>
                    </a:solidFill>
                  </a:rPr>
                  <a:t>L</a:t>
                </a:r>
                <a:r>
                  <a:rPr lang="en-US" sz="3600" dirty="0">
                    <a:solidFill>
                      <a:prstClr val="black">
                        <a:lumMod val="85000"/>
                        <a:lumOff val="15000"/>
                      </a:prstClr>
                    </a:solidFill>
                  </a:rPr>
                  <a:t> | </a:t>
                </a:r>
                <a:r>
                  <a:rPr lang="en-US" sz="3600" b="1" i="1" dirty="0">
                    <a:solidFill>
                      <a:prstClr val="black">
                        <a:lumMod val="85000"/>
                        <a:lumOff val="15000"/>
                      </a:prstClr>
                    </a:solidFill>
                  </a:rPr>
                  <a:t>L</a:t>
                </a:r>
                <a:r>
                  <a:rPr lang="en-US" sz="3600" dirty="0">
                    <a:solidFill>
                      <a:prstClr val="black">
                        <a:lumMod val="85000"/>
                        <a:lumOff val="15000"/>
                      </a:prstClr>
                    </a:solidFill>
                  </a:rPr>
                  <a:t> </a:t>
                </a:r>
                <a:r>
                  <a:rPr lang="en-US" sz="3600" b="1" i="1" dirty="0" err="1">
                    <a:solidFill>
                      <a:prstClr val="black">
                        <a:lumMod val="85000"/>
                        <a:lumOff val="15000"/>
                      </a:prstClr>
                    </a:solidFill>
                  </a:rPr>
                  <a:t>L</a:t>
                </a:r>
                <a:r>
                  <a:rPr lang="en-US" sz="3600" b="1" i="1" dirty="0">
                    <a:solidFill>
                      <a:prstClr val="black">
                        <a:lumMod val="85000"/>
                        <a:lumOff val="15000"/>
                      </a:prstClr>
                    </a:solidFill>
                  </a:rPr>
                  <a:t> </a:t>
                </a:r>
                <a:r>
                  <a:rPr lang="en-US" sz="3600" dirty="0">
                    <a:solidFill>
                      <a:prstClr val="black">
                        <a:lumMod val="85000"/>
                        <a:lumOff val="15000"/>
                      </a:prstClr>
                    </a:solidFill>
                  </a:rPr>
                  <a:t>| &lt;#&gt; | </a:t>
                </a:r>
                <a:r>
                  <a:rPr lang="en-US" sz="3600" b="1" i="1" dirty="0">
                    <a:solidFill>
                      <a:prstClr val="black">
                        <a:lumMod val="85000"/>
                        <a:lumOff val="15000"/>
                      </a:prstClr>
                    </a:solidFill>
                  </a:rPr>
                  <a:t>L</a:t>
                </a:r>
                <a:r>
                  <a:rPr lang="en-US" sz="3600" dirty="0">
                    <a:solidFill>
                      <a:prstClr val="black">
                        <a:lumMod val="85000"/>
                        <a:lumOff val="15000"/>
                      </a:prstClr>
                    </a:solidFill>
                  </a:rPr>
                  <a:t> </a:t>
                </a:r>
                <a:r>
                  <a:rPr lang="en-US" sz="3600" b="1" dirty="0">
                    <a:solidFill>
                      <a:prstClr val="black">
                        <a:lumMod val="85000"/>
                        <a:lumOff val="15000"/>
                      </a:prstClr>
                    </a:solidFill>
                    <a:latin typeface="Consolas" panose="020B0609020204030204" pitchFamily="49" charset="0"/>
                  </a:rPr>
                  <a:t>+</a:t>
                </a:r>
                <a:r>
                  <a:rPr lang="en-US" sz="3600" dirty="0">
                    <a:solidFill>
                      <a:prstClr val="black">
                        <a:lumMod val="85000"/>
                        <a:lumOff val="15000"/>
                      </a:prstClr>
                    </a:solidFill>
                  </a:rPr>
                  <a:t> </a:t>
                </a:r>
                <a:r>
                  <a:rPr lang="en-US" sz="3600" b="1" i="1" dirty="0">
                    <a:solidFill>
                      <a:prstClr val="black">
                        <a:lumMod val="85000"/>
                        <a:lumOff val="15000"/>
                      </a:prstClr>
                    </a:solidFill>
                  </a:rPr>
                  <a:t>L </a:t>
                </a:r>
                <a:r>
                  <a:rPr lang="en-US" sz="3600" dirty="0">
                    <a:solidFill>
                      <a:prstClr val="black">
                        <a:lumMod val="85000"/>
                        <a:lumOff val="15000"/>
                      </a:prstClr>
                    </a:solidFill>
                  </a:rPr>
                  <a:t>|</a:t>
                </a:r>
                <a:r>
                  <a:rPr lang="en-US" sz="3600" b="1" i="1" dirty="0">
                    <a:solidFill>
                      <a:prstClr val="black">
                        <a:lumMod val="85000"/>
                        <a:lumOff val="15000"/>
                      </a:prstClr>
                    </a:solidFill>
                  </a:rPr>
                  <a:t> L </a:t>
                </a:r>
                <a:r>
                  <a:rPr lang="en-US" sz="3600" b="1" dirty="0">
                    <a:solidFill>
                      <a:prstClr val="black">
                        <a:lumMod val="85000"/>
                        <a:lumOff val="15000"/>
                      </a:prstClr>
                    </a:solidFill>
                    <a:latin typeface="Consolas" panose="020B0609020204030204" pitchFamily="49" charset="0"/>
                  </a:rPr>
                  <a:t>–</a:t>
                </a:r>
                <a:r>
                  <a:rPr lang="en-US" sz="3600" b="1" i="1" dirty="0">
                    <a:solidFill>
                      <a:prstClr val="black">
                        <a:lumMod val="85000"/>
                        <a:lumOff val="15000"/>
                      </a:prstClr>
                    </a:solidFill>
                  </a:rPr>
                  <a:t> L</a:t>
                </a:r>
                <a:endParaRPr lang="en-US" sz="3600" dirty="0">
                  <a:solidFill>
                    <a:prstClr val="black">
                      <a:lumMod val="85000"/>
                      <a:lumOff val="15000"/>
                    </a:prstClr>
                  </a:solidFill>
                </a:endParaRPr>
              </a:p>
              <a:p>
                <a:pPr marL="0" lvl="0" indent="0">
                  <a:buNone/>
                </a:pPr>
                <a:r>
                  <a:rPr lang="en-US" sz="3600" dirty="0">
                    <a:solidFill>
                      <a:prstClr val="black">
                        <a:lumMod val="85000"/>
                        <a:lumOff val="15000"/>
                      </a:prstClr>
                    </a:solidFill>
                  </a:rPr>
                  <a:t>    | </a:t>
                </a:r>
                <a:r>
                  <a:rPr lang="en-US" dirty="0" err="1">
                    <a:solidFill>
                      <a:prstClr val="black">
                        <a:lumMod val="85000"/>
                        <a:lumOff val="15000"/>
                      </a:prstClr>
                    </a:solidFill>
                    <a:latin typeface="Consolas" panose="020B0609020204030204" pitchFamily="49" charset="0"/>
                  </a:rPr>
                  <a:t>ifzero</a:t>
                </a:r>
                <a:r>
                  <a:rPr lang="en-US" sz="3600" dirty="0">
                    <a:solidFill>
                      <a:prstClr val="black">
                        <a:lumMod val="85000"/>
                        <a:lumOff val="15000"/>
                      </a:prstClr>
                    </a:solidFill>
                  </a:rPr>
                  <a:t> </a:t>
                </a:r>
                <a:r>
                  <a:rPr lang="en-US" sz="3600" b="1" i="1" dirty="0">
                    <a:solidFill>
                      <a:prstClr val="black">
                        <a:lumMod val="85000"/>
                        <a:lumOff val="15000"/>
                      </a:prstClr>
                    </a:solidFill>
                  </a:rPr>
                  <a:t>L</a:t>
                </a:r>
                <a:r>
                  <a:rPr lang="en-US" sz="3600" dirty="0">
                    <a:solidFill>
                      <a:prstClr val="black">
                        <a:lumMod val="85000"/>
                        <a:lumOff val="15000"/>
                      </a:prstClr>
                    </a:solidFill>
                  </a:rPr>
                  <a:t> </a:t>
                </a:r>
                <a:r>
                  <a:rPr lang="en-US" dirty="0">
                    <a:solidFill>
                      <a:prstClr val="black">
                        <a:lumMod val="85000"/>
                        <a:lumOff val="15000"/>
                      </a:prstClr>
                    </a:solidFill>
                    <a:latin typeface="Consolas" panose="020B0609020204030204" pitchFamily="49" charset="0"/>
                  </a:rPr>
                  <a:t>then</a:t>
                </a:r>
                <a:r>
                  <a:rPr lang="en-US" sz="3600" dirty="0">
                    <a:solidFill>
                      <a:prstClr val="black">
                        <a:lumMod val="85000"/>
                        <a:lumOff val="15000"/>
                      </a:prstClr>
                    </a:solidFill>
                  </a:rPr>
                  <a:t> </a:t>
                </a:r>
                <a:r>
                  <a:rPr lang="en-US" sz="3600" b="1" i="1" dirty="0">
                    <a:solidFill>
                      <a:prstClr val="black">
                        <a:lumMod val="85000"/>
                        <a:lumOff val="15000"/>
                      </a:prstClr>
                    </a:solidFill>
                  </a:rPr>
                  <a:t>L</a:t>
                </a:r>
                <a:r>
                  <a:rPr lang="en-US" sz="3600" dirty="0">
                    <a:solidFill>
                      <a:prstClr val="black">
                        <a:lumMod val="85000"/>
                        <a:lumOff val="15000"/>
                      </a:prstClr>
                    </a:solidFill>
                  </a:rPr>
                  <a:t> </a:t>
                </a:r>
                <a:r>
                  <a:rPr lang="en-US" dirty="0">
                    <a:solidFill>
                      <a:prstClr val="black">
                        <a:lumMod val="85000"/>
                        <a:lumOff val="15000"/>
                      </a:prstClr>
                    </a:solidFill>
                    <a:latin typeface="Consolas" panose="020B0609020204030204" pitchFamily="49" charset="0"/>
                  </a:rPr>
                  <a:t>else</a:t>
                </a:r>
                <a:r>
                  <a:rPr lang="en-US" sz="3600" dirty="0">
                    <a:solidFill>
                      <a:prstClr val="black">
                        <a:lumMod val="85000"/>
                        <a:lumOff val="15000"/>
                      </a:prstClr>
                    </a:solidFill>
                  </a:rPr>
                  <a:t> </a:t>
                </a:r>
                <a:r>
                  <a:rPr lang="en-US" sz="3600" b="1" i="1" dirty="0">
                    <a:solidFill>
                      <a:prstClr val="black">
                        <a:lumMod val="85000"/>
                        <a:lumOff val="15000"/>
                      </a:prstClr>
                    </a:solidFill>
                  </a:rPr>
                  <a:t>L </a:t>
                </a:r>
                <a:r>
                  <a:rPr lang="en-US" sz="3600" dirty="0">
                    <a:solidFill>
                      <a:prstClr val="black">
                        <a:lumMod val="85000"/>
                        <a:lumOff val="15000"/>
                      </a:prstClr>
                    </a:solidFill>
                  </a:rPr>
                  <a:t>|</a:t>
                </a:r>
                <a:r>
                  <a:rPr lang="en-US" sz="3600" b="1" i="1" dirty="0">
                    <a:solidFill>
                      <a:prstClr val="black">
                        <a:lumMod val="85000"/>
                        <a:lumOff val="15000"/>
                      </a:prstClr>
                    </a:solidFill>
                  </a:rPr>
                  <a:t> </a:t>
                </a:r>
                <a:r>
                  <a:rPr lang="en-US" dirty="0">
                    <a:solidFill>
                      <a:prstClr val="black">
                        <a:lumMod val="85000"/>
                        <a:lumOff val="15000"/>
                      </a:prstClr>
                    </a:solidFill>
                    <a:latin typeface="Consolas" panose="020B0609020204030204" pitchFamily="49" charset="0"/>
                  </a:rPr>
                  <a:t>let rec</a:t>
                </a:r>
                <a:r>
                  <a:rPr lang="en-US" sz="3600" dirty="0">
                    <a:solidFill>
                      <a:prstClr val="black">
                        <a:lumMod val="85000"/>
                        <a:lumOff val="15000"/>
                      </a:prstClr>
                    </a:solidFill>
                  </a:rPr>
                  <a:t> &lt;ident&gt; : </a:t>
                </a:r>
                <a:r>
                  <a:rPr lang="en-US" sz="3600" b="1" i="1" dirty="0">
                    <a:solidFill>
                      <a:prstClr val="black">
                        <a:lumMod val="85000"/>
                        <a:lumOff val="15000"/>
                      </a:prstClr>
                    </a:solidFill>
                  </a:rPr>
                  <a:t>T</a:t>
                </a:r>
                <a:r>
                  <a:rPr lang="en-US" sz="3600" dirty="0">
                    <a:solidFill>
                      <a:prstClr val="black">
                        <a:lumMod val="85000"/>
                        <a:lumOff val="15000"/>
                      </a:prstClr>
                    </a:solidFill>
                  </a:rPr>
                  <a:t> </a:t>
                </a:r>
                <a:r>
                  <a:rPr lang="en-US" sz="3600" dirty="0">
                    <a:solidFill>
                      <a:prstClr val="black">
                        <a:lumMod val="85000"/>
                        <a:lumOff val="15000"/>
                      </a:prstClr>
                    </a:solidFill>
                    <a:latin typeface="Consolas" panose="020B0609020204030204" pitchFamily="49" charset="0"/>
                  </a:rPr>
                  <a:t>=</a:t>
                </a:r>
                <a:r>
                  <a:rPr lang="en-US" sz="3600" dirty="0">
                    <a:solidFill>
                      <a:prstClr val="black">
                        <a:lumMod val="85000"/>
                        <a:lumOff val="15000"/>
                      </a:prstClr>
                    </a:solidFill>
                  </a:rPr>
                  <a:t> </a:t>
                </a:r>
                <a:r>
                  <a:rPr lang="en-US" sz="3600" b="1" i="1" dirty="0">
                    <a:solidFill>
                      <a:prstClr val="black">
                        <a:lumMod val="85000"/>
                        <a:lumOff val="15000"/>
                      </a:prstClr>
                    </a:solidFill>
                  </a:rPr>
                  <a:t>L </a:t>
                </a:r>
                <a:r>
                  <a:rPr lang="en-US" dirty="0">
                    <a:solidFill>
                      <a:prstClr val="black">
                        <a:lumMod val="85000"/>
                        <a:lumOff val="15000"/>
                      </a:prstClr>
                    </a:solidFill>
                    <a:latin typeface="Consolas" panose="020B0609020204030204" pitchFamily="49" charset="0"/>
                  </a:rPr>
                  <a:t>in</a:t>
                </a:r>
                <a:r>
                  <a:rPr lang="en-US" sz="3600" b="1" i="1" dirty="0">
                    <a:solidFill>
                      <a:prstClr val="black">
                        <a:lumMod val="85000"/>
                        <a:lumOff val="15000"/>
                      </a:prstClr>
                    </a:solidFill>
                  </a:rPr>
                  <a:t> L</a:t>
                </a:r>
                <a:endParaRPr lang="en-US" sz="3600" b="1" i="1" dirty="0"/>
              </a:p>
              <a:p>
                <a:pPr marL="0" indent="0">
                  <a:buNone/>
                </a:pPr>
                <a:endParaRPr lang="en-US" sz="3600" dirty="0"/>
              </a:p>
              <a:p>
                <a:pPr marL="0" indent="0">
                  <a:buNone/>
                </a:pPr>
                <a:endParaRPr lang="en-US" sz="3600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5F60649B-CF50-4204-8954-86C4421EBB2C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3"/>
                <a:stretch>
                  <a:fillRect l="-1701" t="-3831" r="-62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39BB01A-08CA-46F7-B23C-81066BA740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25</a:t>
            </a:fld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66D69A9F-6CFE-4830-BA3C-5209A86FC4A8}"/>
                  </a:ext>
                </a:extLst>
              </p:cNvPr>
              <p:cNvSpPr txBox="1"/>
              <p:nvPr/>
            </p:nvSpPr>
            <p:spPr>
              <a:xfrm>
                <a:off x="1740033" y="3182884"/>
                <a:ext cx="3865032" cy="93801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is</m:t>
                          </m:r>
                          <m: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a</m:t>
                          </m:r>
                          <m: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number</m:t>
                          </m:r>
                          <m: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literal</m:t>
                          </m:r>
                          <m: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)</m:t>
                          </m:r>
                        </m:num>
                        <m:den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Γ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⊢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:</m:t>
                          </m:r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int</m:t>
                          </m:r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66D69A9F-6CFE-4830-BA3C-5209A86FC4A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40033" y="3182884"/>
                <a:ext cx="3865032" cy="938014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AED9B72D-3991-420D-B5DB-EBAA513DECEE}"/>
                  </a:ext>
                </a:extLst>
              </p:cNvPr>
              <p:cNvSpPr txBox="1"/>
              <p:nvPr/>
            </p:nvSpPr>
            <p:spPr>
              <a:xfrm>
                <a:off x="6800968" y="3182883"/>
                <a:ext cx="1954060" cy="95571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Γ</m:t>
                          </m:r>
                          <m:d>
                            <m:d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d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𝜏</m:t>
                          </m:r>
                          <m: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)</m:t>
                          </m:r>
                        </m:num>
                        <m:den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Γ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⊢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: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𝜏</m:t>
                          </m:r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AED9B72D-3991-420D-B5DB-EBAA513DECE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00968" y="3182883"/>
                <a:ext cx="1954060" cy="955711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55C25378-554D-4D5C-8404-4D86D8A8C734}"/>
                  </a:ext>
                </a:extLst>
              </p:cNvPr>
              <p:cNvSpPr txBox="1"/>
              <p:nvPr/>
            </p:nvSpPr>
            <p:spPr>
              <a:xfrm>
                <a:off x="606434" y="5000797"/>
                <a:ext cx="4122732" cy="103720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Γ</m:t>
                          </m:r>
                          <m:d>
                            <m:dPr>
                              <m:begChr m:val="["/>
                              <m:endChr m:val="]"/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↦</m:t>
                              </m:r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𝜏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</m:e>
                          </m:d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⊢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𝑙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: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𝜏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num>
                        <m:den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Γ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⊢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𝜆</m:t>
                          </m:r>
                          <m:d>
                            <m:d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:</m:t>
                              </m:r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𝜏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</m:e>
                          </m:d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. 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𝑙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: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𝜏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→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𝜏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55C25378-554D-4D5C-8404-4D86D8A8C73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6434" y="5000797"/>
                <a:ext cx="4122732" cy="1037207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25943198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2505E2-FC17-4EEF-96F1-91E49ACC97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Typed Lambda Calculus with Recursion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5F60649B-CF50-4204-8954-86C4421EBB2C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pPr marL="0" lvl="0" indent="0">
                  <a:buNone/>
                </a:pPr>
                <a:r>
                  <a:rPr lang="en-US" sz="3600" b="1" i="1" dirty="0">
                    <a:solidFill>
                      <a:prstClr val="black">
                        <a:lumMod val="85000"/>
                        <a:lumOff val="15000"/>
                      </a:prstClr>
                    </a:solidFill>
                  </a:rPr>
                  <a:t>L</a:t>
                </a:r>
                <a:r>
                  <a:rPr lang="en-US" sz="3600" dirty="0">
                    <a:solidFill>
                      <a:prstClr val="black">
                        <a:lumMod val="85000"/>
                        <a:lumOff val="15000"/>
                      </a:prstClr>
                    </a:solidFill>
                  </a:rPr>
                  <a:t> ::= &lt;ident&gt; | </a:t>
                </a:r>
                <a14:m>
                  <m:oMath xmlns:m="http://schemas.openxmlformats.org/officeDocument/2006/math">
                    <m:r>
                      <a:rPr lang="en-US" sz="3600" i="1">
                        <a:solidFill>
                          <a:prstClr val="black">
                            <a:lumMod val="85000"/>
                            <a:lumOff val="15000"/>
                          </a:prstClr>
                        </a:solidFill>
                        <a:latin typeface="Cambria Math" panose="02040503050406030204" pitchFamily="18" charset="0"/>
                      </a:rPr>
                      <m:t>𝜆</m:t>
                    </m:r>
                  </m:oMath>
                </a14:m>
                <a:r>
                  <a:rPr lang="en-US" sz="3600" dirty="0">
                    <a:solidFill>
                      <a:prstClr val="black">
                        <a:lumMod val="85000"/>
                        <a:lumOff val="15000"/>
                      </a:prstClr>
                    </a:solidFill>
                  </a:rPr>
                  <a:t>(&lt;ident&gt;: </a:t>
                </a:r>
                <a:r>
                  <a:rPr lang="en-US" sz="3600" b="1" i="1" dirty="0">
                    <a:solidFill>
                      <a:prstClr val="black">
                        <a:lumMod val="85000"/>
                        <a:lumOff val="15000"/>
                      </a:prstClr>
                    </a:solidFill>
                  </a:rPr>
                  <a:t>T</a:t>
                </a:r>
                <a:r>
                  <a:rPr lang="en-US" sz="3600" dirty="0">
                    <a:solidFill>
                      <a:prstClr val="black">
                        <a:lumMod val="85000"/>
                        <a:lumOff val="15000"/>
                      </a:prstClr>
                    </a:solidFill>
                  </a:rPr>
                  <a:t>). </a:t>
                </a:r>
                <a:r>
                  <a:rPr lang="en-US" sz="3600" b="1" i="1" dirty="0">
                    <a:solidFill>
                      <a:prstClr val="black">
                        <a:lumMod val="85000"/>
                        <a:lumOff val="15000"/>
                      </a:prstClr>
                    </a:solidFill>
                  </a:rPr>
                  <a:t>L</a:t>
                </a:r>
                <a:r>
                  <a:rPr lang="en-US" sz="3600" dirty="0">
                    <a:solidFill>
                      <a:prstClr val="black">
                        <a:lumMod val="85000"/>
                        <a:lumOff val="15000"/>
                      </a:prstClr>
                    </a:solidFill>
                  </a:rPr>
                  <a:t> | </a:t>
                </a:r>
                <a:r>
                  <a:rPr lang="en-US" sz="3600" b="1" i="1" dirty="0">
                    <a:solidFill>
                      <a:prstClr val="black">
                        <a:lumMod val="85000"/>
                        <a:lumOff val="15000"/>
                      </a:prstClr>
                    </a:solidFill>
                  </a:rPr>
                  <a:t>L</a:t>
                </a:r>
                <a:r>
                  <a:rPr lang="en-US" sz="3600" dirty="0">
                    <a:solidFill>
                      <a:prstClr val="black">
                        <a:lumMod val="85000"/>
                        <a:lumOff val="15000"/>
                      </a:prstClr>
                    </a:solidFill>
                  </a:rPr>
                  <a:t> </a:t>
                </a:r>
                <a:r>
                  <a:rPr lang="en-US" sz="3600" b="1" i="1" dirty="0" err="1">
                    <a:solidFill>
                      <a:prstClr val="black">
                        <a:lumMod val="85000"/>
                        <a:lumOff val="15000"/>
                      </a:prstClr>
                    </a:solidFill>
                  </a:rPr>
                  <a:t>L</a:t>
                </a:r>
                <a:r>
                  <a:rPr lang="en-US" sz="3600" b="1" i="1" dirty="0">
                    <a:solidFill>
                      <a:prstClr val="black">
                        <a:lumMod val="85000"/>
                        <a:lumOff val="15000"/>
                      </a:prstClr>
                    </a:solidFill>
                  </a:rPr>
                  <a:t> </a:t>
                </a:r>
                <a:r>
                  <a:rPr lang="en-US" sz="3600" dirty="0">
                    <a:solidFill>
                      <a:prstClr val="black">
                        <a:lumMod val="85000"/>
                        <a:lumOff val="15000"/>
                      </a:prstClr>
                    </a:solidFill>
                  </a:rPr>
                  <a:t>| &lt;#&gt; | </a:t>
                </a:r>
                <a:r>
                  <a:rPr lang="en-US" sz="3600" b="1" i="1" dirty="0">
                    <a:solidFill>
                      <a:prstClr val="black">
                        <a:lumMod val="85000"/>
                        <a:lumOff val="15000"/>
                      </a:prstClr>
                    </a:solidFill>
                  </a:rPr>
                  <a:t>L</a:t>
                </a:r>
                <a:r>
                  <a:rPr lang="en-US" sz="3600" dirty="0">
                    <a:solidFill>
                      <a:prstClr val="black">
                        <a:lumMod val="85000"/>
                        <a:lumOff val="15000"/>
                      </a:prstClr>
                    </a:solidFill>
                  </a:rPr>
                  <a:t> </a:t>
                </a:r>
                <a:r>
                  <a:rPr lang="en-US" sz="3600" b="1" dirty="0">
                    <a:solidFill>
                      <a:prstClr val="black">
                        <a:lumMod val="85000"/>
                        <a:lumOff val="15000"/>
                      </a:prstClr>
                    </a:solidFill>
                    <a:latin typeface="Consolas" panose="020B0609020204030204" pitchFamily="49" charset="0"/>
                  </a:rPr>
                  <a:t>+</a:t>
                </a:r>
                <a:r>
                  <a:rPr lang="en-US" sz="3600" dirty="0">
                    <a:solidFill>
                      <a:prstClr val="black">
                        <a:lumMod val="85000"/>
                        <a:lumOff val="15000"/>
                      </a:prstClr>
                    </a:solidFill>
                  </a:rPr>
                  <a:t> </a:t>
                </a:r>
                <a:r>
                  <a:rPr lang="en-US" sz="3600" b="1" i="1" dirty="0">
                    <a:solidFill>
                      <a:prstClr val="black">
                        <a:lumMod val="85000"/>
                        <a:lumOff val="15000"/>
                      </a:prstClr>
                    </a:solidFill>
                  </a:rPr>
                  <a:t>L </a:t>
                </a:r>
                <a:r>
                  <a:rPr lang="en-US" sz="3600" dirty="0">
                    <a:solidFill>
                      <a:prstClr val="black">
                        <a:lumMod val="85000"/>
                        <a:lumOff val="15000"/>
                      </a:prstClr>
                    </a:solidFill>
                  </a:rPr>
                  <a:t>|</a:t>
                </a:r>
                <a:r>
                  <a:rPr lang="en-US" sz="3600" b="1" i="1" dirty="0">
                    <a:solidFill>
                      <a:prstClr val="black">
                        <a:lumMod val="85000"/>
                        <a:lumOff val="15000"/>
                      </a:prstClr>
                    </a:solidFill>
                  </a:rPr>
                  <a:t> L </a:t>
                </a:r>
                <a:r>
                  <a:rPr lang="en-US" sz="3600" b="1" dirty="0">
                    <a:solidFill>
                      <a:prstClr val="black">
                        <a:lumMod val="85000"/>
                        <a:lumOff val="15000"/>
                      </a:prstClr>
                    </a:solidFill>
                    <a:latin typeface="Consolas" panose="020B0609020204030204" pitchFamily="49" charset="0"/>
                  </a:rPr>
                  <a:t>–</a:t>
                </a:r>
                <a:r>
                  <a:rPr lang="en-US" sz="3600" b="1" i="1" dirty="0">
                    <a:solidFill>
                      <a:prstClr val="black">
                        <a:lumMod val="85000"/>
                        <a:lumOff val="15000"/>
                      </a:prstClr>
                    </a:solidFill>
                  </a:rPr>
                  <a:t> L</a:t>
                </a:r>
                <a:endParaRPr lang="en-US" sz="3600" dirty="0">
                  <a:solidFill>
                    <a:prstClr val="black">
                      <a:lumMod val="85000"/>
                      <a:lumOff val="15000"/>
                    </a:prstClr>
                  </a:solidFill>
                </a:endParaRPr>
              </a:p>
              <a:p>
                <a:pPr marL="0" lvl="0" indent="0">
                  <a:buNone/>
                </a:pPr>
                <a:r>
                  <a:rPr lang="en-US" sz="3600" dirty="0">
                    <a:solidFill>
                      <a:prstClr val="black">
                        <a:lumMod val="85000"/>
                        <a:lumOff val="15000"/>
                      </a:prstClr>
                    </a:solidFill>
                  </a:rPr>
                  <a:t>    | </a:t>
                </a:r>
                <a:r>
                  <a:rPr lang="en-US" dirty="0" err="1">
                    <a:solidFill>
                      <a:prstClr val="black">
                        <a:lumMod val="85000"/>
                        <a:lumOff val="15000"/>
                      </a:prstClr>
                    </a:solidFill>
                    <a:latin typeface="Consolas" panose="020B0609020204030204" pitchFamily="49" charset="0"/>
                  </a:rPr>
                  <a:t>ifzero</a:t>
                </a:r>
                <a:r>
                  <a:rPr lang="en-US" sz="3600" dirty="0">
                    <a:solidFill>
                      <a:prstClr val="black">
                        <a:lumMod val="85000"/>
                        <a:lumOff val="15000"/>
                      </a:prstClr>
                    </a:solidFill>
                  </a:rPr>
                  <a:t> </a:t>
                </a:r>
                <a:r>
                  <a:rPr lang="en-US" sz="3600" b="1" i="1" dirty="0">
                    <a:solidFill>
                      <a:prstClr val="black">
                        <a:lumMod val="85000"/>
                        <a:lumOff val="15000"/>
                      </a:prstClr>
                    </a:solidFill>
                  </a:rPr>
                  <a:t>L</a:t>
                </a:r>
                <a:r>
                  <a:rPr lang="en-US" sz="3600" dirty="0">
                    <a:solidFill>
                      <a:prstClr val="black">
                        <a:lumMod val="85000"/>
                        <a:lumOff val="15000"/>
                      </a:prstClr>
                    </a:solidFill>
                  </a:rPr>
                  <a:t> </a:t>
                </a:r>
                <a:r>
                  <a:rPr lang="en-US" dirty="0">
                    <a:solidFill>
                      <a:prstClr val="black">
                        <a:lumMod val="85000"/>
                        <a:lumOff val="15000"/>
                      </a:prstClr>
                    </a:solidFill>
                    <a:latin typeface="Consolas" panose="020B0609020204030204" pitchFamily="49" charset="0"/>
                  </a:rPr>
                  <a:t>then</a:t>
                </a:r>
                <a:r>
                  <a:rPr lang="en-US" sz="3600" dirty="0">
                    <a:solidFill>
                      <a:prstClr val="black">
                        <a:lumMod val="85000"/>
                        <a:lumOff val="15000"/>
                      </a:prstClr>
                    </a:solidFill>
                  </a:rPr>
                  <a:t> </a:t>
                </a:r>
                <a:r>
                  <a:rPr lang="en-US" sz="3600" b="1" i="1" dirty="0">
                    <a:solidFill>
                      <a:prstClr val="black">
                        <a:lumMod val="85000"/>
                        <a:lumOff val="15000"/>
                      </a:prstClr>
                    </a:solidFill>
                  </a:rPr>
                  <a:t>L</a:t>
                </a:r>
                <a:r>
                  <a:rPr lang="en-US" sz="3600" dirty="0">
                    <a:solidFill>
                      <a:prstClr val="black">
                        <a:lumMod val="85000"/>
                        <a:lumOff val="15000"/>
                      </a:prstClr>
                    </a:solidFill>
                  </a:rPr>
                  <a:t> </a:t>
                </a:r>
                <a:r>
                  <a:rPr lang="en-US" dirty="0">
                    <a:solidFill>
                      <a:prstClr val="black">
                        <a:lumMod val="85000"/>
                        <a:lumOff val="15000"/>
                      </a:prstClr>
                    </a:solidFill>
                    <a:latin typeface="Consolas" panose="020B0609020204030204" pitchFamily="49" charset="0"/>
                  </a:rPr>
                  <a:t>else</a:t>
                </a:r>
                <a:r>
                  <a:rPr lang="en-US" sz="3600" dirty="0">
                    <a:solidFill>
                      <a:prstClr val="black">
                        <a:lumMod val="85000"/>
                        <a:lumOff val="15000"/>
                      </a:prstClr>
                    </a:solidFill>
                  </a:rPr>
                  <a:t> </a:t>
                </a:r>
                <a:r>
                  <a:rPr lang="en-US" sz="3600" b="1" i="1" dirty="0">
                    <a:solidFill>
                      <a:prstClr val="black">
                        <a:lumMod val="85000"/>
                        <a:lumOff val="15000"/>
                      </a:prstClr>
                    </a:solidFill>
                  </a:rPr>
                  <a:t>L </a:t>
                </a:r>
                <a:r>
                  <a:rPr lang="en-US" sz="3600" dirty="0">
                    <a:solidFill>
                      <a:prstClr val="black">
                        <a:lumMod val="85000"/>
                        <a:lumOff val="15000"/>
                      </a:prstClr>
                    </a:solidFill>
                  </a:rPr>
                  <a:t>|</a:t>
                </a:r>
                <a:r>
                  <a:rPr lang="en-US" sz="3600" b="1" i="1" dirty="0">
                    <a:solidFill>
                      <a:prstClr val="black">
                        <a:lumMod val="85000"/>
                        <a:lumOff val="15000"/>
                      </a:prstClr>
                    </a:solidFill>
                  </a:rPr>
                  <a:t> </a:t>
                </a:r>
                <a:r>
                  <a:rPr lang="en-US" dirty="0">
                    <a:solidFill>
                      <a:prstClr val="black">
                        <a:lumMod val="85000"/>
                        <a:lumOff val="15000"/>
                      </a:prstClr>
                    </a:solidFill>
                    <a:latin typeface="Consolas" panose="020B0609020204030204" pitchFamily="49" charset="0"/>
                  </a:rPr>
                  <a:t>let rec</a:t>
                </a:r>
                <a:r>
                  <a:rPr lang="en-US" sz="3600" dirty="0">
                    <a:solidFill>
                      <a:prstClr val="black">
                        <a:lumMod val="85000"/>
                        <a:lumOff val="15000"/>
                      </a:prstClr>
                    </a:solidFill>
                  </a:rPr>
                  <a:t> &lt;ident&gt; : </a:t>
                </a:r>
                <a:r>
                  <a:rPr lang="en-US" sz="3600" b="1" i="1" dirty="0">
                    <a:solidFill>
                      <a:prstClr val="black">
                        <a:lumMod val="85000"/>
                        <a:lumOff val="15000"/>
                      </a:prstClr>
                    </a:solidFill>
                  </a:rPr>
                  <a:t>T</a:t>
                </a:r>
                <a:r>
                  <a:rPr lang="en-US" sz="3600" dirty="0">
                    <a:solidFill>
                      <a:prstClr val="black">
                        <a:lumMod val="85000"/>
                        <a:lumOff val="15000"/>
                      </a:prstClr>
                    </a:solidFill>
                  </a:rPr>
                  <a:t> </a:t>
                </a:r>
                <a:r>
                  <a:rPr lang="en-US" sz="3600" dirty="0">
                    <a:solidFill>
                      <a:prstClr val="black">
                        <a:lumMod val="85000"/>
                        <a:lumOff val="15000"/>
                      </a:prstClr>
                    </a:solidFill>
                    <a:latin typeface="Consolas" panose="020B0609020204030204" pitchFamily="49" charset="0"/>
                  </a:rPr>
                  <a:t>=</a:t>
                </a:r>
                <a:r>
                  <a:rPr lang="en-US" sz="3600" dirty="0">
                    <a:solidFill>
                      <a:prstClr val="black">
                        <a:lumMod val="85000"/>
                        <a:lumOff val="15000"/>
                      </a:prstClr>
                    </a:solidFill>
                  </a:rPr>
                  <a:t> </a:t>
                </a:r>
                <a:r>
                  <a:rPr lang="en-US" sz="3600" b="1" i="1" dirty="0">
                    <a:solidFill>
                      <a:prstClr val="black">
                        <a:lumMod val="85000"/>
                        <a:lumOff val="15000"/>
                      </a:prstClr>
                    </a:solidFill>
                  </a:rPr>
                  <a:t>L </a:t>
                </a:r>
                <a:r>
                  <a:rPr lang="en-US" dirty="0">
                    <a:solidFill>
                      <a:prstClr val="black">
                        <a:lumMod val="85000"/>
                        <a:lumOff val="15000"/>
                      </a:prstClr>
                    </a:solidFill>
                    <a:latin typeface="Consolas" panose="020B0609020204030204" pitchFamily="49" charset="0"/>
                  </a:rPr>
                  <a:t>in</a:t>
                </a:r>
                <a:r>
                  <a:rPr lang="en-US" sz="3600" b="1" i="1" dirty="0">
                    <a:solidFill>
                      <a:prstClr val="black">
                        <a:lumMod val="85000"/>
                        <a:lumOff val="15000"/>
                      </a:prstClr>
                    </a:solidFill>
                  </a:rPr>
                  <a:t> L</a:t>
                </a:r>
                <a:endParaRPr lang="en-US" sz="3600" b="1" i="1" dirty="0"/>
              </a:p>
              <a:p>
                <a:pPr marL="0" indent="0">
                  <a:buNone/>
                </a:pPr>
                <a:endParaRPr lang="en-US" sz="3600" dirty="0"/>
              </a:p>
              <a:p>
                <a:pPr marL="0" indent="0">
                  <a:buNone/>
                </a:pPr>
                <a:endParaRPr lang="en-US" sz="3600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5F60649B-CF50-4204-8954-86C4421EBB2C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701" t="-3831" r="-62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39BB01A-08CA-46F7-B23C-81066BA740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26</a:t>
            </a:fld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66D69A9F-6CFE-4830-BA3C-5209A86FC4A8}"/>
                  </a:ext>
                </a:extLst>
              </p:cNvPr>
              <p:cNvSpPr txBox="1"/>
              <p:nvPr/>
            </p:nvSpPr>
            <p:spPr>
              <a:xfrm>
                <a:off x="1740033" y="3182884"/>
                <a:ext cx="3865032" cy="93801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is</m:t>
                          </m:r>
                          <m: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a</m:t>
                          </m:r>
                          <m: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number</m:t>
                          </m:r>
                          <m: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literal</m:t>
                          </m:r>
                          <m: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)</m:t>
                          </m:r>
                        </m:num>
                        <m:den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Γ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⊢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:</m:t>
                          </m:r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int</m:t>
                          </m:r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66D69A9F-6CFE-4830-BA3C-5209A86FC4A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40033" y="3182884"/>
                <a:ext cx="3865032" cy="938014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AED9B72D-3991-420D-B5DB-EBAA513DECEE}"/>
                  </a:ext>
                </a:extLst>
              </p:cNvPr>
              <p:cNvSpPr txBox="1"/>
              <p:nvPr/>
            </p:nvSpPr>
            <p:spPr>
              <a:xfrm>
                <a:off x="6800968" y="3182883"/>
                <a:ext cx="1954060" cy="95571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Γ</m:t>
                          </m:r>
                          <m:d>
                            <m:d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d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𝜏</m:t>
                          </m:r>
                          <m: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)</m:t>
                          </m:r>
                        </m:num>
                        <m:den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Γ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⊢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: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𝜏</m:t>
                          </m:r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AED9B72D-3991-420D-B5DB-EBAA513DECE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00968" y="3182883"/>
                <a:ext cx="1954060" cy="955711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8AA6CB04-98AE-40FA-B962-9F960708362E}"/>
                  </a:ext>
                </a:extLst>
              </p:cNvPr>
              <p:cNvSpPr txBox="1"/>
              <p:nvPr/>
            </p:nvSpPr>
            <p:spPr>
              <a:xfrm>
                <a:off x="606434" y="5000797"/>
                <a:ext cx="4122732" cy="103720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Γ</m:t>
                          </m:r>
                          <m:d>
                            <m:dPr>
                              <m:begChr m:val="["/>
                              <m:endChr m:val="]"/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↦</m:t>
                              </m:r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𝜏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</m:e>
                          </m:d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⊢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𝑙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: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𝜏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num>
                        <m:den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Γ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⊢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𝜆</m:t>
                          </m:r>
                          <m:d>
                            <m:d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:</m:t>
                              </m:r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𝜏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</m:e>
                          </m:d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. 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𝑙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: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𝜏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→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𝜏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8AA6CB04-98AE-40FA-B962-9F960708362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6434" y="5000797"/>
                <a:ext cx="4122732" cy="1037207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8D305B35-3DD0-3030-97A6-1243139A3CF8}"/>
                  </a:ext>
                </a:extLst>
              </p:cNvPr>
              <p:cNvSpPr txBox="1"/>
              <p:nvPr/>
            </p:nvSpPr>
            <p:spPr>
              <a:xfrm>
                <a:off x="5474420" y="5000797"/>
                <a:ext cx="6412140" cy="104400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sty m:val="p"/>
                            </m:rPr>
                            <a:rPr lang="en-US" sz="3200">
                              <a:latin typeface="Cambria Math" panose="02040503050406030204" pitchFamily="18" charset="0"/>
                            </a:rPr>
                            <m:t>Γ</m:t>
                          </m:r>
                          <m:d>
                            <m:dPr>
                              <m:begChr m:val="["/>
                              <m:endChr m:val="]"/>
                              <m:ctrlPr>
                                <a:rPr lang="en-US" sz="32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↦</m:t>
                              </m:r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𝜏</m:t>
                              </m:r>
                            </m:e>
                          </m:d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⊢</m:t>
                          </m:r>
                          <m:sSub>
                            <m:sSubPr>
                              <m:ctrlPr>
                                <a:rPr lang="en-US" sz="32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𝑙</m:t>
                              </m:r>
                            </m:e>
                            <m:sub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 :</m:t>
                          </m:r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𝜏</m:t>
                          </m:r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    </m:t>
                          </m:r>
                          <m:r>
                            <m:rPr>
                              <m:sty m:val="p"/>
                            </m:rPr>
                            <a:rPr lang="en-US" sz="3200">
                              <a:latin typeface="Cambria Math" panose="02040503050406030204" pitchFamily="18" charset="0"/>
                            </a:rPr>
                            <m:t>Γ</m:t>
                          </m:r>
                          <m:d>
                            <m:dPr>
                              <m:begChr m:val="["/>
                              <m:endChr m:val="]"/>
                              <m:ctrlPr>
                                <a:rPr lang="en-US" sz="32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↦</m:t>
                              </m:r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𝜏</m:t>
                              </m:r>
                            </m:e>
                          </m:d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⊢</m:t>
                          </m:r>
                          <m:sSub>
                            <m:sSubPr>
                              <m:ctrlPr>
                                <a:rPr lang="en-US" sz="32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𝑙</m:t>
                              </m:r>
                            </m:e>
                            <m:sub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 :</m:t>
                          </m:r>
                          <m:sSub>
                            <m:sSubPr>
                              <m:ctrlPr>
                                <a:rPr lang="en-US" sz="32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𝜏</m:t>
                              </m:r>
                            </m:e>
                            <m:sub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num>
                        <m:den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Γ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⊢</m:t>
                          </m:r>
                          <m: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onsolas" panose="020B0609020204030204" pitchFamily="49" charset="0"/>
                            </a:rPr>
                            <m:t>let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+mj-lt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onsolas" panose="020B0609020204030204" pitchFamily="49" charset="0"/>
                            </a:rPr>
                            <m:t>rec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: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𝜏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onsolas" panose="020B0609020204030204" pitchFamily="49" charset="0"/>
                            </a:rPr>
                            <m:t>=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𝑙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onsolas" panose="020B0609020204030204" pitchFamily="49" charset="0"/>
                            </a:rPr>
                            <m:t>in</m:t>
                          </m:r>
                          <m: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𝑙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) :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𝜏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8D305B35-3DD0-3030-97A6-1243139A3CF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74420" y="5000797"/>
                <a:ext cx="6412140" cy="1044004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3933276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4FAEADAF-CEF5-46BB-7EC2-03CA36A2E9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t>27</a:t>
            </a:fld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A95BD32-F610-03FC-E411-ACB462C9A6B9}"/>
              </a:ext>
            </a:extLst>
          </p:cNvPr>
          <p:cNvPicPr>
            <a:picLocks/>
          </p:cNvPicPr>
          <p:nvPr>
            <p:custDataLst>
              <p:tags r:id="rId1"/>
            </p:custDataLst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500" y="190500"/>
            <a:ext cx="11811000" cy="6477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82896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2505E2-FC17-4EEF-96F1-91E49ACC97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Typed Lambda Calculus with Recursion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5F60649B-CF50-4204-8954-86C4421EBB2C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pPr marL="0" lvl="0" indent="0">
                  <a:buNone/>
                </a:pPr>
                <a:r>
                  <a:rPr lang="en-US" sz="3600" b="1" i="1" dirty="0">
                    <a:solidFill>
                      <a:prstClr val="black">
                        <a:lumMod val="85000"/>
                        <a:lumOff val="15000"/>
                      </a:prstClr>
                    </a:solidFill>
                  </a:rPr>
                  <a:t>L</a:t>
                </a:r>
                <a:r>
                  <a:rPr lang="en-US" sz="3600" dirty="0">
                    <a:solidFill>
                      <a:prstClr val="black">
                        <a:lumMod val="85000"/>
                        <a:lumOff val="15000"/>
                      </a:prstClr>
                    </a:solidFill>
                  </a:rPr>
                  <a:t> ::= &lt;ident&gt; | </a:t>
                </a:r>
                <a14:m>
                  <m:oMath xmlns:m="http://schemas.openxmlformats.org/officeDocument/2006/math">
                    <m:r>
                      <a:rPr lang="en-US" sz="3600" i="1">
                        <a:solidFill>
                          <a:prstClr val="black">
                            <a:lumMod val="85000"/>
                            <a:lumOff val="15000"/>
                          </a:prstClr>
                        </a:solidFill>
                        <a:latin typeface="Cambria Math" panose="02040503050406030204" pitchFamily="18" charset="0"/>
                      </a:rPr>
                      <m:t>𝜆</m:t>
                    </m:r>
                  </m:oMath>
                </a14:m>
                <a:r>
                  <a:rPr lang="en-US" sz="3600" dirty="0">
                    <a:solidFill>
                      <a:prstClr val="black">
                        <a:lumMod val="85000"/>
                        <a:lumOff val="15000"/>
                      </a:prstClr>
                    </a:solidFill>
                  </a:rPr>
                  <a:t>(&lt;ident&gt;: </a:t>
                </a:r>
                <a:r>
                  <a:rPr lang="en-US" sz="3600" b="1" i="1" dirty="0">
                    <a:solidFill>
                      <a:prstClr val="black">
                        <a:lumMod val="85000"/>
                        <a:lumOff val="15000"/>
                      </a:prstClr>
                    </a:solidFill>
                  </a:rPr>
                  <a:t>T</a:t>
                </a:r>
                <a:r>
                  <a:rPr lang="en-US" sz="3600" dirty="0">
                    <a:solidFill>
                      <a:prstClr val="black">
                        <a:lumMod val="85000"/>
                        <a:lumOff val="15000"/>
                      </a:prstClr>
                    </a:solidFill>
                  </a:rPr>
                  <a:t>). </a:t>
                </a:r>
                <a:r>
                  <a:rPr lang="en-US" sz="3600" b="1" i="1" dirty="0">
                    <a:solidFill>
                      <a:prstClr val="black">
                        <a:lumMod val="85000"/>
                        <a:lumOff val="15000"/>
                      </a:prstClr>
                    </a:solidFill>
                  </a:rPr>
                  <a:t>L</a:t>
                </a:r>
                <a:r>
                  <a:rPr lang="en-US" sz="3600" dirty="0">
                    <a:solidFill>
                      <a:prstClr val="black">
                        <a:lumMod val="85000"/>
                        <a:lumOff val="15000"/>
                      </a:prstClr>
                    </a:solidFill>
                  </a:rPr>
                  <a:t> | </a:t>
                </a:r>
                <a:r>
                  <a:rPr lang="en-US" sz="3600" b="1" i="1" dirty="0">
                    <a:solidFill>
                      <a:prstClr val="black">
                        <a:lumMod val="85000"/>
                        <a:lumOff val="15000"/>
                      </a:prstClr>
                    </a:solidFill>
                  </a:rPr>
                  <a:t>L</a:t>
                </a:r>
                <a:r>
                  <a:rPr lang="en-US" sz="3600" dirty="0">
                    <a:solidFill>
                      <a:prstClr val="black">
                        <a:lumMod val="85000"/>
                        <a:lumOff val="15000"/>
                      </a:prstClr>
                    </a:solidFill>
                  </a:rPr>
                  <a:t> </a:t>
                </a:r>
                <a:r>
                  <a:rPr lang="en-US" sz="3600" b="1" i="1" dirty="0" err="1">
                    <a:solidFill>
                      <a:prstClr val="black">
                        <a:lumMod val="85000"/>
                        <a:lumOff val="15000"/>
                      </a:prstClr>
                    </a:solidFill>
                  </a:rPr>
                  <a:t>L</a:t>
                </a:r>
                <a:r>
                  <a:rPr lang="en-US" sz="3600" b="1" i="1" dirty="0">
                    <a:solidFill>
                      <a:prstClr val="black">
                        <a:lumMod val="85000"/>
                        <a:lumOff val="15000"/>
                      </a:prstClr>
                    </a:solidFill>
                  </a:rPr>
                  <a:t> </a:t>
                </a:r>
                <a:r>
                  <a:rPr lang="en-US" sz="3600" dirty="0">
                    <a:solidFill>
                      <a:prstClr val="black">
                        <a:lumMod val="85000"/>
                        <a:lumOff val="15000"/>
                      </a:prstClr>
                    </a:solidFill>
                  </a:rPr>
                  <a:t>| &lt;#&gt; | </a:t>
                </a:r>
                <a:r>
                  <a:rPr lang="en-US" sz="3600" b="1" i="1" dirty="0">
                    <a:solidFill>
                      <a:prstClr val="black">
                        <a:lumMod val="85000"/>
                        <a:lumOff val="15000"/>
                      </a:prstClr>
                    </a:solidFill>
                  </a:rPr>
                  <a:t>L</a:t>
                </a:r>
                <a:r>
                  <a:rPr lang="en-US" sz="3600" dirty="0">
                    <a:solidFill>
                      <a:prstClr val="black">
                        <a:lumMod val="85000"/>
                        <a:lumOff val="15000"/>
                      </a:prstClr>
                    </a:solidFill>
                  </a:rPr>
                  <a:t> </a:t>
                </a:r>
                <a:r>
                  <a:rPr lang="en-US" sz="3600" b="1" dirty="0">
                    <a:solidFill>
                      <a:prstClr val="black">
                        <a:lumMod val="85000"/>
                        <a:lumOff val="15000"/>
                      </a:prstClr>
                    </a:solidFill>
                    <a:latin typeface="Consolas" panose="020B0609020204030204" pitchFamily="49" charset="0"/>
                  </a:rPr>
                  <a:t>+</a:t>
                </a:r>
                <a:r>
                  <a:rPr lang="en-US" sz="3600" dirty="0">
                    <a:solidFill>
                      <a:prstClr val="black">
                        <a:lumMod val="85000"/>
                        <a:lumOff val="15000"/>
                      </a:prstClr>
                    </a:solidFill>
                  </a:rPr>
                  <a:t> </a:t>
                </a:r>
                <a:r>
                  <a:rPr lang="en-US" sz="3600" b="1" i="1" dirty="0">
                    <a:solidFill>
                      <a:prstClr val="black">
                        <a:lumMod val="85000"/>
                        <a:lumOff val="15000"/>
                      </a:prstClr>
                    </a:solidFill>
                  </a:rPr>
                  <a:t>L </a:t>
                </a:r>
                <a:r>
                  <a:rPr lang="en-US" sz="3600" dirty="0">
                    <a:solidFill>
                      <a:prstClr val="black">
                        <a:lumMod val="85000"/>
                        <a:lumOff val="15000"/>
                      </a:prstClr>
                    </a:solidFill>
                  </a:rPr>
                  <a:t>|</a:t>
                </a:r>
                <a:r>
                  <a:rPr lang="en-US" sz="3600" b="1" i="1" dirty="0">
                    <a:solidFill>
                      <a:prstClr val="black">
                        <a:lumMod val="85000"/>
                        <a:lumOff val="15000"/>
                      </a:prstClr>
                    </a:solidFill>
                  </a:rPr>
                  <a:t> L </a:t>
                </a:r>
                <a:r>
                  <a:rPr lang="en-US" sz="3600" b="1" dirty="0">
                    <a:solidFill>
                      <a:prstClr val="black">
                        <a:lumMod val="85000"/>
                        <a:lumOff val="15000"/>
                      </a:prstClr>
                    </a:solidFill>
                    <a:latin typeface="Consolas" panose="020B0609020204030204" pitchFamily="49" charset="0"/>
                  </a:rPr>
                  <a:t>–</a:t>
                </a:r>
                <a:r>
                  <a:rPr lang="en-US" sz="3600" b="1" i="1" dirty="0">
                    <a:solidFill>
                      <a:prstClr val="black">
                        <a:lumMod val="85000"/>
                        <a:lumOff val="15000"/>
                      </a:prstClr>
                    </a:solidFill>
                  </a:rPr>
                  <a:t> L</a:t>
                </a:r>
                <a:endParaRPr lang="en-US" sz="3600" dirty="0">
                  <a:solidFill>
                    <a:prstClr val="black">
                      <a:lumMod val="85000"/>
                      <a:lumOff val="15000"/>
                    </a:prstClr>
                  </a:solidFill>
                </a:endParaRPr>
              </a:p>
              <a:p>
                <a:pPr marL="0" lvl="0" indent="0">
                  <a:buNone/>
                </a:pPr>
                <a:r>
                  <a:rPr lang="en-US" sz="3600" dirty="0">
                    <a:solidFill>
                      <a:prstClr val="black">
                        <a:lumMod val="85000"/>
                        <a:lumOff val="15000"/>
                      </a:prstClr>
                    </a:solidFill>
                  </a:rPr>
                  <a:t>    | </a:t>
                </a:r>
                <a:r>
                  <a:rPr lang="en-US" dirty="0" err="1">
                    <a:solidFill>
                      <a:prstClr val="black">
                        <a:lumMod val="85000"/>
                        <a:lumOff val="15000"/>
                      </a:prstClr>
                    </a:solidFill>
                    <a:latin typeface="Consolas" panose="020B0609020204030204" pitchFamily="49" charset="0"/>
                  </a:rPr>
                  <a:t>ifzero</a:t>
                </a:r>
                <a:r>
                  <a:rPr lang="en-US" sz="3600" dirty="0">
                    <a:solidFill>
                      <a:prstClr val="black">
                        <a:lumMod val="85000"/>
                        <a:lumOff val="15000"/>
                      </a:prstClr>
                    </a:solidFill>
                  </a:rPr>
                  <a:t> </a:t>
                </a:r>
                <a:r>
                  <a:rPr lang="en-US" sz="3600" b="1" i="1" dirty="0">
                    <a:solidFill>
                      <a:prstClr val="black">
                        <a:lumMod val="85000"/>
                        <a:lumOff val="15000"/>
                      </a:prstClr>
                    </a:solidFill>
                  </a:rPr>
                  <a:t>L</a:t>
                </a:r>
                <a:r>
                  <a:rPr lang="en-US" sz="3600" dirty="0">
                    <a:solidFill>
                      <a:prstClr val="black">
                        <a:lumMod val="85000"/>
                        <a:lumOff val="15000"/>
                      </a:prstClr>
                    </a:solidFill>
                  </a:rPr>
                  <a:t> </a:t>
                </a:r>
                <a:r>
                  <a:rPr lang="en-US" dirty="0">
                    <a:solidFill>
                      <a:prstClr val="black">
                        <a:lumMod val="85000"/>
                        <a:lumOff val="15000"/>
                      </a:prstClr>
                    </a:solidFill>
                    <a:latin typeface="Consolas" panose="020B0609020204030204" pitchFamily="49" charset="0"/>
                  </a:rPr>
                  <a:t>then</a:t>
                </a:r>
                <a:r>
                  <a:rPr lang="en-US" sz="3600" dirty="0">
                    <a:solidFill>
                      <a:prstClr val="black">
                        <a:lumMod val="85000"/>
                        <a:lumOff val="15000"/>
                      </a:prstClr>
                    </a:solidFill>
                  </a:rPr>
                  <a:t> </a:t>
                </a:r>
                <a:r>
                  <a:rPr lang="en-US" sz="3600" b="1" i="1" dirty="0">
                    <a:solidFill>
                      <a:prstClr val="black">
                        <a:lumMod val="85000"/>
                        <a:lumOff val="15000"/>
                      </a:prstClr>
                    </a:solidFill>
                  </a:rPr>
                  <a:t>L</a:t>
                </a:r>
                <a:r>
                  <a:rPr lang="en-US" sz="3600" dirty="0">
                    <a:solidFill>
                      <a:prstClr val="black">
                        <a:lumMod val="85000"/>
                        <a:lumOff val="15000"/>
                      </a:prstClr>
                    </a:solidFill>
                  </a:rPr>
                  <a:t> </a:t>
                </a:r>
                <a:r>
                  <a:rPr lang="en-US" dirty="0">
                    <a:solidFill>
                      <a:prstClr val="black">
                        <a:lumMod val="85000"/>
                        <a:lumOff val="15000"/>
                      </a:prstClr>
                    </a:solidFill>
                    <a:latin typeface="Consolas" panose="020B0609020204030204" pitchFamily="49" charset="0"/>
                  </a:rPr>
                  <a:t>else</a:t>
                </a:r>
                <a:r>
                  <a:rPr lang="en-US" sz="3600" dirty="0">
                    <a:solidFill>
                      <a:prstClr val="black">
                        <a:lumMod val="85000"/>
                        <a:lumOff val="15000"/>
                      </a:prstClr>
                    </a:solidFill>
                  </a:rPr>
                  <a:t> </a:t>
                </a:r>
                <a:r>
                  <a:rPr lang="en-US" sz="3600" b="1" i="1" dirty="0">
                    <a:solidFill>
                      <a:prstClr val="black">
                        <a:lumMod val="85000"/>
                        <a:lumOff val="15000"/>
                      </a:prstClr>
                    </a:solidFill>
                  </a:rPr>
                  <a:t>L </a:t>
                </a:r>
                <a:r>
                  <a:rPr lang="en-US" sz="3600" dirty="0">
                    <a:solidFill>
                      <a:prstClr val="black">
                        <a:lumMod val="85000"/>
                        <a:lumOff val="15000"/>
                      </a:prstClr>
                    </a:solidFill>
                  </a:rPr>
                  <a:t>|</a:t>
                </a:r>
                <a:r>
                  <a:rPr lang="en-US" sz="3600" b="1" i="1" dirty="0">
                    <a:solidFill>
                      <a:prstClr val="black">
                        <a:lumMod val="85000"/>
                        <a:lumOff val="15000"/>
                      </a:prstClr>
                    </a:solidFill>
                  </a:rPr>
                  <a:t> </a:t>
                </a:r>
                <a:r>
                  <a:rPr lang="en-US" dirty="0">
                    <a:solidFill>
                      <a:prstClr val="black">
                        <a:lumMod val="85000"/>
                        <a:lumOff val="15000"/>
                      </a:prstClr>
                    </a:solidFill>
                    <a:latin typeface="Consolas" panose="020B0609020204030204" pitchFamily="49" charset="0"/>
                  </a:rPr>
                  <a:t>let rec</a:t>
                </a:r>
                <a:r>
                  <a:rPr lang="en-US" sz="3600" dirty="0">
                    <a:solidFill>
                      <a:prstClr val="black">
                        <a:lumMod val="85000"/>
                        <a:lumOff val="15000"/>
                      </a:prstClr>
                    </a:solidFill>
                  </a:rPr>
                  <a:t> &lt;ident&gt; : </a:t>
                </a:r>
                <a:r>
                  <a:rPr lang="en-US" sz="3600" b="1" i="1" dirty="0">
                    <a:solidFill>
                      <a:prstClr val="black">
                        <a:lumMod val="85000"/>
                        <a:lumOff val="15000"/>
                      </a:prstClr>
                    </a:solidFill>
                  </a:rPr>
                  <a:t>T</a:t>
                </a:r>
                <a:r>
                  <a:rPr lang="en-US" sz="3600" dirty="0">
                    <a:solidFill>
                      <a:prstClr val="black">
                        <a:lumMod val="85000"/>
                        <a:lumOff val="15000"/>
                      </a:prstClr>
                    </a:solidFill>
                  </a:rPr>
                  <a:t> </a:t>
                </a:r>
                <a:r>
                  <a:rPr lang="en-US" sz="3600" dirty="0">
                    <a:solidFill>
                      <a:prstClr val="black">
                        <a:lumMod val="85000"/>
                        <a:lumOff val="15000"/>
                      </a:prstClr>
                    </a:solidFill>
                    <a:latin typeface="Consolas" panose="020B0609020204030204" pitchFamily="49" charset="0"/>
                  </a:rPr>
                  <a:t>=</a:t>
                </a:r>
                <a:r>
                  <a:rPr lang="en-US" sz="3600" dirty="0">
                    <a:solidFill>
                      <a:prstClr val="black">
                        <a:lumMod val="85000"/>
                        <a:lumOff val="15000"/>
                      </a:prstClr>
                    </a:solidFill>
                  </a:rPr>
                  <a:t> </a:t>
                </a:r>
                <a:r>
                  <a:rPr lang="en-US" sz="3600" b="1" i="1" dirty="0">
                    <a:solidFill>
                      <a:prstClr val="black">
                        <a:lumMod val="85000"/>
                        <a:lumOff val="15000"/>
                      </a:prstClr>
                    </a:solidFill>
                  </a:rPr>
                  <a:t>L </a:t>
                </a:r>
                <a:r>
                  <a:rPr lang="en-US" dirty="0">
                    <a:solidFill>
                      <a:prstClr val="black">
                        <a:lumMod val="85000"/>
                        <a:lumOff val="15000"/>
                      </a:prstClr>
                    </a:solidFill>
                    <a:latin typeface="Consolas" panose="020B0609020204030204" pitchFamily="49" charset="0"/>
                  </a:rPr>
                  <a:t>in</a:t>
                </a:r>
                <a:r>
                  <a:rPr lang="en-US" sz="3600" b="1" i="1" dirty="0">
                    <a:solidFill>
                      <a:prstClr val="black">
                        <a:lumMod val="85000"/>
                        <a:lumOff val="15000"/>
                      </a:prstClr>
                    </a:solidFill>
                  </a:rPr>
                  <a:t> L</a:t>
                </a:r>
                <a:endParaRPr lang="en-US" sz="3600" b="1" i="1" dirty="0"/>
              </a:p>
              <a:p>
                <a:pPr marL="0" indent="0">
                  <a:buNone/>
                </a:pPr>
                <a:endParaRPr lang="en-US" sz="3600" dirty="0"/>
              </a:p>
              <a:p>
                <a:pPr marL="0" indent="0">
                  <a:buNone/>
                </a:pPr>
                <a:endParaRPr lang="en-US" sz="3600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5F60649B-CF50-4204-8954-86C4421EBB2C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701" t="-3831" r="-62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39BB01A-08CA-46F7-B23C-81066BA740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28</a:t>
            </a:fld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11AF694E-1E6F-429D-9F93-516DD81751D3}"/>
                  </a:ext>
                </a:extLst>
              </p:cNvPr>
              <p:cNvSpPr txBox="1"/>
              <p:nvPr/>
            </p:nvSpPr>
            <p:spPr>
              <a:xfrm>
                <a:off x="4567297" y="3147829"/>
                <a:ext cx="4273221" cy="103829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/>
                        <m:den>
                          <m:d>
                            <m:d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𝜆</m:t>
                              </m:r>
                              <m:d>
                                <m:d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:</m:t>
                                  </m:r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𝜏</m:t>
                                  </m:r>
                                </m:e>
                              </m:d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. 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𝑙</m:t>
                              </m:r>
                            </m:e>
                          </m:d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𝑣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→</m:t>
                          </m:r>
                          <m:d>
                            <m:dPr>
                              <m:begChr m:val="["/>
                              <m:endChr m:val="]"/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↦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𝑣</m:t>
                              </m:r>
                            </m:e>
                          </m:d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𝑙</m:t>
                          </m:r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11AF694E-1E6F-429D-9F93-516DD81751D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67297" y="3147829"/>
                <a:ext cx="4273221" cy="1038298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8AD97FFC-5B27-4415-8BDA-2D0F6BE459D6}"/>
                  </a:ext>
                </a:extLst>
              </p:cNvPr>
              <p:cNvSpPr txBox="1"/>
              <p:nvPr/>
            </p:nvSpPr>
            <p:spPr>
              <a:xfrm>
                <a:off x="1332606" y="3147829"/>
                <a:ext cx="2106281" cy="106394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𝑙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→</m:t>
                          </m:r>
                          <m:sSubSup>
                            <m:sSubSup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𝑙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  <m:sup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′</m:t>
                              </m:r>
                            </m:sup>
                          </m:sSubSup>
                        </m:num>
                        <m:den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𝑙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𝑙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→</m:t>
                          </m:r>
                          <m:sSubSup>
                            <m:sSubSup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𝑙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  <m:sup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′</m:t>
                              </m:r>
                            </m:sup>
                          </m:sSubSup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𝑙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8AD97FFC-5B27-4415-8BDA-2D0F6BE459D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32606" y="3147829"/>
                <a:ext cx="2106281" cy="1063946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E0C3924F-7AD3-4494-B9A4-43CED59493F3}"/>
                  </a:ext>
                </a:extLst>
              </p:cNvPr>
              <p:cNvSpPr txBox="1"/>
              <p:nvPr/>
            </p:nvSpPr>
            <p:spPr>
              <a:xfrm>
                <a:off x="1355799" y="4691709"/>
                <a:ext cx="1954958" cy="106285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𝑙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→</m:t>
                          </m:r>
                          <m:sSubSup>
                            <m:sSubSup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𝑙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  <m:sup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′</m:t>
                              </m:r>
                            </m:sup>
                          </m:sSubSup>
                        </m:num>
                        <m:den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𝑣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𝑙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→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𝑣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sSubSup>
                            <m:sSubSup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𝑙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  <m:sup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′</m:t>
                              </m:r>
                            </m:sup>
                          </m:sSubSup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E0C3924F-7AD3-4494-B9A4-43CED59493F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55799" y="4691709"/>
                <a:ext cx="1954958" cy="1062855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A0EAF714-8608-47E6-9DDE-96B6A3B25845}"/>
                  </a:ext>
                </a:extLst>
              </p:cNvPr>
              <p:cNvSpPr txBox="1"/>
              <p:nvPr/>
            </p:nvSpPr>
            <p:spPr>
              <a:xfrm>
                <a:off x="4930442" y="4706392"/>
                <a:ext cx="4792145" cy="104817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/>
                        <m:den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onsolas" panose="020B0609020204030204" pitchFamily="49" charset="0"/>
                            </a:rPr>
                            <m:t>let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+mj-lt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onsolas" panose="020B0609020204030204" pitchFamily="49" charset="0"/>
                            </a:rPr>
                            <m:t>rec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: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𝜏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onsolas" panose="020B0609020204030204" pitchFamily="49" charset="0"/>
                            </a:rPr>
                            <m:t>=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𝑙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onsolas" panose="020B0609020204030204" pitchFamily="49" charset="0"/>
                            </a:rPr>
                            <m:t>in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𝑙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→ ?</m:t>
                          </m:r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A0EAF714-8608-47E6-9DDE-96B6A3B2584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30442" y="4706392"/>
                <a:ext cx="4792145" cy="1048172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931671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0B3E56-4EDB-4C81-90AE-6863F45F07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Lambda Calculus: Types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C2691C17-02C4-4037-BD71-EF0BB5DC8300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676656" y="1637031"/>
                <a:ext cx="10753725" cy="5115720"/>
              </a:xfrm>
            </p:spPr>
            <p:txBody>
              <a:bodyPr>
                <a:normAutofit/>
              </a:bodyPr>
              <a:lstStyle/>
              <a:p>
                <a:r>
                  <a:rPr lang="en-US" sz="3600" dirty="0"/>
                  <a:t>The basic (“untyped”) lambda calculus has no meaningful types – everything is a function, and any function can be applied to anything as an argument</a:t>
                </a:r>
              </a:p>
              <a:p>
                <a:r>
                  <a:rPr lang="en-US" sz="3600" dirty="0"/>
                  <a:t>But what if we add other kinds of values?</a:t>
                </a:r>
              </a:p>
              <a:p>
                <a:endParaRPr lang="en-US" sz="3600" dirty="0"/>
              </a:p>
              <a:p>
                <a:r>
                  <a:rPr lang="en-US" sz="3600" dirty="0"/>
                  <a:t>Next language: lambda calculus with numbers</a:t>
                </a:r>
                <a:endParaRPr lang="en-US" sz="3600" b="0" i="1" dirty="0">
                  <a:latin typeface="Cambria Math" panose="02040503050406030204" pitchFamily="18" charset="0"/>
                </a:endParaRP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en-US" sz="3600" b="0" i="1" smtClean="0">
                        <a:latin typeface="Cambria Math" panose="02040503050406030204" pitchFamily="18" charset="0"/>
                      </a:rPr>
                      <m:t>𝜆</m:t>
                    </m:r>
                    <m:r>
                      <a:rPr lang="en-US" sz="3600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3600" b="0" i="1" smtClean="0">
                        <a:latin typeface="Cambria Math" panose="02040503050406030204" pitchFamily="18" charset="0"/>
                      </a:rPr>
                      <m:t>. </m:t>
                    </m:r>
                    <m:r>
                      <a:rPr lang="en-US" sz="3600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3600" b="0" i="1" smtClean="0">
                        <a:latin typeface="Cambria Math" panose="02040503050406030204" pitchFamily="18" charset="0"/>
                      </a:rPr>
                      <m:t>+1</m:t>
                    </m:r>
                  </m:oMath>
                </a14:m>
                <a:r>
                  <a:rPr lang="en-US" sz="3600" dirty="0"/>
                  <a:t>		 </a:t>
                </a:r>
                <a14:m>
                  <m:oMath xmlns:m="http://schemas.openxmlformats.org/officeDocument/2006/math">
                    <m:r>
                      <a:rPr lang="en-US" sz="3600" i="1">
                        <a:latin typeface="Cambria Math" panose="02040503050406030204" pitchFamily="18" charset="0"/>
                      </a:rPr>
                      <m:t>𝜆</m:t>
                    </m:r>
                    <m:r>
                      <a:rPr lang="en-US" sz="3600" i="1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3600" i="1">
                        <a:latin typeface="Cambria Math" panose="02040503050406030204" pitchFamily="18" charset="0"/>
                      </a:rPr>
                      <m:t>. (</m:t>
                    </m:r>
                    <m:r>
                      <a:rPr lang="en-US" sz="3600" b="0" i="1" smtClean="0">
                        <a:latin typeface="Cambria Math" panose="02040503050406030204" pitchFamily="18" charset="0"/>
                      </a:rPr>
                      <m:t>𝜆</m:t>
                    </m:r>
                    <m:r>
                      <a:rPr lang="en-US" sz="3600" b="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sz="3600" b="0" i="1" smtClean="0">
                        <a:latin typeface="Cambria Math" panose="02040503050406030204" pitchFamily="18" charset="0"/>
                      </a:rPr>
                      <m:t>.</m:t>
                    </m:r>
                    <m:r>
                      <a:rPr lang="en-US" sz="3600" i="1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3600" i="1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sz="3600" b="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sz="3600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3600" dirty="0"/>
                  <a:t>	 </a:t>
                </a:r>
                <a14:m>
                  <m:oMath xmlns:m="http://schemas.openxmlformats.org/officeDocument/2006/math">
                    <m:r>
                      <a:rPr lang="en-US" sz="3600" i="1">
                        <a:latin typeface="Cambria Math" panose="02040503050406030204" pitchFamily="18" charset="0"/>
                      </a:rPr>
                      <m:t>𝜆</m:t>
                    </m:r>
                    <m:r>
                      <a:rPr lang="en-US" sz="3600" i="1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3600" i="1">
                        <a:latin typeface="Cambria Math" panose="02040503050406030204" pitchFamily="18" charset="0"/>
                      </a:rPr>
                      <m:t>. </m:t>
                    </m:r>
                    <m:r>
                      <a:rPr lang="en-US" sz="3600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3600" b="0" i="1" smtClean="0">
                        <a:latin typeface="Cambria Math" panose="02040503050406030204" pitchFamily="18" charset="0"/>
                      </a:rPr>
                      <m:t> 5</m:t>
                    </m:r>
                  </m:oMath>
                </a14:m>
                <a:endParaRPr lang="en-US" sz="3600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C2691C17-02C4-4037-BD71-EF0BB5DC8300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76656" y="1637031"/>
                <a:ext cx="10753725" cy="5115720"/>
              </a:xfrm>
              <a:blipFill>
                <a:blip r:embed="rId3"/>
                <a:stretch>
                  <a:fillRect l="-1531" t="-345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6C73481-E698-4CF4-A260-693C229778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0700924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2505E2-FC17-4EEF-96F1-91E49ACC97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Typed Lambda Calculus with Recursion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5F60649B-CF50-4204-8954-86C4421EBB2C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pPr marL="0" lvl="0" indent="0">
                  <a:buNone/>
                </a:pPr>
                <a:r>
                  <a:rPr lang="en-US" sz="3600" b="1" i="1" dirty="0">
                    <a:solidFill>
                      <a:prstClr val="black">
                        <a:lumMod val="85000"/>
                        <a:lumOff val="15000"/>
                      </a:prstClr>
                    </a:solidFill>
                  </a:rPr>
                  <a:t>L</a:t>
                </a:r>
                <a:r>
                  <a:rPr lang="en-US" sz="3600" dirty="0">
                    <a:solidFill>
                      <a:prstClr val="black">
                        <a:lumMod val="85000"/>
                        <a:lumOff val="15000"/>
                      </a:prstClr>
                    </a:solidFill>
                  </a:rPr>
                  <a:t> ::= &lt;ident&gt; | </a:t>
                </a:r>
                <a14:m>
                  <m:oMath xmlns:m="http://schemas.openxmlformats.org/officeDocument/2006/math">
                    <m:r>
                      <a:rPr lang="en-US" sz="3600" i="1">
                        <a:solidFill>
                          <a:prstClr val="black">
                            <a:lumMod val="85000"/>
                            <a:lumOff val="15000"/>
                          </a:prstClr>
                        </a:solidFill>
                        <a:latin typeface="Cambria Math" panose="02040503050406030204" pitchFamily="18" charset="0"/>
                      </a:rPr>
                      <m:t>𝜆</m:t>
                    </m:r>
                  </m:oMath>
                </a14:m>
                <a:r>
                  <a:rPr lang="en-US" sz="3600" dirty="0">
                    <a:solidFill>
                      <a:prstClr val="black">
                        <a:lumMod val="85000"/>
                        <a:lumOff val="15000"/>
                      </a:prstClr>
                    </a:solidFill>
                  </a:rPr>
                  <a:t>(&lt;ident&gt;: </a:t>
                </a:r>
                <a:r>
                  <a:rPr lang="en-US" sz="3600" b="1" i="1" dirty="0">
                    <a:solidFill>
                      <a:prstClr val="black">
                        <a:lumMod val="85000"/>
                        <a:lumOff val="15000"/>
                      </a:prstClr>
                    </a:solidFill>
                  </a:rPr>
                  <a:t>T</a:t>
                </a:r>
                <a:r>
                  <a:rPr lang="en-US" sz="3600" dirty="0">
                    <a:solidFill>
                      <a:prstClr val="black">
                        <a:lumMod val="85000"/>
                        <a:lumOff val="15000"/>
                      </a:prstClr>
                    </a:solidFill>
                  </a:rPr>
                  <a:t>). </a:t>
                </a:r>
                <a:r>
                  <a:rPr lang="en-US" sz="3600" b="1" i="1" dirty="0">
                    <a:solidFill>
                      <a:prstClr val="black">
                        <a:lumMod val="85000"/>
                        <a:lumOff val="15000"/>
                      </a:prstClr>
                    </a:solidFill>
                  </a:rPr>
                  <a:t>L</a:t>
                </a:r>
                <a:r>
                  <a:rPr lang="en-US" sz="3600" dirty="0">
                    <a:solidFill>
                      <a:prstClr val="black">
                        <a:lumMod val="85000"/>
                        <a:lumOff val="15000"/>
                      </a:prstClr>
                    </a:solidFill>
                  </a:rPr>
                  <a:t> | </a:t>
                </a:r>
                <a:r>
                  <a:rPr lang="en-US" sz="3600" b="1" i="1" dirty="0">
                    <a:solidFill>
                      <a:prstClr val="black">
                        <a:lumMod val="85000"/>
                        <a:lumOff val="15000"/>
                      </a:prstClr>
                    </a:solidFill>
                  </a:rPr>
                  <a:t>L</a:t>
                </a:r>
                <a:r>
                  <a:rPr lang="en-US" sz="3600" dirty="0">
                    <a:solidFill>
                      <a:prstClr val="black">
                        <a:lumMod val="85000"/>
                        <a:lumOff val="15000"/>
                      </a:prstClr>
                    </a:solidFill>
                  </a:rPr>
                  <a:t> </a:t>
                </a:r>
                <a:r>
                  <a:rPr lang="en-US" sz="3600" b="1" i="1" dirty="0" err="1">
                    <a:solidFill>
                      <a:prstClr val="black">
                        <a:lumMod val="85000"/>
                        <a:lumOff val="15000"/>
                      </a:prstClr>
                    </a:solidFill>
                  </a:rPr>
                  <a:t>L</a:t>
                </a:r>
                <a:r>
                  <a:rPr lang="en-US" sz="3600" b="1" i="1" dirty="0">
                    <a:solidFill>
                      <a:prstClr val="black">
                        <a:lumMod val="85000"/>
                        <a:lumOff val="15000"/>
                      </a:prstClr>
                    </a:solidFill>
                  </a:rPr>
                  <a:t> </a:t>
                </a:r>
                <a:r>
                  <a:rPr lang="en-US" sz="3600" dirty="0">
                    <a:solidFill>
                      <a:prstClr val="black">
                        <a:lumMod val="85000"/>
                        <a:lumOff val="15000"/>
                      </a:prstClr>
                    </a:solidFill>
                  </a:rPr>
                  <a:t>| &lt;#&gt; | </a:t>
                </a:r>
                <a:r>
                  <a:rPr lang="en-US" sz="3600" b="1" i="1" dirty="0">
                    <a:solidFill>
                      <a:prstClr val="black">
                        <a:lumMod val="85000"/>
                        <a:lumOff val="15000"/>
                      </a:prstClr>
                    </a:solidFill>
                  </a:rPr>
                  <a:t>L</a:t>
                </a:r>
                <a:r>
                  <a:rPr lang="en-US" sz="3600" dirty="0">
                    <a:solidFill>
                      <a:prstClr val="black">
                        <a:lumMod val="85000"/>
                        <a:lumOff val="15000"/>
                      </a:prstClr>
                    </a:solidFill>
                  </a:rPr>
                  <a:t> </a:t>
                </a:r>
                <a:r>
                  <a:rPr lang="en-US" sz="3600" b="1" dirty="0">
                    <a:solidFill>
                      <a:prstClr val="black">
                        <a:lumMod val="85000"/>
                        <a:lumOff val="15000"/>
                      </a:prstClr>
                    </a:solidFill>
                    <a:latin typeface="Consolas" panose="020B0609020204030204" pitchFamily="49" charset="0"/>
                  </a:rPr>
                  <a:t>+</a:t>
                </a:r>
                <a:r>
                  <a:rPr lang="en-US" sz="3600" dirty="0">
                    <a:solidFill>
                      <a:prstClr val="black">
                        <a:lumMod val="85000"/>
                        <a:lumOff val="15000"/>
                      </a:prstClr>
                    </a:solidFill>
                  </a:rPr>
                  <a:t> </a:t>
                </a:r>
                <a:r>
                  <a:rPr lang="en-US" sz="3600" b="1" i="1" dirty="0">
                    <a:solidFill>
                      <a:prstClr val="black">
                        <a:lumMod val="85000"/>
                        <a:lumOff val="15000"/>
                      </a:prstClr>
                    </a:solidFill>
                  </a:rPr>
                  <a:t>L </a:t>
                </a:r>
                <a:r>
                  <a:rPr lang="en-US" sz="3600" dirty="0">
                    <a:solidFill>
                      <a:prstClr val="black">
                        <a:lumMod val="85000"/>
                        <a:lumOff val="15000"/>
                      </a:prstClr>
                    </a:solidFill>
                  </a:rPr>
                  <a:t>|</a:t>
                </a:r>
                <a:r>
                  <a:rPr lang="en-US" sz="3600" b="1" i="1" dirty="0">
                    <a:solidFill>
                      <a:prstClr val="black">
                        <a:lumMod val="85000"/>
                        <a:lumOff val="15000"/>
                      </a:prstClr>
                    </a:solidFill>
                  </a:rPr>
                  <a:t> L </a:t>
                </a:r>
                <a:r>
                  <a:rPr lang="en-US" sz="3600" b="1" dirty="0">
                    <a:solidFill>
                      <a:prstClr val="black">
                        <a:lumMod val="85000"/>
                        <a:lumOff val="15000"/>
                      </a:prstClr>
                    </a:solidFill>
                    <a:latin typeface="Consolas" panose="020B0609020204030204" pitchFamily="49" charset="0"/>
                  </a:rPr>
                  <a:t>–</a:t>
                </a:r>
                <a:r>
                  <a:rPr lang="en-US" sz="3600" b="1" i="1" dirty="0">
                    <a:solidFill>
                      <a:prstClr val="black">
                        <a:lumMod val="85000"/>
                        <a:lumOff val="15000"/>
                      </a:prstClr>
                    </a:solidFill>
                  </a:rPr>
                  <a:t> L</a:t>
                </a:r>
                <a:endParaRPr lang="en-US" sz="3600" dirty="0">
                  <a:solidFill>
                    <a:prstClr val="black">
                      <a:lumMod val="85000"/>
                      <a:lumOff val="15000"/>
                    </a:prstClr>
                  </a:solidFill>
                </a:endParaRPr>
              </a:p>
              <a:p>
                <a:pPr marL="0" lvl="0" indent="0">
                  <a:buNone/>
                </a:pPr>
                <a:r>
                  <a:rPr lang="en-US" sz="3600" dirty="0">
                    <a:solidFill>
                      <a:prstClr val="black">
                        <a:lumMod val="85000"/>
                        <a:lumOff val="15000"/>
                      </a:prstClr>
                    </a:solidFill>
                  </a:rPr>
                  <a:t>    | </a:t>
                </a:r>
                <a:r>
                  <a:rPr lang="en-US" dirty="0" err="1">
                    <a:solidFill>
                      <a:prstClr val="black">
                        <a:lumMod val="85000"/>
                        <a:lumOff val="15000"/>
                      </a:prstClr>
                    </a:solidFill>
                    <a:latin typeface="Consolas" panose="020B0609020204030204" pitchFamily="49" charset="0"/>
                  </a:rPr>
                  <a:t>ifzero</a:t>
                </a:r>
                <a:r>
                  <a:rPr lang="en-US" sz="3600" dirty="0">
                    <a:solidFill>
                      <a:prstClr val="black">
                        <a:lumMod val="85000"/>
                        <a:lumOff val="15000"/>
                      </a:prstClr>
                    </a:solidFill>
                  </a:rPr>
                  <a:t> </a:t>
                </a:r>
                <a:r>
                  <a:rPr lang="en-US" sz="3600" b="1" i="1" dirty="0">
                    <a:solidFill>
                      <a:prstClr val="black">
                        <a:lumMod val="85000"/>
                        <a:lumOff val="15000"/>
                      </a:prstClr>
                    </a:solidFill>
                  </a:rPr>
                  <a:t>L</a:t>
                </a:r>
                <a:r>
                  <a:rPr lang="en-US" sz="3600" dirty="0">
                    <a:solidFill>
                      <a:prstClr val="black">
                        <a:lumMod val="85000"/>
                        <a:lumOff val="15000"/>
                      </a:prstClr>
                    </a:solidFill>
                  </a:rPr>
                  <a:t> </a:t>
                </a:r>
                <a:r>
                  <a:rPr lang="en-US" dirty="0">
                    <a:solidFill>
                      <a:prstClr val="black">
                        <a:lumMod val="85000"/>
                        <a:lumOff val="15000"/>
                      </a:prstClr>
                    </a:solidFill>
                    <a:latin typeface="Consolas" panose="020B0609020204030204" pitchFamily="49" charset="0"/>
                  </a:rPr>
                  <a:t>then</a:t>
                </a:r>
                <a:r>
                  <a:rPr lang="en-US" sz="3600" dirty="0">
                    <a:solidFill>
                      <a:prstClr val="black">
                        <a:lumMod val="85000"/>
                        <a:lumOff val="15000"/>
                      </a:prstClr>
                    </a:solidFill>
                  </a:rPr>
                  <a:t> </a:t>
                </a:r>
                <a:r>
                  <a:rPr lang="en-US" sz="3600" b="1" i="1" dirty="0">
                    <a:solidFill>
                      <a:prstClr val="black">
                        <a:lumMod val="85000"/>
                        <a:lumOff val="15000"/>
                      </a:prstClr>
                    </a:solidFill>
                  </a:rPr>
                  <a:t>L</a:t>
                </a:r>
                <a:r>
                  <a:rPr lang="en-US" sz="3600" dirty="0">
                    <a:solidFill>
                      <a:prstClr val="black">
                        <a:lumMod val="85000"/>
                        <a:lumOff val="15000"/>
                      </a:prstClr>
                    </a:solidFill>
                  </a:rPr>
                  <a:t> </a:t>
                </a:r>
                <a:r>
                  <a:rPr lang="en-US" dirty="0">
                    <a:solidFill>
                      <a:prstClr val="black">
                        <a:lumMod val="85000"/>
                        <a:lumOff val="15000"/>
                      </a:prstClr>
                    </a:solidFill>
                    <a:latin typeface="Consolas" panose="020B0609020204030204" pitchFamily="49" charset="0"/>
                  </a:rPr>
                  <a:t>else</a:t>
                </a:r>
                <a:r>
                  <a:rPr lang="en-US" sz="3600" dirty="0">
                    <a:solidFill>
                      <a:prstClr val="black">
                        <a:lumMod val="85000"/>
                        <a:lumOff val="15000"/>
                      </a:prstClr>
                    </a:solidFill>
                  </a:rPr>
                  <a:t> </a:t>
                </a:r>
                <a:r>
                  <a:rPr lang="en-US" sz="3600" b="1" i="1" dirty="0">
                    <a:solidFill>
                      <a:prstClr val="black">
                        <a:lumMod val="85000"/>
                        <a:lumOff val="15000"/>
                      </a:prstClr>
                    </a:solidFill>
                  </a:rPr>
                  <a:t>L </a:t>
                </a:r>
                <a:r>
                  <a:rPr lang="en-US" sz="3600" dirty="0">
                    <a:solidFill>
                      <a:prstClr val="black">
                        <a:lumMod val="85000"/>
                        <a:lumOff val="15000"/>
                      </a:prstClr>
                    </a:solidFill>
                  </a:rPr>
                  <a:t>|</a:t>
                </a:r>
                <a:r>
                  <a:rPr lang="en-US" sz="3600" b="1" i="1" dirty="0">
                    <a:solidFill>
                      <a:prstClr val="black">
                        <a:lumMod val="85000"/>
                        <a:lumOff val="15000"/>
                      </a:prstClr>
                    </a:solidFill>
                  </a:rPr>
                  <a:t> </a:t>
                </a:r>
                <a:r>
                  <a:rPr lang="en-US" dirty="0">
                    <a:solidFill>
                      <a:prstClr val="black">
                        <a:lumMod val="85000"/>
                        <a:lumOff val="15000"/>
                      </a:prstClr>
                    </a:solidFill>
                    <a:latin typeface="Consolas" panose="020B0609020204030204" pitchFamily="49" charset="0"/>
                  </a:rPr>
                  <a:t>let rec</a:t>
                </a:r>
                <a:r>
                  <a:rPr lang="en-US" sz="3600" dirty="0">
                    <a:solidFill>
                      <a:prstClr val="black">
                        <a:lumMod val="85000"/>
                        <a:lumOff val="15000"/>
                      </a:prstClr>
                    </a:solidFill>
                  </a:rPr>
                  <a:t> &lt;ident&gt; : </a:t>
                </a:r>
                <a:r>
                  <a:rPr lang="en-US" sz="3600" b="1" i="1" dirty="0">
                    <a:solidFill>
                      <a:prstClr val="black">
                        <a:lumMod val="85000"/>
                        <a:lumOff val="15000"/>
                      </a:prstClr>
                    </a:solidFill>
                  </a:rPr>
                  <a:t>T</a:t>
                </a:r>
                <a:r>
                  <a:rPr lang="en-US" sz="3600" dirty="0">
                    <a:solidFill>
                      <a:prstClr val="black">
                        <a:lumMod val="85000"/>
                        <a:lumOff val="15000"/>
                      </a:prstClr>
                    </a:solidFill>
                  </a:rPr>
                  <a:t> </a:t>
                </a:r>
                <a:r>
                  <a:rPr lang="en-US" sz="3600" dirty="0">
                    <a:solidFill>
                      <a:prstClr val="black">
                        <a:lumMod val="85000"/>
                        <a:lumOff val="15000"/>
                      </a:prstClr>
                    </a:solidFill>
                    <a:latin typeface="Consolas" panose="020B0609020204030204" pitchFamily="49" charset="0"/>
                  </a:rPr>
                  <a:t>=</a:t>
                </a:r>
                <a:r>
                  <a:rPr lang="en-US" sz="3600" dirty="0">
                    <a:solidFill>
                      <a:prstClr val="black">
                        <a:lumMod val="85000"/>
                        <a:lumOff val="15000"/>
                      </a:prstClr>
                    </a:solidFill>
                  </a:rPr>
                  <a:t> </a:t>
                </a:r>
                <a:r>
                  <a:rPr lang="en-US" sz="3600" b="1" i="1" dirty="0">
                    <a:solidFill>
                      <a:prstClr val="black">
                        <a:lumMod val="85000"/>
                        <a:lumOff val="15000"/>
                      </a:prstClr>
                    </a:solidFill>
                  </a:rPr>
                  <a:t>L </a:t>
                </a:r>
                <a:r>
                  <a:rPr lang="en-US" dirty="0">
                    <a:solidFill>
                      <a:prstClr val="black">
                        <a:lumMod val="85000"/>
                        <a:lumOff val="15000"/>
                      </a:prstClr>
                    </a:solidFill>
                    <a:latin typeface="Consolas" panose="020B0609020204030204" pitchFamily="49" charset="0"/>
                  </a:rPr>
                  <a:t>in</a:t>
                </a:r>
                <a:r>
                  <a:rPr lang="en-US" sz="3600" b="1" i="1" dirty="0">
                    <a:solidFill>
                      <a:prstClr val="black">
                        <a:lumMod val="85000"/>
                        <a:lumOff val="15000"/>
                      </a:prstClr>
                    </a:solidFill>
                  </a:rPr>
                  <a:t> L</a:t>
                </a:r>
                <a:endParaRPr lang="en-US" sz="3600" b="1" i="1" dirty="0"/>
              </a:p>
              <a:p>
                <a:pPr marL="0" indent="0">
                  <a:buNone/>
                </a:pPr>
                <a:endParaRPr lang="en-US" sz="3600" dirty="0"/>
              </a:p>
              <a:p>
                <a:pPr marL="0" indent="0">
                  <a:buNone/>
                </a:pPr>
                <a:r>
                  <a:rPr lang="en-US" sz="3000" dirty="0">
                    <a:latin typeface="Consolas" panose="020B0609020204030204" pitchFamily="49" charset="0"/>
                  </a:rPr>
                  <a:t>let rec f = </a:t>
                </a:r>
                <a14:m>
                  <m:oMath xmlns:m="http://schemas.openxmlformats.org/officeDocument/2006/math">
                    <m:r>
                      <a:rPr lang="en-US" sz="3000" i="1">
                        <a:latin typeface="Cambria Math" panose="02040503050406030204" pitchFamily="18" charset="0"/>
                      </a:rPr>
                      <m:t>𝜆</m:t>
                    </m:r>
                  </m:oMath>
                </a14:m>
                <a:r>
                  <a:rPr lang="en-US" sz="3000" dirty="0">
                    <a:latin typeface="Consolas" panose="020B0609020204030204" pitchFamily="49" charset="0"/>
                  </a:rPr>
                  <a:t>x. </a:t>
                </a:r>
                <a:r>
                  <a:rPr lang="en-US" sz="3000" dirty="0" err="1">
                    <a:latin typeface="Consolas" panose="020B0609020204030204" pitchFamily="49" charset="0"/>
                  </a:rPr>
                  <a:t>ifzero</a:t>
                </a:r>
                <a:r>
                  <a:rPr lang="en-US" sz="3000" dirty="0">
                    <a:latin typeface="Consolas" panose="020B0609020204030204" pitchFamily="49" charset="0"/>
                  </a:rPr>
                  <a:t> x then 1 else x*f (x–1) in </a:t>
                </a:r>
                <a:br>
                  <a:rPr lang="en-US" sz="3000" dirty="0">
                    <a:latin typeface="Consolas" panose="020B0609020204030204" pitchFamily="49" charset="0"/>
                  </a:rPr>
                </a:br>
                <a:r>
                  <a:rPr lang="en-US" sz="3000" dirty="0">
                    <a:latin typeface="Consolas" panose="020B0609020204030204" pitchFamily="49" charset="0"/>
                  </a:rPr>
                  <a:t>  f 5</a:t>
                </a:r>
                <a:r>
                  <a:rPr lang="en-US" sz="3000" dirty="0"/>
                  <a:t> </a:t>
                </a:r>
                <a14:m>
                  <m:oMath xmlns:m="http://schemas.openxmlformats.org/officeDocument/2006/math">
                    <m:r>
                      <a:rPr lang="en-US" sz="3000" i="1">
                        <a:latin typeface="Cambria Math" panose="02040503050406030204" pitchFamily="18" charset="0"/>
                      </a:rPr>
                      <m:t>→</m:t>
                    </m:r>
                  </m:oMath>
                </a14:m>
                <a:endParaRPr lang="en-US" sz="3000" dirty="0"/>
              </a:p>
              <a:p>
                <a:pPr marL="0" indent="0">
                  <a:buNone/>
                </a:pPr>
                <a:r>
                  <a:rPr lang="en-US" sz="3000" dirty="0">
                    <a:latin typeface="Consolas" panose="020B0609020204030204" pitchFamily="49" charset="0"/>
                  </a:rPr>
                  <a:t>(</a:t>
                </a:r>
                <a14:m>
                  <m:oMath xmlns:m="http://schemas.openxmlformats.org/officeDocument/2006/math">
                    <m:r>
                      <a:rPr lang="en-US" sz="3000" i="1">
                        <a:latin typeface="Cambria Math" panose="02040503050406030204" pitchFamily="18" charset="0"/>
                      </a:rPr>
                      <m:t>𝜆</m:t>
                    </m:r>
                  </m:oMath>
                </a14:m>
                <a:r>
                  <a:rPr lang="en-US" sz="3000" dirty="0">
                    <a:latin typeface="Consolas" panose="020B0609020204030204" pitchFamily="49" charset="0"/>
                  </a:rPr>
                  <a:t>x. </a:t>
                </a:r>
                <a:r>
                  <a:rPr lang="en-US" sz="3000" dirty="0" err="1">
                    <a:latin typeface="Consolas" panose="020B0609020204030204" pitchFamily="49" charset="0"/>
                  </a:rPr>
                  <a:t>ifzero</a:t>
                </a:r>
                <a:r>
                  <a:rPr lang="en-US" sz="3000" dirty="0">
                    <a:latin typeface="Consolas" panose="020B0609020204030204" pitchFamily="49" charset="0"/>
                  </a:rPr>
                  <a:t> x then 1 else x * f (x–1)) 5</a:t>
                </a:r>
                <a:endParaRPr lang="en-US" sz="3600" dirty="0"/>
              </a:p>
              <a:p>
                <a:pPr marL="0" indent="0">
                  <a:buNone/>
                </a:pPr>
                <a:endParaRPr lang="en-US" sz="3600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5F60649B-CF50-4204-8954-86C4421EBB2C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701" t="-3831" r="-62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39BB01A-08CA-46F7-B23C-81066BA740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29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65557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2505E2-FC17-4EEF-96F1-91E49ACC97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Typed Lambda Calculus with Recursion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5F60649B-CF50-4204-8954-86C4421EBB2C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lnSpcReduction="10000"/>
              </a:bodyPr>
              <a:lstStyle/>
              <a:p>
                <a:pPr marL="0" lvl="0" indent="0">
                  <a:buNone/>
                </a:pPr>
                <a:r>
                  <a:rPr lang="en-US" sz="3600" b="1" i="1" dirty="0">
                    <a:solidFill>
                      <a:prstClr val="black">
                        <a:lumMod val="85000"/>
                        <a:lumOff val="15000"/>
                      </a:prstClr>
                    </a:solidFill>
                  </a:rPr>
                  <a:t>L</a:t>
                </a:r>
                <a:r>
                  <a:rPr lang="en-US" sz="3600" dirty="0">
                    <a:solidFill>
                      <a:prstClr val="black">
                        <a:lumMod val="85000"/>
                        <a:lumOff val="15000"/>
                      </a:prstClr>
                    </a:solidFill>
                  </a:rPr>
                  <a:t> ::= &lt;ident&gt; | </a:t>
                </a:r>
                <a14:m>
                  <m:oMath xmlns:m="http://schemas.openxmlformats.org/officeDocument/2006/math">
                    <m:r>
                      <a:rPr lang="en-US" sz="3600" i="1">
                        <a:solidFill>
                          <a:prstClr val="black">
                            <a:lumMod val="85000"/>
                            <a:lumOff val="15000"/>
                          </a:prstClr>
                        </a:solidFill>
                        <a:latin typeface="Cambria Math" panose="02040503050406030204" pitchFamily="18" charset="0"/>
                      </a:rPr>
                      <m:t>𝜆</m:t>
                    </m:r>
                  </m:oMath>
                </a14:m>
                <a:r>
                  <a:rPr lang="en-US" sz="3600" dirty="0">
                    <a:solidFill>
                      <a:prstClr val="black">
                        <a:lumMod val="85000"/>
                        <a:lumOff val="15000"/>
                      </a:prstClr>
                    </a:solidFill>
                  </a:rPr>
                  <a:t>(&lt;ident&gt;: </a:t>
                </a:r>
                <a:r>
                  <a:rPr lang="en-US" sz="3600" b="1" i="1" dirty="0">
                    <a:solidFill>
                      <a:prstClr val="black">
                        <a:lumMod val="85000"/>
                        <a:lumOff val="15000"/>
                      </a:prstClr>
                    </a:solidFill>
                  </a:rPr>
                  <a:t>T</a:t>
                </a:r>
                <a:r>
                  <a:rPr lang="en-US" sz="3600" dirty="0">
                    <a:solidFill>
                      <a:prstClr val="black">
                        <a:lumMod val="85000"/>
                        <a:lumOff val="15000"/>
                      </a:prstClr>
                    </a:solidFill>
                  </a:rPr>
                  <a:t>). </a:t>
                </a:r>
                <a:r>
                  <a:rPr lang="en-US" sz="3600" b="1" i="1" dirty="0">
                    <a:solidFill>
                      <a:prstClr val="black">
                        <a:lumMod val="85000"/>
                        <a:lumOff val="15000"/>
                      </a:prstClr>
                    </a:solidFill>
                  </a:rPr>
                  <a:t>L</a:t>
                </a:r>
                <a:r>
                  <a:rPr lang="en-US" sz="3600" dirty="0">
                    <a:solidFill>
                      <a:prstClr val="black">
                        <a:lumMod val="85000"/>
                        <a:lumOff val="15000"/>
                      </a:prstClr>
                    </a:solidFill>
                  </a:rPr>
                  <a:t> | </a:t>
                </a:r>
                <a:r>
                  <a:rPr lang="en-US" sz="3600" b="1" i="1" dirty="0">
                    <a:solidFill>
                      <a:prstClr val="black">
                        <a:lumMod val="85000"/>
                        <a:lumOff val="15000"/>
                      </a:prstClr>
                    </a:solidFill>
                  </a:rPr>
                  <a:t>L</a:t>
                </a:r>
                <a:r>
                  <a:rPr lang="en-US" sz="3600" dirty="0">
                    <a:solidFill>
                      <a:prstClr val="black">
                        <a:lumMod val="85000"/>
                        <a:lumOff val="15000"/>
                      </a:prstClr>
                    </a:solidFill>
                  </a:rPr>
                  <a:t> </a:t>
                </a:r>
                <a:r>
                  <a:rPr lang="en-US" sz="3600" b="1" i="1" dirty="0" err="1">
                    <a:solidFill>
                      <a:prstClr val="black">
                        <a:lumMod val="85000"/>
                        <a:lumOff val="15000"/>
                      </a:prstClr>
                    </a:solidFill>
                  </a:rPr>
                  <a:t>L</a:t>
                </a:r>
                <a:r>
                  <a:rPr lang="en-US" sz="3600" b="1" i="1" dirty="0">
                    <a:solidFill>
                      <a:prstClr val="black">
                        <a:lumMod val="85000"/>
                        <a:lumOff val="15000"/>
                      </a:prstClr>
                    </a:solidFill>
                  </a:rPr>
                  <a:t> </a:t>
                </a:r>
                <a:r>
                  <a:rPr lang="en-US" sz="3600" dirty="0">
                    <a:solidFill>
                      <a:prstClr val="black">
                        <a:lumMod val="85000"/>
                        <a:lumOff val="15000"/>
                      </a:prstClr>
                    </a:solidFill>
                  </a:rPr>
                  <a:t>| &lt;#&gt; | </a:t>
                </a:r>
                <a:r>
                  <a:rPr lang="en-US" sz="3600" b="1" i="1" dirty="0">
                    <a:solidFill>
                      <a:prstClr val="black">
                        <a:lumMod val="85000"/>
                        <a:lumOff val="15000"/>
                      </a:prstClr>
                    </a:solidFill>
                  </a:rPr>
                  <a:t>L</a:t>
                </a:r>
                <a:r>
                  <a:rPr lang="en-US" sz="3600" dirty="0">
                    <a:solidFill>
                      <a:prstClr val="black">
                        <a:lumMod val="85000"/>
                        <a:lumOff val="15000"/>
                      </a:prstClr>
                    </a:solidFill>
                  </a:rPr>
                  <a:t> </a:t>
                </a:r>
                <a:r>
                  <a:rPr lang="en-US" sz="3600" b="1" dirty="0">
                    <a:solidFill>
                      <a:prstClr val="black">
                        <a:lumMod val="85000"/>
                        <a:lumOff val="15000"/>
                      </a:prstClr>
                    </a:solidFill>
                    <a:latin typeface="Consolas" panose="020B0609020204030204" pitchFamily="49" charset="0"/>
                  </a:rPr>
                  <a:t>+</a:t>
                </a:r>
                <a:r>
                  <a:rPr lang="en-US" sz="3600" dirty="0">
                    <a:solidFill>
                      <a:prstClr val="black">
                        <a:lumMod val="85000"/>
                        <a:lumOff val="15000"/>
                      </a:prstClr>
                    </a:solidFill>
                  </a:rPr>
                  <a:t> </a:t>
                </a:r>
                <a:r>
                  <a:rPr lang="en-US" sz="3600" b="1" i="1" dirty="0">
                    <a:solidFill>
                      <a:prstClr val="black">
                        <a:lumMod val="85000"/>
                        <a:lumOff val="15000"/>
                      </a:prstClr>
                    </a:solidFill>
                  </a:rPr>
                  <a:t>L </a:t>
                </a:r>
                <a:r>
                  <a:rPr lang="en-US" sz="3600" dirty="0">
                    <a:solidFill>
                      <a:prstClr val="black">
                        <a:lumMod val="85000"/>
                        <a:lumOff val="15000"/>
                      </a:prstClr>
                    </a:solidFill>
                  </a:rPr>
                  <a:t>|</a:t>
                </a:r>
                <a:r>
                  <a:rPr lang="en-US" sz="3600" b="1" i="1" dirty="0">
                    <a:solidFill>
                      <a:prstClr val="black">
                        <a:lumMod val="85000"/>
                        <a:lumOff val="15000"/>
                      </a:prstClr>
                    </a:solidFill>
                  </a:rPr>
                  <a:t> L </a:t>
                </a:r>
                <a:r>
                  <a:rPr lang="en-US" sz="3600" b="1" dirty="0">
                    <a:solidFill>
                      <a:prstClr val="black">
                        <a:lumMod val="85000"/>
                        <a:lumOff val="15000"/>
                      </a:prstClr>
                    </a:solidFill>
                    <a:latin typeface="Consolas" panose="020B0609020204030204" pitchFamily="49" charset="0"/>
                  </a:rPr>
                  <a:t>–</a:t>
                </a:r>
                <a:r>
                  <a:rPr lang="en-US" sz="3600" b="1" i="1" dirty="0">
                    <a:solidFill>
                      <a:prstClr val="black">
                        <a:lumMod val="85000"/>
                        <a:lumOff val="15000"/>
                      </a:prstClr>
                    </a:solidFill>
                  </a:rPr>
                  <a:t> L</a:t>
                </a:r>
                <a:endParaRPr lang="en-US" sz="3600" dirty="0">
                  <a:solidFill>
                    <a:prstClr val="black">
                      <a:lumMod val="85000"/>
                      <a:lumOff val="15000"/>
                    </a:prstClr>
                  </a:solidFill>
                </a:endParaRPr>
              </a:p>
              <a:p>
                <a:pPr marL="0" lvl="0" indent="0">
                  <a:buNone/>
                </a:pPr>
                <a:r>
                  <a:rPr lang="en-US" sz="3600" dirty="0">
                    <a:solidFill>
                      <a:prstClr val="black">
                        <a:lumMod val="85000"/>
                        <a:lumOff val="15000"/>
                      </a:prstClr>
                    </a:solidFill>
                  </a:rPr>
                  <a:t>    | </a:t>
                </a:r>
                <a:r>
                  <a:rPr lang="en-US" dirty="0" err="1">
                    <a:solidFill>
                      <a:prstClr val="black">
                        <a:lumMod val="85000"/>
                        <a:lumOff val="15000"/>
                      </a:prstClr>
                    </a:solidFill>
                    <a:latin typeface="Consolas" panose="020B0609020204030204" pitchFamily="49" charset="0"/>
                  </a:rPr>
                  <a:t>ifzero</a:t>
                </a:r>
                <a:r>
                  <a:rPr lang="en-US" sz="3600" dirty="0">
                    <a:solidFill>
                      <a:prstClr val="black">
                        <a:lumMod val="85000"/>
                        <a:lumOff val="15000"/>
                      </a:prstClr>
                    </a:solidFill>
                  </a:rPr>
                  <a:t> </a:t>
                </a:r>
                <a:r>
                  <a:rPr lang="en-US" sz="3600" b="1" i="1" dirty="0">
                    <a:solidFill>
                      <a:prstClr val="black">
                        <a:lumMod val="85000"/>
                        <a:lumOff val="15000"/>
                      </a:prstClr>
                    </a:solidFill>
                  </a:rPr>
                  <a:t>L</a:t>
                </a:r>
                <a:r>
                  <a:rPr lang="en-US" sz="3600" dirty="0">
                    <a:solidFill>
                      <a:prstClr val="black">
                        <a:lumMod val="85000"/>
                        <a:lumOff val="15000"/>
                      </a:prstClr>
                    </a:solidFill>
                  </a:rPr>
                  <a:t> </a:t>
                </a:r>
                <a:r>
                  <a:rPr lang="en-US" dirty="0">
                    <a:solidFill>
                      <a:prstClr val="black">
                        <a:lumMod val="85000"/>
                        <a:lumOff val="15000"/>
                      </a:prstClr>
                    </a:solidFill>
                    <a:latin typeface="Consolas" panose="020B0609020204030204" pitchFamily="49" charset="0"/>
                  </a:rPr>
                  <a:t>then</a:t>
                </a:r>
                <a:r>
                  <a:rPr lang="en-US" sz="3600" dirty="0">
                    <a:solidFill>
                      <a:prstClr val="black">
                        <a:lumMod val="85000"/>
                        <a:lumOff val="15000"/>
                      </a:prstClr>
                    </a:solidFill>
                  </a:rPr>
                  <a:t> </a:t>
                </a:r>
                <a:r>
                  <a:rPr lang="en-US" sz="3600" b="1" i="1" dirty="0">
                    <a:solidFill>
                      <a:prstClr val="black">
                        <a:lumMod val="85000"/>
                        <a:lumOff val="15000"/>
                      </a:prstClr>
                    </a:solidFill>
                  </a:rPr>
                  <a:t>L</a:t>
                </a:r>
                <a:r>
                  <a:rPr lang="en-US" sz="3600" dirty="0">
                    <a:solidFill>
                      <a:prstClr val="black">
                        <a:lumMod val="85000"/>
                        <a:lumOff val="15000"/>
                      </a:prstClr>
                    </a:solidFill>
                  </a:rPr>
                  <a:t> </a:t>
                </a:r>
                <a:r>
                  <a:rPr lang="en-US" dirty="0">
                    <a:solidFill>
                      <a:prstClr val="black">
                        <a:lumMod val="85000"/>
                        <a:lumOff val="15000"/>
                      </a:prstClr>
                    </a:solidFill>
                    <a:latin typeface="Consolas" panose="020B0609020204030204" pitchFamily="49" charset="0"/>
                  </a:rPr>
                  <a:t>else</a:t>
                </a:r>
                <a:r>
                  <a:rPr lang="en-US" sz="3600" dirty="0">
                    <a:solidFill>
                      <a:prstClr val="black">
                        <a:lumMod val="85000"/>
                        <a:lumOff val="15000"/>
                      </a:prstClr>
                    </a:solidFill>
                  </a:rPr>
                  <a:t> </a:t>
                </a:r>
                <a:r>
                  <a:rPr lang="en-US" sz="3600" b="1" i="1" dirty="0">
                    <a:solidFill>
                      <a:prstClr val="black">
                        <a:lumMod val="85000"/>
                        <a:lumOff val="15000"/>
                      </a:prstClr>
                    </a:solidFill>
                  </a:rPr>
                  <a:t>L </a:t>
                </a:r>
                <a:r>
                  <a:rPr lang="en-US" sz="3600" dirty="0">
                    <a:solidFill>
                      <a:prstClr val="black">
                        <a:lumMod val="85000"/>
                        <a:lumOff val="15000"/>
                      </a:prstClr>
                    </a:solidFill>
                  </a:rPr>
                  <a:t>|</a:t>
                </a:r>
                <a:r>
                  <a:rPr lang="en-US" sz="3600" b="1" i="1" dirty="0">
                    <a:solidFill>
                      <a:prstClr val="black">
                        <a:lumMod val="85000"/>
                        <a:lumOff val="15000"/>
                      </a:prstClr>
                    </a:solidFill>
                  </a:rPr>
                  <a:t> </a:t>
                </a:r>
                <a:r>
                  <a:rPr lang="en-US" dirty="0">
                    <a:solidFill>
                      <a:prstClr val="black">
                        <a:lumMod val="85000"/>
                        <a:lumOff val="15000"/>
                      </a:prstClr>
                    </a:solidFill>
                    <a:latin typeface="Consolas" panose="020B0609020204030204" pitchFamily="49" charset="0"/>
                  </a:rPr>
                  <a:t>let rec</a:t>
                </a:r>
                <a:r>
                  <a:rPr lang="en-US" sz="3600" dirty="0">
                    <a:solidFill>
                      <a:prstClr val="black">
                        <a:lumMod val="85000"/>
                        <a:lumOff val="15000"/>
                      </a:prstClr>
                    </a:solidFill>
                  </a:rPr>
                  <a:t> &lt;ident&gt; : </a:t>
                </a:r>
                <a:r>
                  <a:rPr lang="en-US" sz="3600" b="1" i="1" dirty="0">
                    <a:solidFill>
                      <a:prstClr val="black">
                        <a:lumMod val="85000"/>
                        <a:lumOff val="15000"/>
                      </a:prstClr>
                    </a:solidFill>
                  </a:rPr>
                  <a:t>T</a:t>
                </a:r>
                <a:r>
                  <a:rPr lang="en-US" sz="3600" dirty="0">
                    <a:solidFill>
                      <a:prstClr val="black">
                        <a:lumMod val="85000"/>
                        <a:lumOff val="15000"/>
                      </a:prstClr>
                    </a:solidFill>
                  </a:rPr>
                  <a:t> </a:t>
                </a:r>
                <a:r>
                  <a:rPr lang="en-US" sz="3600" dirty="0">
                    <a:solidFill>
                      <a:prstClr val="black">
                        <a:lumMod val="85000"/>
                        <a:lumOff val="15000"/>
                      </a:prstClr>
                    </a:solidFill>
                    <a:latin typeface="Consolas" panose="020B0609020204030204" pitchFamily="49" charset="0"/>
                  </a:rPr>
                  <a:t>=</a:t>
                </a:r>
                <a:r>
                  <a:rPr lang="en-US" sz="3600" dirty="0">
                    <a:solidFill>
                      <a:prstClr val="black">
                        <a:lumMod val="85000"/>
                        <a:lumOff val="15000"/>
                      </a:prstClr>
                    </a:solidFill>
                  </a:rPr>
                  <a:t> </a:t>
                </a:r>
                <a:r>
                  <a:rPr lang="en-US" sz="3600" b="1" i="1" dirty="0">
                    <a:solidFill>
                      <a:prstClr val="black">
                        <a:lumMod val="85000"/>
                        <a:lumOff val="15000"/>
                      </a:prstClr>
                    </a:solidFill>
                  </a:rPr>
                  <a:t>L </a:t>
                </a:r>
                <a:r>
                  <a:rPr lang="en-US" dirty="0">
                    <a:solidFill>
                      <a:prstClr val="black">
                        <a:lumMod val="85000"/>
                        <a:lumOff val="15000"/>
                      </a:prstClr>
                    </a:solidFill>
                    <a:latin typeface="Consolas" panose="020B0609020204030204" pitchFamily="49" charset="0"/>
                  </a:rPr>
                  <a:t>in</a:t>
                </a:r>
                <a:r>
                  <a:rPr lang="en-US" sz="3600" b="1" i="1" dirty="0">
                    <a:solidFill>
                      <a:prstClr val="black">
                        <a:lumMod val="85000"/>
                        <a:lumOff val="15000"/>
                      </a:prstClr>
                    </a:solidFill>
                  </a:rPr>
                  <a:t> L</a:t>
                </a:r>
                <a:endParaRPr lang="en-US" sz="3600" b="1" i="1" dirty="0"/>
              </a:p>
              <a:p>
                <a:pPr marL="0" indent="0">
                  <a:buNone/>
                </a:pPr>
                <a:endParaRPr lang="en-US" sz="3600" dirty="0"/>
              </a:p>
              <a:p>
                <a:pPr marL="0" indent="0">
                  <a:buNone/>
                </a:pPr>
                <a:r>
                  <a:rPr lang="en-US" sz="3000" dirty="0">
                    <a:latin typeface="Consolas" panose="020B0609020204030204" pitchFamily="49" charset="0"/>
                  </a:rPr>
                  <a:t>let rec f = </a:t>
                </a:r>
                <a14:m>
                  <m:oMath xmlns:m="http://schemas.openxmlformats.org/officeDocument/2006/math">
                    <m:r>
                      <a:rPr lang="en-US" sz="3000" i="1">
                        <a:latin typeface="Cambria Math" panose="02040503050406030204" pitchFamily="18" charset="0"/>
                      </a:rPr>
                      <m:t>𝜆</m:t>
                    </m:r>
                  </m:oMath>
                </a14:m>
                <a:r>
                  <a:rPr lang="en-US" sz="3000" dirty="0">
                    <a:latin typeface="Consolas" panose="020B0609020204030204" pitchFamily="49" charset="0"/>
                  </a:rPr>
                  <a:t>x. </a:t>
                </a:r>
                <a:r>
                  <a:rPr lang="en-US" sz="3000" dirty="0" err="1">
                    <a:latin typeface="Consolas" panose="020B0609020204030204" pitchFamily="49" charset="0"/>
                  </a:rPr>
                  <a:t>ifzero</a:t>
                </a:r>
                <a:r>
                  <a:rPr lang="en-US" sz="3000" dirty="0">
                    <a:latin typeface="Consolas" panose="020B0609020204030204" pitchFamily="49" charset="0"/>
                  </a:rPr>
                  <a:t> x then 1 else x*f (x–1) in </a:t>
                </a:r>
                <a:br>
                  <a:rPr lang="en-US" sz="3000" dirty="0">
                    <a:latin typeface="Consolas" panose="020B0609020204030204" pitchFamily="49" charset="0"/>
                  </a:rPr>
                </a:br>
                <a:r>
                  <a:rPr lang="en-US" sz="3000" dirty="0">
                    <a:latin typeface="Consolas" panose="020B0609020204030204" pitchFamily="49" charset="0"/>
                  </a:rPr>
                  <a:t>  f 5</a:t>
                </a:r>
                <a:r>
                  <a:rPr lang="en-US" sz="3000" dirty="0"/>
                  <a:t> </a:t>
                </a:r>
                <a14:m>
                  <m:oMath xmlns:m="http://schemas.openxmlformats.org/officeDocument/2006/math">
                    <m:r>
                      <a:rPr lang="en-US" sz="3000" i="1">
                        <a:latin typeface="Cambria Math" panose="02040503050406030204" pitchFamily="18" charset="0"/>
                      </a:rPr>
                      <m:t>→</m:t>
                    </m:r>
                  </m:oMath>
                </a14:m>
                <a:endParaRPr lang="en-US" sz="3000" dirty="0"/>
              </a:p>
              <a:p>
                <a:pPr marL="0" indent="0">
                  <a:buNone/>
                </a:pPr>
                <a:r>
                  <a:rPr lang="en-US" sz="3000" dirty="0">
                    <a:latin typeface="Consolas" panose="020B0609020204030204" pitchFamily="49" charset="0"/>
                  </a:rPr>
                  <a:t>(</a:t>
                </a:r>
                <a14:m>
                  <m:oMath xmlns:m="http://schemas.openxmlformats.org/officeDocument/2006/math">
                    <m:r>
                      <a:rPr lang="en-US" sz="3000" i="1">
                        <a:latin typeface="Cambria Math" panose="02040503050406030204" pitchFamily="18" charset="0"/>
                      </a:rPr>
                      <m:t>𝜆</m:t>
                    </m:r>
                  </m:oMath>
                </a14:m>
                <a:r>
                  <a:rPr lang="en-US" sz="3000" dirty="0">
                    <a:latin typeface="Consolas" panose="020B0609020204030204" pitchFamily="49" charset="0"/>
                  </a:rPr>
                  <a:t>x. </a:t>
                </a:r>
                <a:r>
                  <a:rPr lang="en-US" sz="3000" dirty="0" err="1">
                    <a:latin typeface="Consolas" panose="020B0609020204030204" pitchFamily="49" charset="0"/>
                  </a:rPr>
                  <a:t>ifzero</a:t>
                </a:r>
                <a:r>
                  <a:rPr lang="en-US" sz="3000" dirty="0">
                    <a:latin typeface="Consolas" panose="020B0609020204030204" pitchFamily="49" charset="0"/>
                  </a:rPr>
                  <a:t> x then 1 else x * f (x–1)) 5</a:t>
                </a:r>
                <a:r>
                  <a:rPr lang="en-US" sz="3600" dirty="0"/>
                  <a:t> </a:t>
                </a:r>
                <a14:m>
                  <m:oMath xmlns:m="http://schemas.openxmlformats.org/officeDocument/2006/math">
                    <m:r>
                      <a:rPr lang="en-US" sz="3600" i="1">
                        <a:latin typeface="Cambria Math" panose="02040503050406030204" pitchFamily="18" charset="0"/>
                      </a:rPr>
                      <m:t>→</m:t>
                    </m:r>
                  </m:oMath>
                </a14:m>
                <a:r>
                  <a:rPr lang="en-US" sz="3600" dirty="0"/>
                  <a:t> … </a:t>
                </a:r>
                <a14:m>
                  <m:oMath xmlns:m="http://schemas.openxmlformats.org/officeDocument/2006/math">
                    <m:r>
                      <a:rPr lang="en-US" sz="3600" i="1">
                        <a:latin typeface="Cambria Math" panose="02040503050406030204" pitchFamily="18" charset="0"/>
                      </a:rPr>
                      <m:t>→</m:t>
                    </m:r>
                  </m:oMath>
                </a14:m>
                <a:r>
                  <a:rPr lang="en-US" sz="3600" dirty="0"/>
                  <a:t>  </a:t>
                </a:r>
                <a:br>
                  <a:rPr lang="en-US" sz="3600" dirty="0"/>
                </a:br>
                <a:r>
                  <a:rPr lang="en-US" sz="3000" dirty="0">
                    <a:latin typeface="Consolas" panose="020B0609020204030204" pitchFamily="49" charset="0"/>
                  </a:rPr>
                  <a:t>5 * f 4</a:t>
                </a:r>
                <a:endParaRPr lang="en-US" sz="3600" dirty="0"/>
              </a:p>
              <a:p>
                <a:pPr marL="0" indent="0">
                  <a:buNone/>
                </a:pPr>
                <a:endParaRPr lang="en-US" sz="3600" dirty="0"/>
              </a:p>
              <a:p>
                <a:pPr marL="0" indent="0">
                  <a:buNone/>
                </a:pPr>
                <a:r>
                  <a:rPr lang="en-US" dirty="0"/>
                  <a:t>But what is </a:t>
                </a:r>
                <a:r>
                  <a:rPr lang="en-US" dirty="0">
                    <a:latin typeface="Consolas" panose="020B0609020204030204" pitchFamily="49" charset="0"/>
                  </a:rPr>
                  <a:t>f</a:t>
                </a:r>
                <a:r>
                  <a:rPr lang="en-US" dirty="0"/>
                  <a:t>?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5F60649B-CF50-4204-8954-86C4421EBB2C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701" t="-4598" r="-62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39BB01A-08CA-46F7-B23C-81066BA740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30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00323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2505E2-FC17-4EEF-96F1-91E49ACC97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Typed Lambda Calculus with Recursion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5F60649B-CF50-4204-8954-86C4421EBB2C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pPr marL="0" lvl="0" indent="0">
                  <a:buNone/>
                </a:pPr>
                <a:r>
                  <a:rPr lang="en-US" sz="3600" b="1" i="1" dirty="0">
                    <a:solidFill>
                      <a:prstClr val="black">
                        <a:lumMod val="85000"/>
                        <a:lumOff val="15000"/>
                      </a:prstClr>
                    </a:solidFill>
                  </a:rPr>
                  <a:t>L</a:t>
                </a:r>
                <a:r>
                  <a:rPr lang="en-US" sz="3600" dirty="0">
                    <a:solidFill>
                      <a:prstClr val="black">
                        <a:lumMod val="85000"/>
                        <a:lumOff val="15000"/>
                      </a:prstClr>
                    </a:solidFill>
                  </a:rPr>
                  <a:t> ::= &lt;ident&gt; | </a:t>
                </a:r>
                <a14:m>
                  <m:oMath xmlns:m="http://schemas.openxmlformats.org/officeDocument/2006/math">
                    <m:r>
                      <a:rPr lang="en-US" sz="3600" i="1">
                        <a:solidFill>
                          <a:prstClr val="black">
                            <a:lumMod val="85000"/>
                            <a:lumOff val="15000"/>
                          </a:prstClr>
                        </a:solidFill>
                        <a:latin typeface="Cambria Math" panose="02040503050406030204" pitchFamily="18" charset="0"/>
                      </a:rPr>
                      <m:t>𝜆</m:t>
                    </m:r>
                  </m:oMath>
                </a14:m>
                <a:r>
                  <a:rPr lang="en-US" sz="3600" dirty="0">
                    <a:solidFill>
                      <a:prstClr val="black">
                        <a:lumMod val="85000"/>
                        <a:lumOff val="15000"/>
                      </a:prstClr>
                    </a:solidFill>
                  </a:rPr>
                  <a:t>(&lt;ident&gt;: </a:t>
                </a:r>
                <a:r>
                  <a:rPr lang="en-US" sz="3600" b="1" i="1" dirty="0">
                    <a:solidFill>
                      <a:prstClr val="black">
                        <a:lumMod val="85000"/>
                        <a:lumOff val="15000"/>
                      </a:prstClr>
                    </a:solidFill>
                  </a:rPr>
                  <a:t>T</a:t>
                </a:r>
                <a:r>
                  <a:rPr lang="en-US" sz="3600" dirty="0">
                    <a:solidFill>
                      <a:prstClr val="black">
                        <a:lumMod val="85000"/>
                        <a:lumOff val="15000"/>
                      </a:prstClr>
                    </a:solidFill>
                  </a:rPr>
                  <a:t>). </a:t>
                </a:r>
                <a:r>
                  <a:rPr lang="en-US" sz="3600" b="1" i="1" dirty="0">
                    <a:solidFill>
                      <a:prstClr val="black">
                        <a:lumMod val="85000"/>
                        <a:lumOff val="15000"/>
                      </a:prstClr>
                    </a:solidFill>
                  </a:rPr>
                  <a:t>L</a:t>
                </a:r>
                <a:r>
                  <a:rPr lang="en-US" sz="3600" dirty="0">
                    <a:solidFill>
                      <a:prstClr val="black">
                        <a:lumMod val="85000"/>
                        <a:lumOff val="15000"/>
                      </a:prstClr>
                    </a:solidFill>
                  </a:rPr>
                  <a:t> | </a:t>
                </a:r>
                <a:r>
                  <a:rPr lang="en-US" sz="3600" b="1" i="1" dirty="0">
                    <a:solidFill>
                      <a:prstClr val="black">
                        <a:lumMod val="85000"/>
                        <a:lumOff val="15000"/>
                      </a:prstClr>
                    </a:solidFill>
                  </a:rPr>
                  <a:t>L</a:t>
                </a:r>
                <a:r>
                  <a:rPr lang="en-US" sz="3600" dirty="0">
                    <a:solidFill>
                      <a:prstClr val="black">
                        <a:lumMod val="85000"/>
                        <a:lumOff val="15000"/>
                      </a:prstClr>
                    </a:solidFill>
                  </a:rPr>
                  <a:t> </a:t>
                </a:r>
                <a:r>
                  <a:rPr lang="en-US" sz="3600" b="1" i="1" dirty="0" err="1">
                    <a:solidFill>
                      <a:prstClr val="black">
                        <a:lumMod val="85000"/>
                        <a:lumOff val="15000"/>
                      </a:prstClr>
                    </a:solidFill>
                  </a:rPr>
                  <a:t>L</a:t>
                </a:r>
                <a:r>
                  <a:rPr lang="en-US" sz="3600" b="1" i="1" dirty="0">
                    <a:solidFill>
                      <a:prstClr val="black">
                        <a:lumMod val="85000"/>
                        <a:lumOff val="15000"/>
                      </a:prstClr>
                    </a:solidFill>
                  </a:rPr>
                  <a:t> </a:t>
                </a:r>
                <a:r>
                  <a:rPr lang="en-US" sz="3600" dirty="0">
                    <a:solidFill>
                      <a:prstClr val="black">
                        <a:lumMod val="85000"/>
                        <a:lumOff val="15000"/>
                      </a:prstClr>
                    </a:solidFill>
                  </a:rPr>
                  <a:t>| &lt;#&gt; | </a:t>
                </a:r>
                <a:r>
                  <a:rPr lang="en-US" sz="3600" b="1" i="1" dirty="0">
                    <a:solidFill>
                      <a:prstClr val="black">
                        <a:lumMod val="85000"/>
                        <a:lumOff val="15000"/>
                      </a:prstClr>
                    </a:solidFill>
                  </a:rPr>
                  <a:t>L</a:t>
                </a:r>
                <a:r>
                  <a:rPr lang="en-US" sz="3600" dirty="0">
                    <a:solidFill>
                      <a:prstClr val="black">
                        <a:lumMod val="85000"/>
                        <a:lumOff val="15000"/>
                      </a:prstClr>
                    </a:solidFill>
                  </a:rPr>
                  <a:t> </a:t>
                </a:r>
                <a:r>
                  <a:rPr lang="en-US" sz="3600" b="1" dirty="0">
                    <a:solidFill>
                      <a:prstClr val="black">
                        <a:lumMod val="85000"/>
                        <a:lumOff val="15000"/>
                      </a:prstClr>
                    </a:solidFill>
                    <a:latin typeface="Consolas" panose="020B0609020204030204" pitchFamily="49" charset="0"/>
                  </a:rPr>
                  <a:t>+</a:t>
                </a:r>
                <a:r>
                  <a:rPr lang="en-US" sz="3600" dirty="0">
                    <a:solidFill>
                      <a:prstClr val="black">
                        <a:lumMod val="85000"/>
                        <a:lumOff val="15000"/>
                      </a:prstClr>
                    </a:solidFill>
                  </a:rPr>
                  <a:t> </a:t>
                </a:r>
                <a:r>
                  <a:rPr lang="en-US" sz="3600" b="1" i="1" dirty="0">
                    <a:solidFill>
                      <a:prstClr val="black">
                        <a:lumMod val="85000"/>
                        <a:lumOff val="15000"/>
                      </a:prstClr>
                    </a:solidFill>
                  </a:rPr>
                  <a:t>L </a:t>
                </a:r>
                <a:r>
                  <a:rPr lang="en-US" sz="3600" dirty="0">
                    <a:solidFill>
                      <a:prstClr val="black">
                        <a:lumMod val="85000"/>
                        <a:lumOff val="15000"/>
                      </a:prstClr>
                    </a:solidFill>
                  </a:rPr>
                  <a:t>|</a:t>
                </a:r>
                <a:r>
                  <a:rPr lang="en-US" sz="3600" b="1" i="1" dirty="0">
                    <a:solidFill>
                      <a:prstClr val="black">
                        <a:lumMod val="85000"/>
                        <a:lumOff val="15000"/>
                      </a:prstClr>
                    </a:solidFill>
                  </a:rPr>
                  <a:t> L </a:t>
                </a:r>
                <a:r>
                  <a:rPr lang="en-US" sz="3600" b="1" dirty="0">
                    <a:solidFill>
                      <a:prstClr val="black">
                        <a:lumMod val="85000"/>
                        <a:lumOff val="15000"/>
                      </a:prstClr>
                    </a:solidFill>
                    <a:latin typeface="Consolas" panose="020B0609020204030204" pitchFamily="49" charset="0"/>
                  </a:rPr>
                  <a:t>–</a:t>
                </a:r>
                <a:r>
                  <a:rPr lang="en-US" sz="3600" b="1" i="1" dirty="0">
                    <a:solidFill>
                      <a:prstClr val="black">
                        <a:lumMod val="85000"/>
                        <a:lumOff val="15000"/>
                      </a:prstClr>
                    </a:solidFill>
                  </a:rPr>
                  <a:t> L</a:t>
                </a:r>
                <a:endParaRPr lang="en-US" sz="3600" dirty="0">
                  <a:solidFill>
                    <a:prstClr val="black">
                      <a:lumMod val="85000"/>
                      <a:lumOff val="15000"/>
                    </a:prstClr>
                  </a:solidFill>
                </a:endParaRPr>
              </a:p>
              <a:p>
                <a:pPr marL="0" lvl="0" indent="0">
                  <a:buNone/>
                </a:pPr>
                <a:r>
                  <a:rPr lang="en-US" sz="3600" dirty="0">
                    <a:solidFill>
                      <a:prstClr val="black">
                        <a:lumMod val="85000"/>
                        <a:lumOff val="15000"/>
                      </a:prstClr>
                    </a:solidFill>
                  </a:rPr>
                  <a:t>    | </a:t>
                </a:r>
                <a:r>
                  <a:rPr lang="en-US" dirty="0" err="1">
                    <a:solidFill>
                      <a:prstClr val="black">
                        <a:lumMod val="85000"/>
                        <a:lumOff val="15000"/>
                      </a:prstClr>
                    </a:solidFill>
                    <a:latin typeface="Consolas" panose="020B0609020204030204" pitchFamily="49" charset="0"/>
                  </a:rPr>
                  <a:t>ifzero</a:t>
                </a:r>
                <a:r>
                  <a:rPr lang="en-US" sz="3600" dirty="0">
                    <a:solidFill>
                      <a:prstClr val="black">
                        <a:lumMod val="85000"/>
                        <a:lumOff val="15000"/>
                      </a:prstClr>
                    </a:solidFill>
                  </a:rPr>
                  <a:t> </a:t>
                </a:r>
                <a:r>
                  <a:rPr lang="en-US" sz="3600" b="1" i="1" dirty="0">
                    <a:solidFill>
                      <a:prstClr val="black">
                        <a:lumMod val="85000"/>
                        <a:lumOff val="15000"/>
                      </a:prstClr>
                    </a:solidFill>
                  </a:rPr>
                  <a:t>L</a:t>
                </a:r>
                <a:r>
                  <a:rPr lang="en-US" sz="3600" dirty="0">
                    <a:solidFill>
                      <a:prstClr val="black">
                        <a:lumMod val="85000"/>
                        <a:lumOff val="15000"/>
                      </a:prstClr>
                    </a:solidFill>
                  </a:rPr>
                  <a:t> </a:t>
                </a:r>
                <a:r>
                  <a:rPr lang="en-US" dirty="0">
                    <a:solidFill>
                      <a:prstClr val="black">
                        <a:lumMod val="85000"/>
                        <a:lumOff val="15000"/>
                      </a:prstClr>
                    </a:solidFill>
                    <a:latin typeface="Consolas" panose="020B0609020204030204" pitchFamily="49" charset="0"/>
                  </a:rPr>
                  <a:t>then</a:t>
                </a:r>
                <a:r>
                  <a:rPr lang="en-US" sz="3600" dirty="0">
                    <a:solidFill>
                      <a:prstClr val="black">
                        <a:lumMod val="85000"/>
                        <a:lumOff val="15000"/>
                      </a:prstClr>
                    </a:solidFill>
                  </a:rPr>
                  <a:t> </a:t>
                </a:r>
                <a:r>
                  <a:rPr lang="en-US" sz="3600" b="1" i="1" dirty="0">
                    <a:solidFill>
                      <a:prstClr val="black">
                        <a:lumMod val="85000"/>
                        <a:lumOff val="15000"/>
                      </a:prstClr>
                    </a:solidFill>
                  </a:rPr>
                  <a:t>L</a:t>
                </a:r>
                <a:r>
                  <a:rPr lang="en-US" sz="3600" dirty="0">
                    <a:solidFill>
                      <a:prstClr val="black">
                        <a:lumMod val="85000"/>
                        <a:lumOff val="15000"/>
                      </a:prstClr>
                    </a:solidFill>
                  </a:rPr>
                  <a:t> </a:t>
                </a:r>
                <a:r>
                  <a:rPr lang="en-US" dirty="0">
                    <a:solidFill>
                      <a:prstClr val="black">
                        <a:lumMod val="85000"/>
                        <a:lumOff val="15000"/>
                      </a:prstClr>
                    </a:solidFill>
                    <a:latin typeface="Consolas" panose="020B0609020204030204" pitchFamily="49" charset="0"/>
                  </a:rPr>
                  <a:t>else</a:t>
                </a:r>
                <a:r>
                  <a:rPr lang="en-US" sz="3600" dirty="0">
                    <a:solidFill>
                      <a:prstClr val="black">
                        <a:lumMod val="85000"/>
                        <a:lumOff val="15000"/>
                      </a:prstClr>
                    </a:solidFill>
                  </a:rPr>
                  <a:t> </a:t>
                </a:r>
                <a:r>
                  <a:rPr lang="en-US" sz="3600" b="1" i="1" dirty="0">
                    <a:solidFill>
                      <a:prstClr val="black">
                        <a:lumMod val="85000"/>
                        <a:lumOff val="15000"/>
                      </a:prstClr>
                    </a:solidFill>
                  </a:rPr>
                  <a:t>L </a:t>
                </a:r>
                <a:r>
                  <a:rPr lang="en-US" sz="3600" dirty="0">
                    <a:solidFill>
                      <a:prstClr val="black">
                        <a:lumMod val="85000"/>
                        <a:lumOff val="15000"/>
                      </a:prstClr>
                    </a:solidFill>
                  </a:rPr>
                  <a:t>|</a:t>
                </a:r>
                <a:r>
                  <a:rPr lang="en-US" sz="3600" b="1" i="1" dirty="0">
                    <a:solidFill>
                      <a:prstClr val="black">
                        <a:lumMod val="85000"/>
                        <a:lumOff val="15000"/>
                      </a:prstClr>
                    </a:solidFill>
                  </a:rPr>
                  <a:t> </a:t>
                </a:r>
                <a:r>
                  <a:rPr lang="en-US" dirty="0">
                    <a:solidFill>
                      <a:prstClr val="black">
                        <a:lumMod val="85000"/>
                        <a:lumOff val="15000"/>
                      </a:prstClr>
                    </a:solidFill>
                    <a:latin typeface="Consolas" panose="020B0609020204030204" pitchFamily="49" charset="0"/>
                  </a:rPr>
                  <a:t>let rec</a:t>
                </a:r>
                <a:r>
                  <a:rPr lang="en-US" sz="3600" dirty="0">
                    <a:solidFill>
                      <a:prstClr val="black">
                        <a:lumMod val="85000"/>
                        <a:lumOff val="15000"/>
                      </a:prstClr>
                    </a:solidFill>
                  </a:rPr>
                  <a:t> &lt;ident&gt; : </a:t>
                </a:r>
                <a:r>
                  <a:rPr lang="en-US" sz="3600" b="1" i="1" dirty="0">
                    <a:solidFill>
                      <a:prstClr val="black">
                        <a:lumMod val="85000"/>
                        <a:lumOff val="15000"/>
                      </a:prstClr>
                    </a:solidFill>
                  </a:rPr>
                  <a:t>T</a:t>
                </a:r>
                <a:r>
                  <a:rPr lang="en-US" sz="3600" dirty="0">
                    <a:solidFill>
                      <a:prstClr val="black">
                        <a:lumMod val="85000"/>
                        <a:lumOff val="15000"/>
                      </a:prstClr>
                    </a:solidFill>
                  </a:rPr>
                  <a:t> </a:t>
                </a:r>
                <a:r>
                  <a:rPr lang="en-US" sz="3600" dirty="0">
                    <a:solidFill>
                      <a:prstClr val="black">
                        <a:lumMod val="85000"/>
                        <a:lumOff val="15000"/>
                      </a:prstClr>
                    </a:solidFill>
                    <a:latin typeface="Consolas" panose="020B0609020204030204" pitchFamily="49" charset="0"/>
                  </a:rPr>
                  <a:t>=</a:t>
                </a:r>
                <a:r>
                  <a:rPr lang="en-US" sz="3600" dirty="0">
                    <a:solidFill>
                      <a:prstClr val="black">
                        <a:lumMod val="85000"/>
                        <a:lumOff val="15000"/>
                      </a:prstClr>
                    </a:solidFill>
                  </a:rPr>
                  <a:t> </a:t>
                </a:r>
                <a:r>
                  <a:rPr lang="en-US" sz="3600" b="1" i="1" dirty="0">
                    <a:solidFill>
                      <a:prstClr val="black">
                        <a:lumMod val="85000"/>
                        <a:lumOff val="15000"/>
                      </a:prstClr>
                    </a:solidFill>
                  </a:rPr>
                  <a:t>L </a:t>
                </a:r>
                <a:r>
                  <a:rPr lang="en-US" dirty="0">
                    <a:solidFill>
                      <a:prstClr val="black">
                        <a:lumMod val="85000"/>
                        <a:lumOff val="15000"/>
                      </a:prstClr>
                    </a:solidFill>
                    <a:latin typeface="Consolas" panose="020B0609020204030204" pitchFamily="49" charset="0"/>
                  </a:rPr>
                  <a:t>in</a:t>
                </a:r>
                <a:r>
                  <a:rPr lang="en-US" sz="3600" b="1" i="1" dirty="0">
                    <a:solidFill>
                      <a:prstClr val="black">
                        <a:lumMod val="85000"/>
                        <a:lumOff val="15000"/>
                      </a:prstClr>
                    </a:solidFill>
                  </a:rPr>
                  <a:t> L</a:t>
                </a:r>
                <a:endParaRPr lang="en-US" sz="3600" b="1" i="1" dirty="0"/>
              </a:p>
              <a:p>
                <a:pPr marL="0" indent="0">
                  <a:buNone/>
                </a:pPr>
                <a:endParaRPr lang="en-US" sz="3600" dirty="0"/>
              </a:p>
              <a:p>
                <a:pPr marL="0" indent="0">
                  <a:buNone/>
                </a:pPr>
                <a:r>
                  <a:rPr lang="en-US" dirty="0">
                    <a:latin typeface="Consolas" panose="020B0609020204030204" pitchFamily="49" charset="0"/>
                  </a:rPr>
                  <a:t>let rec f =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𝜆</m:t>
                    </m:r>
                  </m:oMath>
                </a14:m>
                <a:r>
                  <a:rPr lang="en-US" dirty="0">
                    <a:latin typeface="Consolas" panose="020B0609020204030204" pitchFamily="49" charset="0"/>
                  </a:rPr>
                  <a:t>x. </a:t>
                </a:r>
                <a:r>
                  <a:rPr lang="en-US" dirty="0" err="1">
                    <a:latin typeface="Consolas" panose="020B0609020204030204" pitchFamily="49" charset="0"/>
                  </a:rPr>
                  <a:t>ifzero</a:t>
                </a:r>
                <a:r>
                  <a:rPr lang="en-US" dirty="0">
                    <a:latin typeface="Consolas" panose="020B0609020204030204" pitchFamily="49" charset="0"/>
                  </a:rPr>
                  <a:t> x then 1 else x*f (x–1) </a:t>
                </a:r>
                <a:br>
                  <a:rPr lang="en-US" dirty="0">
                    <a:latin typeface="Consolas" panose="020B0609020204030204" pitchFamily="49" charset="0"/>
                  </a:rPr>
                </a:br>
                <a:r>
                  <a:rPr lang="en-US" dirty="0">
                    <a:latin typeface="Consolas" panose="020B0609020204030204" pitchFamily="49" charset="0"/>
                  </a:rPr>
                  <a:t>  in f 5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→</m:t>
                    </m:r>
                  </m:oMath>
                </a14:m>
                <a:endParaRPr lang="en-US" dirty="0">
                  <a:latin typeface="Consolas" panose="020B0609020204030204" pitchFamily="49" charset="0"/>
                </a:endParaRPr>
              </a:p>
              <a:p>
                <a:pPr marL="0" indent="0">
                  <a:buNone/>
                </a:pPr>
                <a:r>
                  <a:rPr lang="en-US" dirty="0">
                    <a:latin typeface="Consolas" panose="020B0609020204030204" pitchFamily="49" charset="0"/>
                  </a:rPr>
                  <a:t>let rec f =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𝜆</m:t>
                    </m:r>
                  </m:oMath>
                </a14:m>
                <a:r>
                  <a:rPr lang="en-US" dirty="0">
                    <a:latin typeface="Consolas" panose="020B0609020204030204" pitchFamily="49" charset="0"/>
                  </a:rPr>
                  <a:t>x. </a:t>
                </a:r>
                <a:r>
                  <a:rPr lang="en-US" dirty="0" err="1">
                    <a:latin typeface="Consolas" panose="020B0609020204030204" pitchFamily="49" charset="0"/>
                  </a:rPr>
                  <a:t>ifzero</a:t>
                </a:r>
                <a:r>
                  <a:rPr lang="en-US" dirty="0">
                    <a:latin typeface="Consolas" panose="020B0609020204030204" pitchFamily="49" charset="0"/>
                  </a:rPr>
                  <a:t> x then 1 else x*f (x–1) </a:t>
                </a:r>
                <a:br>
                  <a:rPr lang="en-US" dirty="0">
                    <a:latin typeface="Consolas" panose="020B0609020204030204" pitchFamily="49" charset="0"/>
                  </a:rPr>
                </a:br>
                <a:r>
                  <a:rPr lang="en-US" dirty="0">
                    <a:latin typeface="Consolas" panose="020B0609020204030204" pitchFamily="49" charset="0"/>
                  </a:rPr>
                  <a:t>  in (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𝜆</m:t>
                    </m:r>
                  </m:oMath>
                </a14:m>
                <a:r>
                  <a:rPr lang="en-US" dirty="0">
                    <a:latin typeface="Consolas" panose="020B0609020204030204" pitchFamily="49" charset="0"/>
                  </a:rPr>
                  <a:t>x. </a:t>
                </a:r>
                <a:r>
                  <a:rPr lang="en-US" dirty="0" err="1">
                    <a:latin typeface="Consolas" panose="020B0609020204030204" pitchFamily="49" charset="0"/>
                  </a:rPr>
                  <a:t>ifzero</a:t>
                </a:r>
                <a:r>
                  <a:rPr lang="en-US" dirty="0">
                    <a:latin typeface="Consolas" panose="020B0609020204030204" pitchFamily="49" charset="0"/>
                  </a:rPr>
                  <a:t> x then 1 else x*f (x–1)) 5</a:t>
                </a:r>
              </a:p>
              <a:p>
                <a:pPr marL="0" indent="0">
                  <a:buNone/>
                </a:pPr>
                <a:endParaRPr lang="en-US" sz="3600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5F60649B-CF50-4204-8954-86C4421EBB2C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701" t="-3831" r="-90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39BB01A-08CA-46F7-B23C-81066BA740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31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2896314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2505E2-FC17-4EEF-96F1-91E49ACC97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Typed Lambda Calculus with Recursion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5F60649B-CF50-4204-8954-86C4421EBB2C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pPr marL="0" lvl="0" indent="0">
                  <a:buNone/>
                </a:pPr>
                <a:r>
                  <a:rPr lang="en-US" sz="3600" b="1" i="1" dirty="0">
                    <a:solidFill>
                      <a:prstClr val="black">
                        <a:lumMod val="85000"/>
                        <a:lumOff val="15000"/>
                      </a:prstClr>
                    </a:solidFill>
                  </a:rPr>
                  <a:t>L</a:t>
                </a:r>
                <a:r>
                  <a:rPr lang="en-US" sz="3600" dirty="0">
                    <a:solidFill>
                      <a:prstClr val="black">
                        <a:lumMod val="85000"/>
                        <a:lumOff val="15000"/>
                      </a:prstClr>
                    </a:solidFill>
                  </a:rPr>
                  <a:t> ::= &lt;ident&gt; | </a:t>
                </a:r>
                <a14:m>
                  <m:oMath xmlns:m="http://schemas.openxmlformats.org/officeDocument/2006/math">
                    <m:r>
                      <a:rPr lang="en-US" sz="3600" i="1">
                        <a:solidFill>
                          <a:prstClr val="black">
                            <a:lumMod val="85000"/>
                            <a:lumOff val="15000"/>
                          </a:prstClr>
                        </a:solidFill>
                        <a:latin typeface="Cambria Math" panose="02040503050406030204" pitchFamily="18" charset="0"/>
                      </a:rPr>
                      <m:t>𝜆</m:t>
                    </m:r>
                  </m:oMath>
                </a14:m>
                <a:r>
                  <a:rPr lang="en-US" sz="3600" dirty="0">
                    <a:solidFill>
                      <a:prstClr val="black">
                        <a:lumMod val="85000"/>
                        <a:lumOff val="15000"/>
                      </a:prstClr>
                    </a:solidFill>
                  </a:rPr>
                  <a:t>(&lt;ident&gt;: </a:t>
                </a:r>
                <a:r>
                  <a:rPr lang="en-US" sz="3600" b="1" i="1" dirty="0">
                    <a:solidFill>
                      <a:prstClr val="black">
                        <a:lumMod val="85000"/>
                        <a:lumOff val="15000"/>
                      </a:prstClr>
                    </a:solidFill>
                  </a:rPr>
                  <a:t>T</a:t>
                </a:r>
                <a:r>
                  <a:rPr lang="en-US" sz="3600" dirty="0">
                    <a:solidFill>
                      <a:prstClr val="black">
                        <a:lumMod val="85000"/>
                        <a:lumOff val="15000"/>
                      </a:prstClr>
                    </a:solidFill>
                  </a:rPr>
                  <a:t>). </a:t>
                </a:r>
                <a:r>
                  <a:rPr lang="en-US" sz="3600" b="1" i="1" dirty="0">
                    <a:solidFill>
                      <a:prstClr val="black">
                        <a:lumMod val="85000"/>
                        <a:lumOff val="15000"/>
                      </a:prstClr>
                    </a:solidFill>
                  </a:rPr>
                  <a:t>L</a:t>
                </a:r>
                <a:r>
                  <a:rPr lang="en-US" sz="3600" dirty="0">
                    <a:solidFill>
                      <a:prstClr val="black">
                        <a:lumMod val="85000"/>
                        <a:lumOff val="15000"/>
                      </a:prstClr>
                    </a:solidFill>
                  </a:rPr>
                  <a:t> | </a:t>
                </a:r>
                <a:r>
                  <a:rPr lang="en-US" sz="3600" b="1" i="1" dirty="0">
                    <a:solidFill>
                      <a:prstClr val="black">
                        <a:lumMod val="85000"/>
                        <a:lumOff val="15000"/>
                      </a:prstClr>
                    </a:solidFill>
                  </a:rPr>
                  <a:t>L</a:t>
                </a:r>
                <a:r>
                  <a:rPr lang="en-US" sz="3600" dirty="0">
                    <a:solidFill>
                      <a:prstClr val="black">
                        <a:lumMod val="85000"/>
                        <a:lumOff val="15000"/>
                      </a:prstClr>
                    </a:solidFill>
                  </a:rPr>
                  <a:t> </a:t>
                </a:r>
                <a:r>
                  <a:rPr lang="en-US" sz="3600" b="1" i="1" dirty="0" err="1">
                    <a:solidFill>
                      <a:prstClr val="black">
                        <a:lumMod val="85000"/>
                        <a:lumOff val="15000"/>
                      </a:prstClr>
                    </a:solidFill>
                  </a:rPr>
                  <a:t>L</a:t>
                </a:r>
                <a:r>
                  <a:rPr lang="en-US" sz="3600" b="1" i="1" dirty="0">
                    <a:solidFill>
                      <a:prstClr val="black">
                        <a:lumMod val="85000"/>
                        <a:lumOff val="15000"/>
                      </a:prstClr>
                    </a:solidFill>
                  </a:rPr>
                  <a:t> </a:t>
                </a:r>
                <a:r>
                  <a:rPr lang="en-US" sz="3600" dirty="0">
                    <a:solidFill>
                      <a:prstClr val="black">
                        <a:lumMod val="85000"/>
                        <a:lumOff val="15000"/>
                      </a:prstClr>
                    </a:solidFill>
                  </a:rPr>
                  <a:t>| &lt;#&gt; | </a:t>
                </a:r>
                <a:r>
                  <a:rPr lang="en-US" sz="3600" b="1" i="1" dirty="0">
                    <a:solidFill>
                      <a:prstClr val="black">
                        <a:lumMod val="85000"/>
                        <a:lumOff val="15000"/>
                      </a:prstClr>
                    </a:solidFill>
                  </a:rPr>
                  <a:t>L</a:t>
                </a:r>
                <a:r>
                  <a:rPr lang="en-US" sz="3600" dirty="0">
                    <a:solidFill>
                      <a:prstClr val="black">
                        <a:lumMod val="85000"/>
                        <a:lumOff val="15000"/>
                      </a:prstClr>
                    </a:solidFill>
                  </a:rPr>
                  <a:t> </a:t>
                </a:r>
                <a:r>
                  <a:rPr lang="en-US" sz="3600" b="1" dirty="0">
                    <a:solidFill>
                      <a:prstClr val="black">
                        <a:lumMod val="85000"/>
                        <a:lumOff val="15000"/>
                      </a:prstClr>
                    </a:solidFill>
                    <a:latin typeface="Consolas" panose="020B0609020204030204" pitchFamily="49" charset="0"/>
                  </a:rPr>
                  <a:t>+</a:t>
                </a:r>
                <a:r>
                  <a:rPr lang="en-US" sz="3600" dirty="0">
                    <a:solidFill>
                      <a:prstClr val="black">
                        <a:lumMod val="85000"/>
                        <a:lumOff val="15000"/>
                      </a:prstClr>
                    </a:solidFill>
                  </a:rPr>
                  <a:t> </a:t>
                </a:r>
                <a:r>
                  <a:rPr lang="en-US" sz="3600" b="1" i="1" dirty="0">
                    <a:solidFill>
                      <a:prstClr val="black">
                        <a:lumMod val="85000"/>
                        <a:lumOff val="15000"/>
                      </a:prstClr>
                    </a:solidFill>
                  </a:rPr>
                  <a:t>L </a:t>
                </a:r>
                <a:r>
                  <a:rPr lang="en-US" sz="3600" dirty="0">
                    <a:solidFill>
                      <a:prstClr val="black">
                        <a:lumMod val="85000"/>
                        <a:lumOff val="15000"/>
                      </a:prstClr>
                    </a:solidFill>
                  </a:rPr>
                  <a:t>|</a:t>
                </a:r>
                <a:r>
                  <a:rPr lang="en-US" sz="3600" b="1" i="1" dirty="0">
                    <a:solidFill>
                      <a:prstClr val="black">
                        <a:lumMod val="85000"/>
                        <a:lumOff val="15000"/>
                      </a:prstClr>
                    </a:solidFill>
                  </a:rPr>
                  <a:t> L </a:t>
                </a:r>
                <a:r>
                  <a:rPr lang="en-US" sz="3600" b="1" dirty="0">
                    <a:solidFill>
                      <a:prstClr val="black">
                        <a:lumMod val="85000"/>
                        <a:lumOff val="15000"/>
                      </a:prstClr>
                    </a:solidFill>
                    <a:latin typeface="Consolas" panose="020B0609020204030204" pitchFamily="49" charset="0"/>
                  </a:rPr>
                  <a:t>–</a:t>
                </a:r>
                <a:r>
                  <a:rPr lang="en-US" sz="3600" b="1" i="1" dirty="0">
                    <a:solidFill>
                      <a:prstClr val="black">
                        <a:lumMod val="85000"/>
                        <a:lumOff val="15000"/>
                      </a:prstClr>
                    </a:solidFill>
                  </a:rPr>
                  <a:t> L</a:t>
                </a:r>
                <a:endParaRPr lang="en-US" sz="3600" dirty="0">
                  <a:solidFill>
                    <a:prstClr val="black">
                      <a:lumMod val="85000"/>
                      <a:lumOff val="15000"/>
                    </a:prstClr>
                  </a:solidFill>
                </a:endParaRPr>
              </a:p>
              <a:p>
                <a:pPr marL="0" lvl="0" indent="0">
                  <a:buNone/>
                </a:pPr>
                <a:r>
                  <a:rPr lang="en-US" sz="3600" dirty="0">
                    <a:solidFill>
                      <a:prstClr val="black">
                        <a:lumMod val="85000"/>
                        <a:lumOff val="15000"/>
                      </a:prstClr>
                    </a:solidFill>
                  </a:rPr>
                  <a:t>    | </a:t>
                </a:r>
                <a:r>
                  <a:rPr lang="en-US" dirty="0" err="1">
                    <a:solidFill>
                      <a:prstClr val="black">
                        <a:lumMod val="85000"/>
                        <a:lumOff val="15000"/>
                      </a:prstClr>
                    </a:solidFill>
                    <a:latin typeface="Consolas" panose="020B0609020204030204" pitchFamily="49" charset="0"/>
                  </a:rPr>
                  <a:t>ifzero</a:t>
                </a:r>
                <a:r>
                  <a:rPr lang="en-US" sz="3600" dirty="0">
                    <a:solidFill>
                      <a:prstClr val="black">
                        <a:lumMod val="85000"/>
                        <a:lumOff val="15000"/>
                      </a:prstClr>
                    </a:solidFill>
                  </a:rPr>
                  <a:t> </a:t>
                </a:r>
                <a:r>
                  <a:rPr lang="en-US" sz="3600" b="1" i="1" dirty="0">
                    <a:solidFill>
                      <a:prstClr val="black">
                        <a:lumMod val="85000"/>
                        <a:lumOff val="15000"/>
                      </a:prstClr>
                    </a:solidFill>
                  </a:rPr>
                  <a:t>L</a:t>
                </a:r>
                <a:r>
                  <a:rPr lang="en-US" sz="3600" dirty="0">
                    <a:solidFill>
                      <a:prstClr val="black">
                        <a:lumMod val="85000"/>
                        <a:lumOff val="15000"/>
                      </a:prstClr>
                    </a:solidFill>
                  </a:rPr>
                  <a:t> </a:t>
                </a:r>
                <a:r>
                  <a:rPr lang="en-US" dirty="0">
                    <a:solidFill>
                      <a:prstClr val="black">
                        <a:lumMod val="85000"/>
                        <a:lumOff val="15000"/>
                      </a:prstClr>
                    </a:solidFill>
                    <a:latin typeface="Consolas" panose="020B0609020204030204" pitchFamily="49" charset="0"/>
                  </a:rPr>
                  <a:t>then</a:t>
                </a:r>
                <a:r>
                  <a:rPr lang="en-US" sz="3600" dirty="0">
                    <a:solidFill>
                      <a:prstClr val="black">
                        <a:lumMod val="85000"/>
                        <a:lumOff val="15000"/>
                      </a:prstClr>
                    </a:solidFill>
                  </a:rPr>
                  <a:t> </a:t>
                </a:r>
                <a:r>
                  <a:rPr lang="en-US" sz="3600" b="1" i="1" dirty="0">
                    <a:solidFill>
                      <a:prstClr val="black">
                        <a:lumMod val="85000"/>
                        <a:lumOff val="15000"/>
                      </a:prstClr>
                    </a:solidFill>
                  </a:rPr>
                  <a:t>L</a:t>
                </a:r>
                <a:r>
                  <a:rPr lang="en-US" sz="3600" dirty="0">
                    <a:solidFill>
                      <a:prstClr val="black">
                        <a:lumMod val="85000"/>
                        <a:lumOff val="15000"/>
                      </a:prstClr>
                    </a:solidFill>
                  </a:rPr>
                  <a:t> </a:t>
                </a:r>
                <a:r>
                  <a:rPr lang="en-US" dirty="0">
                    <a:solidFill>
                      <a:prstClr val="black">
                        <a:lumMod val="85000"/>
                        <a:lumOff val="15000"/>
                      </a:prstClr>
                    </a:solidFill>
                    <a:latin typeface="Consolas" panose="020B0609020204030204" pitchFamily="49" charset="0"/>
                  </a:rPr>
                  <a:t>else</a:t>
                </a:r>
                <a:r>
                  <a:rPr lang="en-US" sz="3600" dirty="0">
                    <a:solidFill>
                      <a:prstClr val="black">
                        <a:lumMod val="85000"/>
                        <a:lumOff val="15000"/>
                      </a:prstClr>
                    </a:solidFill>
                  </a:rPr>
                  <a:t> </a:t>
                </a:r>
                <a:r>
                  <a:rPr lang="en-US" sz="3600" b="1" i="1" dirty="0">
                    <a:solidFill>
                      <a:prstClr val="black">
                        <a:lumMod val="85000"/>
                        <a:lumOff val="15000"/>
                      </a:prstClr>
                    </a:solidFill>
                  </a:rPr>
                  <a:t>L </a:t>
                </a:r>
                <a:r>
                  <a:rPr lang="en-US" sz="3600" dirty="0">
                    <a:solidFill>
                      <a:prstClr val="black">
                        <a:lumMod val="85000"/>
                        <a:lumOff val="15000"/>
                      </a:prstClr>
                    </a:solidFill>
                  </a:rPr>
                  <a:t>|</a:t>
                </a:r>
                <a:r>
                  <a:rPr lang="en-US" sz="3600" b="1" i="1" dirty="0">
                    <a:solidFill>
                      <a:prstClr val="black">
                        <a:lumMod val="85000"/>
                        <a:lumOff val="15000"/>
                      </a:prstClr>
                    </a:solidFill>
                  </a:rPr>
                  <a:t> </a:t>
                </a:r>
                <a:r>
                  <a:rPr lang="en-US" dirty="0">
                    <a:solidFill>
                      <a:prstClr val="black">
                        <a:lumMod val="85000"/>
                        <a:lumOff val="15000"/>
                      </a:prstClr>
                    </a:solidFill>
                    <a:latin typeface="Consolas" panose="020B0609020204030204" pitchFamily="49" charset="0"/>
                  </a:rPr>
                  <a:t>let rec</a:t>
                </a:r>
                <a:r>
                  <a:rPr lang="en-US" sz="3600" dirty="0">
                    <a:solidFill>
                      <a:prstClr val="black">
                        <a:lumMod val="85000"/>
                        <a:lumOff val="15000"/>
                      </a:prstClr>
                    </a:solidFill>
                  </a:rPr>
                  <a:t> &lt;ident&gt; : </a:t>
                </a:r>
                <a:r>
                  <a:rPr lang="en-US" sz="3600" b="1" i="1" dirty="0">
                    <a:solidFill>
                      <a:prstClr val="black">
                        <a:lumMod val="85000"/>
                        <a:lumOff val="15000"/>
                      </a:prstClr>
                    </a:solidFill>
                  </a:rPr>
                  <a:t>T</a:t>
                </a:r>
                <a:r>
                  <a:rPr lang="en-US" sz="3600" dirty="0">
                    <a:solidFill>
                      <a:prstClr val="black">
                        <a:lumMod val="85000"/>
                        <a:lumOff val="15000"/>
                      </a:prstClr>
                    </a:solidFill>
                  </a:rPr>
                  <a:t> </a:t>
                </a:r>
                <a:r>
                  <a:rPr lang="en-US" sz="3600" dirty="0">
                    <a:solidFill>
                      <a:prstClr val="black">
                        <a:lumMod val="85000"/>
                        <a:lumOff val="15000"/>
                      </a:prstClr>
                    </a:solidFill>
                    <a:latin typeface="Consolas" panose="020B0609020204030204" pitchFamily="49" charset="0"/>
                  </a:rPr>
                  <a:t>=</a:t>
                </a:r>
                <a:r>
                  <a:rPr lang="en-US" sz="3600" dirty="0">
                    <a:solidFill>
                      <a:prstClr val="black">
                        <a:lumMod val="85000"/>
                        <a:lumOff val="15000"/>
                      </a:prstClr>
                    </a:solidFill>
                  </a:rPr>
                  <a:t> </a:t>
                </a:r>
                <a:r>
                  <a:rPr lang="en-US" sz="3600" b="1" i="1" dirty="0">
                    <a:solidFill>
                      <a:prstClr val="black">
                        <a:lumMod val="85000"/>
                        <a:lumOff val="15000"/>
                      </a:prstClr>
                    </a:solidFill>
                  </a:rPr>
                  <a:t>L </a:t>
                </a:r>
                <a:r>
                  <a:rPr lang="en-US" dirty="0">
                    <a:solidFill>
                      <a:prstClr val="black">
                        <a:lumMod val="85000"/>
                        <a:lumOff val="15000"/>
                      </a:prstClr>
                    </a:solidFill>
                    <a:latin typeface="Consolas" panose="020B0609020204030204" pitchFamily="49" charset="0"/>
                  </a:rPr>
                  <a:t>in</a:t>
                </a:r>
                <a:r>
                  <a:rPr lang="en-US" sz="3600" b="1" i="1" dirty="0">
                    <a:solidFill>
                      <a:prstClr val="black">
                        <a:lumMod val="85000"/>
                        <a:lumOff val="15000"/>
                      </a:prstClr>
                    </a:solidFill>
                  </a:rPr>
                  <a:t> L</a:t>
                </a:r>
                <a:endParaRPr lang="en-US" sz="3600" b="1" i="1" dirty="0"/>
              </a:p>
              <a:p>
                <a:pPr marL="0" indent="0">
                  <a:buNone/>
                </a:pPr>
                <a:endParaRPr lang="en-US" sz="3600" dirty="0"/>
              </a:p>
              <a:p>
                <a:pPr marL="0" indent="0">
                  <a:buNone/>
                </a:pPr>
                <a:r>
                  <a:rPr lang="en-US" dirty="0">
                    <a:solidFill>
                      <a:prstClr val="black">
                        <a:lumMod val="85000"/>
                        <a:lumOff val="15000"/>
                      </a:prstClr>
                    </a:solidFill>
                    <a:latin typeface="Consolas" panose="020B0609020204030204" pitchFamily="49" charset="0"/>
                  </a:rPr>
                  <a:t>let rec f = </a:t>
                </a:r>
                <a14:m>
                  <m:oMath xmlns:m="http://schemas.openxmlformats.org/officeDocument/2006/math">
                    <m:r>
                      <a:rPr lang="en-US" i="1">
                        <a:solidFill>
                          <a:prstClr val="black">
                            <a:lumMod val="85000"/>
                            <a:lumOff val="15000"/>
                          </a:prstClr>
                        </a:solidFill>
                        <a:latin typeface="Cambria Math" panose="02040503050406030204" pitchFamily="18" charset="0"/>
                      </a:rPr>
                      <m:t>𝜆</m:t>
                    </m:r>
                  </m:oMath>
                </a14:m>
                <a:r>
                  <a:rPr lang="en-US" dirty="0">
                    <a:solidFill>
                      <a:prstClr val="black">
                        <a:lumMod val="85000"/>
                        <a:lumOff val="15000"/>
                      </a:prstClr>
                    </a:solidFill>
                    <a:latin typeface="Consolas" panose="020B0609020204030204" pitchFamily="49" charset="0"/>
                  </a:rPr>
                  <a:t>x. </a:t>
                </a:r>
                <a:r>
                  <a:rPr lang="en-US" dirty="0" err="1">
                    <a:solidFill>
                      <a:prstClr val="black">
                        <a:lumMod val="85000"/>
                        <a:lumOff val="15000"/>
                      </a:prstClr>
                    </a:solidFill>
                    <a:latin typeface="Consolas" panose="020B0609020204030204" pitchFamily="49" charset="0"/>
                  </a:rPr>
                  <a:t>ifzero</a:t>
                </a:r>
                <a:r>
                  <a:rPr lang="en-US" dirty="0">
                    <a:solidFill>
                      <a:prstClr val="black">
                        <a:lumMod val="85000"/>
                        <a:lumOff val="15000"/>
                      </a:prstClr>
                    </a:solidFill>
                    <a:latin typeface="Consolas" panose="020B0609020204030204" pitchFamily="49" charset="0"/>
                  </a:rPr>
                  <a:t> x then 1 else x*f (x–1) </a:t>
                </a:r>
                <a:br>
                  <a:rPr lang="en-US" dirty="0">
                    <a:solidFill>
                      <a:prstClr val="black">
                        <a:lumMod val="85000"/>
                        <a:lumOff val="15000"/>
                      </a:prstClr>
                    </a:solidFill>
                    <a:latin typeface="Consolas" panose="020B0609020204030204" pitchFamily="49" charset="0"/>
                  </a:rPr>
                </a:br>
                <a:r>
                  <a:rPr lang="en-US" dirty="0">
                    <a:solidFill>
                      <a:prstClr val="black">
                        <a:lumMod val="85000"/>
                        <a:lumOff val="15000"/>
                      </a:prstClr>
                    </a:solidFill>
                    <a:latin typeface="Consolas" panose="020B0609020204030204" pitchFamily="49" charset="0"/>
                  </a:rPr>
                  <a:t>  in (</a:t>
                </a:r>
                <a14:m>
                  <m:oMath xmlns:m="http://schemas.openxmlformats.org/officeDocument/2006/math">
                    <m:r>
                      <a:rPr lang="en-US" i="1">
                        <a:solidFill>
                          <a:prstClr val="black">
                            <a:lumMod val="85000"/>
                            <a:lumOff val="15000"/>
                          </a:prstClr>
                        </a:solidFill>
                        <a:latin typeface="Cambria Math" panose="02040503050406030204" pitchFamily="18" charset="0"/>
                      </a:rPr>
                      <m:t>𝜆</m:t>
                    </m:r>
                  </m:oMath>
                </a14:m>
                <a:r>
                  <a:rPr lang="en-US" dirty="0">
                    <a:solidFill>
                      <a:prstClr val="black">
                        <a:lumMod val="85000"/>
                        <a:lumOff val="15000"/>
                      </a:prstClr>
                    </a:solidFill>
                    <a:latin typeface="Consolas" panose="020B0609020204030204" pitchFamily="49" charset="0"/>
                  </a:rPr>
                  <a:t>x. </a:t>
                </a:r>
                <a:r>
                  <a:rPr lang="en-US" dirty="0" err="1">
                    <a:solidFill>
                      <a:prstClr val="black">
                        <a:lumMod val="85000"/>
                        <a:lumOff val="15000"/>
                      </a:prstClr>
                    </a:solidFill>
                    <a:latin typeface="Consolas" panose="020B0609020204030204" pitchFamily="49" charset="0"/>
                  </a:rPr>
                  <a:t>ifzero</a:t>
                </a:r>
                <a:r>
                  <a:rPr lang="en-US" dirty="0">
                    <a:solidFill>
                      <a:prstClr val="black">
                        <a:lumMod val="85000"/>
                        <a:lumOff val="15000"/>
                      </a:prstClr>
                    </a:solidFill>
                    <a:latin typeface="Consolas" panose="020B0609020204030204" pitchFamily="49" charset="0"/>
                  </a:rPr>
                  <a:t> x then 1 else x*f (x–1)) 5</a:t>
                </a:r>
                <a:endParaRPr lang="en-US" sz="3600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5F60649B-CF50-4204-8954-86C4421EBB2C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701" t="-3831" r="-90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39BB01A-08CA-46F7-B23C-81066BA740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32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0865776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2505E2-FC17-4EEF-96F1-91E49ACC97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Typed Lambda Calculus with Recursion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5F60649B-CF50-4204-8954-86C4421EBB2C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pPr marL="0" lvl="0" indent="0">
                  <a:buNone/>
                </a:pPr>
                <a:r>
                  <a:rPr lang="en-US" sz="3600" b="1" i="1" dirty="0">
                    <a:solidFill>
                      <a:prstClr val="black">
                        <a:lumMod val="85000"/>
                        <a:lumOff val="15000"/>
                      </a:prstClr>
                    </a:solidFill>
                  </a:rPr>
                  <a:t>L</a:t>
                </a:r>
                <a:r>
                  <a:rPr lang="en-US" sz="3600" dirty="0">
                    <a:solidFill>
                      <a:prstClr val="black">
                        <a:lumMod val="85000"/>
                        <a:lumOff val="15000"/>
                      </a:prstClr>
                    </a:solidFill>
                  </a:rPr>
                  <a:t> ::= &lt;ident&gt; | </a:t>
                </a:r>
                <a14:m>
                  <m:oMath xmlns:m="http://schemas.openxmlformats.org/officeDocument/2006/math">
                    <m:r>
                      <a:rPr lang="en-US" sz="3600" i="1">
                        <a:solidFill>
                          <a:prstClr val="black">
                            <a:lumMod val="85000"/>
                            <a:lumOff val="15000"/>
                          </a:prstClr>
                        </a:solidFill>
                        <a:latin typeface="Cambria Math" panose="02040503050406030204" pitchFamily="18" charset="0"/>
                      </a:rPr>
                      <m:t>𝜆</m:t>
                    </m:r>
                  </m:oMath>
                </a14:m>
                <a:r>
                  <a:rPr lang="en-US" sz="3600" dirty="0">
                    <a:solidFill>
                      <a:prstClr val="black">
                        <a:lumMod val="85000"/>
                        <a:lumOff val="15000"/>
                      </a:prstClr>
                    </a:solidFill>
                  </a:rPr>
                  <a:t>(&lt;ident&gt;: </a:t>
                </a:r>
                <a:r>
                  <a:rPr lang="en-US" sz="3600" b="1" i="1" dirty="0">
                    <a:solidFill>
                      <a:prstClr val="black">
                        <a:lumMod val="85000"/>
                        <a:lumOff val="15000"/>
                      </a:prstClr>
                    </a:solidFill>
                  </a:rPr>
                  <a:t>T</a:t>
                </a:r>
                <a:r>
                  <a:rPr lang="en-US" sz="3600" dirty="0">
                    <a:solidFill>
                      <a:prstClr val="black">
                        <a:lumMod val="85000"/>
                        <a:lumOff val="15000"/>
                      </a:prstClr>
                    </a:solidFill>
                  </a:rPr>
                  <a:t>). </a:t>
                </a:r>
                <a:r>
                  <a:rPr lang="en-US" sz="3600" b="1" i="1" dirty="0">
                    <a:solidFill>
                      <a:prstClr val="black">
                        <a:lumMod val="85000"/>
                        <a:lumOff val="15000"/>
                      </a:prstClr>
                    </a:solidFill>
                  </a:rPr>
                  <a:t>L</a:t>
                </a:r>
                <a:r>
                  <a:rPr lang="en-US" sz="3600" dirty="0">
                    <a:solidFill>
                      <a:prstClr val="black">
                        <a:lumMod val="85000"/>
                        <a:lumOff val="15000"/>
                      </a:prstClr>
                    </a:solidFill>
                  </a:rPr>
                  <a:t> | </a:t>
                </a:r>
                <a:r>
                  <a:rPr lang="en-US" sz="3600" b="1" i="1" dirty="0">
                    <a:solidFill>
                      <a:prstClr val="black">
                        <a:lumMod val="85000"/>
                        <a:lumOff val="15000"/>
                      </a:prstClr>
                    </a:solidFill>
                  </a:rPr>
                  <a:t>L</a:t>
                </a:r>
                <a:r>
                  <a:rPr lang="en-US" sz="3600" dirty="0">
                    <a:solidFill>
                      <a:prstClr val="black">
                        <a:lumMod val="85000"/>
                        <a:lumOff val="15000"/>
                      </a:prstClr>
                    </a:solidFill>
                  </a:rPr>
                  <a:t> </a:t>
                </a:r>
                <a:r>
                  <a:rPr lang="en-US" sz="3600" b="1" i="1" dirty="0" err="1">
                    <a:solidFill>
                      <a:prstClr val="black">
                        <a:lumMod val="85000"/>
                        <a:lumOff val="15000"/>
                      </a:prstClr>
                    </a:solidFill>
                  </a:rPr>
                  <a:t>L</a:t>
                </a:r>
                <a:r>
                  <a:rPr lang="en-US" sz="3600" b="1" i="1" dirty="0">
                    <a:solidFill>
                      <a:prstClr val="black">
                        <a:lumMod val="85000"/>
                        <a:lumOff val="15000"/>
                      </a:prstClr>
                    </a:solidFill>
                  </a:rPr>
                  <a:t> </a:t>
                </a:r>
                <a:r>
                  <a:rPr lang="en-US" sz="3600" dirty="0">
                    <a:solidFill>
                      <a:prstClr val="black">
                        <a:lumMod val="85000"/>
                        <a:lumOff val="15000"/>
                      </a:prstClr>
                    </a:solidFill>
                  </a:rPr>
                  <a:t>| &lt;#&gt; | </a:t>
                </a:r>
                <a:r>
                  <a:rPr lang="en-US" sz="3600" b="1" i="1" dirty="0">
                    <a:solidFill>
                      <a:prstClr val="black">
                        <a:lumMod val="85000"/>
                        <a:lumOff val="15000"/>
                      </a:prstClr>
                    </a:solidFill>
                  </a:rPr>
                  <a:t>L</a:t>
                </a:r>
                <a:r>
                  <a:rPr lang="en-US" sz="3600" dirty="0">
                    <a:solidFill>
                      <a:prstClr val="black">
                        <a:lumMod val="85000"/>
                        <a:lumOff val="15000"/>
                      </a:prstClr>
                    </a:solidFill>
                  </a:rPr>
                  <a:t> </a:t>
                </a:r>
                <a:r>
                  <a:rPr lang="en-US" sz="3600" b="1" dirty="0">
                    <a:solidFill>
                      <a:prstClr val="black">
                        <a:lumMod val="85000"/>
                        <a:lumOff val="15000"/>
                      </a:prstClr>
                    </a:solidFill>
                    <a:latin typeface="Consolas" panose="020B0609020204030204" pitchFamily="49" charset="0"/>
                  </a:rPr>
                  <a:t>+</a:t>
                </a:r>
                <a:r>
                  <a:rPr lang="en-US" sz="3600" dirty="0">
                    <a:solidFill>
                      <a:prstClr val="black">
                        <a:lumMod val="85000"/>
                        <a:lumOff val="15000"/>
                      </a:prstClr>
                    </a:solidFill>
                  </a:rPr>
                  <a:t> </a:t>
                </a:r>
                <a:r>
                  <a:rPr lang="en-US" sz="3600" b="1" i="1" dirty="0">
                    <a:solidFill>
                      <a:prstClr val="black">
                        <a:lumMod val="85000"/>
                        <a:lumOff val="15000"/>
                      </a:prstClr>
                    </a:solidFill>
                  </a:rPr>
                  <a:t>L </a:t>
                </a:r>
                <a:r>
                  <a:rPr lang="en-US" sz="3600" dirty="0">
                    <a:solidFill>
                      <a:prstClr val="black">
                        <a:lumMod val="85000"/>
                        <a:lumOff val="15000"/>
                      </a:prstClr>
                    </a:solidFill>
                  </a:rPr>
                  <a:t>|</a:t>
                </a:r>
                <a:r>
                  <a:rPr lang="en-US" sz="3600" b="1" i="1" dirty="0">
                    <a:solidFill>
                      <a:prstClr val="black">
                        <a:lumMod val="85000"/>
                        <a:lumOff val="15000"/>
                      </a:prstClr>
                    </a:solidFill>
                  </a:rPr>
                  <a:t> L </a:t>
                </a:r>
                <a:r>
                  <a:rPr lang="en-US" sz="3600" b="1" dirty="0">
                    <a:solidFill>
                      <a:prstClr val="black">
                        <a:lumMod val="85000"/>
                        <a:lumOff val="15000"/>
                      </a:prstClr>
                    </a:solidFill>
                    <a:latin typeface="Consolas" panose="020B0609020204030204" pitchFamily="49" charset="0"/>
                  </a:rPr>
                  <a:t>–</a:t>
                </a:r>
                <a:r>
                  <a:rPr lang="en-US" sz="3600" b="1" i="1" dirty="0">
                    <a:solidFill>
                      <a:prstClr val="black">
                        <a:lumMod val="85000"/>
                        <a:lumOff val="15000"/>
                      </a:prstClr>
                    </a:solidFill>
                  </a:rPr>
                  <a:t> L</a:t>
                </a:r>
                <a:endParaRPr lang="en-US" sz="3600" dirty="0">
                  <a:solidFill>
                    <a:prstClr val="black">
                      <a:lumMod val="85000"/>
                      <a:lumOff val="15000"/>
                    </a:prstClr>
                  </a:solidFill>
                </a:endParaRPr>
              </a:p>
              <a:p>
                <a:pPr marL="0" lvl="0" indent="0">
                  <a:buNone/>
                </a:pPr>
                <a:r>
                  <a:rPr lang="en-US" sz="3600" dirty="0">
                    <a:solidFill>
                      <a:prstClr val="black">
                        <a:lumMod val="85000"/>
                        <a:lumOff val="15000"/>
                      </a:prstClr>
                    </a:solidFill>
                  </a:rPr>
                  <a:t>    | </a:t>
                </a:r>
                <a:r>
                  <a:rPr lang="en-US" dirty="0" err="1">
                    <a:solidFill>
                      <a:prstClr val="black">
                        <a:lumMod val="85000"/>
                        <a:lumOff val="15000"/>
                      </a:prstClr>
                    </a:solidFill>
                    <a:latin typeface="Consolas" panose="020B0609020204030204" pitchFamily="49" charset="0"/>
                  </a:rPr>
                  <a:t>ifzero</a:t>
                </a:r>
                <a:r>
                  <a:rPr lang="en-US" sz="3600" dirty="0">
                    <a:solidFill>
                      <a:prstClr val="black">
                        <a:lumMod val="85000"/>
                        <a:lumOff val="15000"/>
                      </a:prstClr>
                    </a:solidFill>
                  </a:rPr>
                  <a:t> </a:t>
                </a:r>
                <a:r>
                  <a:rPr lang="en-US" sz="3600" b="1" i="1" dirty="0">
                    <a:solidFill>
                      <a:prstClr val="black">
                        <a:lumMod val="85000"/>
                        <a:lumOff val="15000"/>
                      </a:prstClr>
                    </a:solidFill>
                  </a:rPr>
                  <a:t>L</a:t>
                </a:r>
                <a:r>
                  <a:rPr lang="en-US" sz="3600" dirty="0">
                    <a:solidFill>
                      <a:prstClr val="black">
                        <a:lumMod val="85000"/>
                        <a:lumOff val="15000"/>
                      </a:prstClr>
                    </a:solidFill>
                  </a:rPr>
                  <a:t> </a:t>
                </a:r>
                <a:r>
                  <a:rPr lang="en-US" dirty="0">
                    <a:solidFill>
                      <a:prstClr val="black">
                        <a:lumMod val="85000"/>
                        <a:lumOff val="15000"/>
                      </a:prstClr>
                    </a:solidFill>
                    <a:latin typeface="Consolas" panose="020B0609020204030204" pitchFamily="49" charset="0"/>
                  </a:rPr>
                  <a:t>then</a:t>
                </a:r>
                <a:r>
                  <a:rPr lang="en-US" sz="3600" dirty="0">
                    <a:solidFill>
                      <a:prstClr val="black">
                        <a:lumMod val="85000"/>
                        <a:lumOff val="15000"/>
                      </a:prstClr>
                    </a:solidFill>
                  </a:rPr>
                  <a:t> </a:t>
                </a:r>
                <a:r>
                  <a:rPr lang="en-US" sz="3600" b="1" i="1" dirty="0">
                    <a:solidFill>
                      <a:prstClr val="black">
                        <a:lumMod val="85000"/>
                        <a:lumOff val="15000"/>
                      </a:prstClr>
                    </a:solidFill>
                  </a:rPr>
                  <a:t>L</a:t>
                </a:r>
                <a:r>
                  <a:rPr lang="en-US" sz="3600" dirty="0">
                    <a:solidFill>
                      <a:prstClr val="black">
                        <a:lumMod val="85000"/>
                        <a:lumOff val="15000"/>
                      </a:prstClr>
                    </a:solidFill>
                  </a:rPr>
                  <a:t> </a:t>
                </a:r>
                <a:r>
                  <a:rPr lang="en-US" dirty="0">
                    <a:solidFill>
                      <a:prstClr val="black">
                        <a:lumMod val="85000"/>
                        <a:lumOff val="15000"/>
                      </a:prstClr>
                    </a:solidFill>
                    <a:latin typeface="Consolas" panose="020B0609020204030204" pitchFamily="49" charset="0"/>
                  </a:rPr>
                  <a:t>else</a:t>
                </a:r>
                <a:r>
                  <a:rPr lang="en-US" sz="3600" dirty="0">
                    <a:solidFill>
                      <a:prstClr val="black">
                        <a:lumMod val="85000"/>
                        <a:lumOff val="15000"/>
                      </a:prstClr>
                    </a:solidFill>
                  </a:rPr>
                  <a:t> </a:t>
                </a:r>
                <a:r>
                  <a:rPr lang="en-US" sz="3600" b="1" i="1" dirty="0">
                    <a:solidFill>
                      <a:prstClr val="black">
                        <a:lumMod val="85000"/>
                        <a:lumOff val="15000"/>
                      </a:prstClr>
                    </a:solidFill>
                  </a:rPr>
                  <a:t>L </a:t>
                </a:r>
                <a:r>
                  <a:rPr lang="en-US" sz="3600" dirty="0">
                    <a:solidFill>
                      <a:prstClr val="black">
                        <a:lumMod val="85000"/>
                        <a:lumOff val="15000"/>
                      </a:prstClr>
                    </a:solidFill>
                  </a:rPr>
                  <a:t>|</a:t>
                </a:r>
                <a:r>
                  <a:rPr lang="en-US" sz="3600" b="1" i="1" dirty="0">
                    <a:solidFill>
                      <a:prstClr val="black">
                        <a:lumMod val="85000"/>
                        <a:lumOff val="15000"/>
                      </a:prstClr>
                    </a:solidFill>
                  </a:rPr>
                  <a:t> </a:t>
                </a:r>
                <a:r>
                  <a:rPr lang="en-US" dirty="0">
                    <a:solidFill>
                      <a:prstClr val="black">
                        <a:lumMod val="85000"/>
                        <a:lumOff val="15000"/>
                      </a:prstClr>
                    </a:solidFill>
                    <a:latin typeface="Consolas" panose="020B0609020204030204" pitchFamily="49" charset="0"/>
                  </a:rPr>
                  <a:t>let rec</a:t>
                </a:r>
                <a:r>
                  <a:rPr lang="en-US" sz="3600" dirty="0">
                    <a:solidFill>
                      <a:prstClr val="black">
                        <a:lumMod val="85000"/>
                        <a:lumOff val="15000"/>
                      </a:prstClr>
                    </a:solidFill>
                  </a:rPr>
                  <a:t> &lt;ident&gt; : </a:t>
                </a:r>
                <a:r>
                  <a:rPr lang="en-US" sz="3600" b="1" i="1" dirty="0">
                    <a:solidFill>
                      <a:prstClr val="black">
                        <a:lumMod val="85000"/>
                        <a:lumOff val="15000"/>
                      </a:prstClr>
                    </a:solidFill>
                  </a:rPr>
                  <a:t>T</a:t>
                </a:r>
                <a:r>
                  <a:rPr lang="en-US" sz="3600" dirty="0">
                    <a:solidFill>
                      <a:prstClr val="black">
                        <a:lumMod val="85000"/>
                        <a:lumOff val="15000"/>
                      </a:prstClr>
                    </a:solidFill>
                  </a:rPr>
                  <a:t> </a:t>
                </a:r>
                <a:r>
                  <a:rPr lang="en-US" sz="3600" dirty="0">
                    <a:solidFill>
                      <a:prstClr val="black">
                        <a:lumMod val="85000"/>
                        <a:lumOff val="15000"/>
                      </a:prstClr>
                    </a:solidFill>
                    <a:latin typeface="Consolas" panose="020B0609020204030204" pitchFamily="49" charset="0"/>
                  </a:rPr>
                  <a:t>=</a:t>
                </a:r>
                <a:r>
                  <a:rPr lang="en-US" sz="3600" dirty="0">
                    <a:solidFill>
                      <a:prstClr val="black">
                        <a:lumMod val="85000"/>
                        <a:lumOff val="15000"/>
                      </a:prstClr>
                    </a:solidFill>
                  </a:rPr>
                  <a:t> </a:t>
                </a:r>
                <a:r>
                  <a:rPr lang="en-US" sz="3600" b="1" i="1" dirty="0">
                    <a:solidFill>
                      <a:prstClr val="black">
                        <a:lumMod val="85000"/>
                        <a:lumOff val="15000"/>
                      </a:prstClr>
                    </a:solidFill>
                  </a:rPr>
                  <a:t>L </a:t>
                </a:r>
                <a:r>
                  <a:rPr lang="en-US" dirty="0">
                    <a:solidFill>
                      <a:prstClr val="black">
                        <a:lumMod val="85000"/>
                        <a:lumOff val="15000"/>
                      </a:prstClr>
                    </a:solidFill>
                    <a:latin typeface="Consolas" panose="020B0609020204030204" pitchFamily="49" charset="0"/>
                  </a:rPr>
                  <a:t>in</a:t>
                </a:r>
                <a:r>
                  <a:rPr lang="en-US" sz="3600" b="1" i="1" dirty="0">
                    <a:solidFill>
                      <a:prstClr val="black">
                        <a:lumMod val="85000"/>
                        <a:lumOff val="15000"/>
                      </a:prstClr>
                    </a:solidFill>
                  </a:rPr>
                  <a:t> L</a:t>
                </a:r>
                <a:endParaRPr lang="en-US" sz="3600" b="1" i="1" dirty="0"/>
              </a:p>
              <a:p>
                <a:pPr marL="0" indent="0">
                  <a:buNone/>
                </a:pPr>
                <a:endParaRPr lang="en-US" sz="3600" dirty="0"/>
              </a:p>
              <a:p>
                <a:pPr marL="0" indent="0">
                  <a:buNone/>
                </a:pPr>
                <a:r>
                  <a:rPr lang="en-US" dirty="0">
                    <a:solidFill>
                      <a:prstClr val="black">
                        <a:lumMod val="85000"/>
                        <a:lumOff val="15000"/>
                      </a:prstClr>
                    </a:solidFill>
                    <a:latin typeface="Consolas" panose="020B0609020204030204" pitchFamily="49" charset="0"/>
                  </a:rPr>
                  <a:t>let rec f = </a:t>
                </a:r>
                <a14:m>
                  <m:oMath xmlns:m="http://schemas.openxmlformats.org/officeDocument/2006/math">
                    <m:r>
                      <a:rPr lang="en-US" i="1">
                        <a:solidFill>
                          <a:prstClr val="black">
                            <a:lumMod val="85000"/>
                            <a:lumOff val="15000"/>
                          </a:prstClr>
                        </a:solidFill>
                        <a:latin typeface="Cambria Math" panose="02040503050406030204" pitchFamily="18" charset="0"/>
                      </a:rPr>
                      <m:t>𝜆</m:t>
                    </m:r>
                  </m:oMath>
                </a14:m>
                <a:r>
                  <a:rPr lang="en-US" dirty="0">
                    <a:solidFill>
                      <a:prstClr val="black">
                        <a:lumMod val="85000"/>
                        <a:lumOff val="15000"/>
                      </a:prstClr>
                    </a:solidFill>
                    <a:latin typeface="Consolas" panose="020B0609020204030204" pitchFamily="49" charset="0"/>
                  </a:rPr>
                  <a:t>x. </a:t>
                </a:r>
                <a:r>
                  <a:rPr lang="en-US" dirty="0" err="1">
                    <a:solidFill>
                      <a:prstClr val="black">
                        <a:lumMod val="85000"/>
                        <a:lumOff val="15000"/>
                      </a:prstClr>
                    </a:solidFill>
                    <a:latin typeface="Consolas" panose="020B0609020204030204" pitchFamily="49" charset="0"/>
                  </a:rPr>
                  <a:t>ifzero</a:t>
                </a:r>
                <a:r>
                  <a:rPr lang="en-US" dirty="0">
                    <a:solidFill>
                      <a:prstClr val="black">
                        <a:lumMod val="85000"/>
                        <a:lumOff val="15000"/>
                      </a:prstClr>
                    </a:solidFill>
                    <a:latin typeface="Consolas" panose="020B0609020204030204" pitchFamily="49" charset="0"/>
                  </a:rPr>
                  <a:t> x then 1 else x*f (x–1) </a:t>
                </a:r>
                <a:br>
                  <a:rPr lang="en-US" dirty="0">
                    <a:solidFill>
                      <a:prstClr val="black">
                        <a:lumMod val="85000"/>
                        <a:lumOff val="15000"/>
                      </a:prstClr>
                    </a:solidFill>
                    <a:latin typeface="Consolas" panose="020B0609020204030204" pitchFamily="49" charset="0"/>
                  </a:rPr>
                </a:br>
                <a:r>
                  <a:rPr lang="en-US" dirty="0">
                    <a:solidFill>
                      <a:prstClr val="black">
                        <a:lumMod val="85000"/>
                        <a:lumOff val="15000"/>
                      </a:prstClr>
                    </a:solidFill>
                    <a:latin typeface="Consolas" panose="020B0609020204030204" pitchFamily="49" charset="0"/>
                  </a:rPr>
                  <a:t>  in 5 * f 4</a:t>
                </a:r>
                <a:endParaRPr lang="en-US" sz="3600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5F60649B-CF50-4204-8954-86C4421EBB2C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701" t="-3831" r="-90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39BB01A-08CA-46F7-B23C-81066BA740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33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8364512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2505E2-FC17-4EEF-96F1-91E49ACC97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Typed Lambda Calculus with Recursion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5F60649B-CF50-4204-8954-86C4421EBB2C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pPr marL="0" lvl="0" indent="0">
                  <a:buNone/>
                </a:pPr>
                <a:r>
                  <a:rPr lang="en-US" sz="3600" b="1" i="1" dirty="0">
                    <a:solidFill>
                      <a:prstClr val="black">
                        <a:lumMod val="85000"/>
                        <a:lumOff val="15000"/>
                      </a:prstClr>
                    </a:solidFill>
                  </a:rPr>
                  <a:t>L</a:t>
                </a:r>
                <a:r>
                  <a:rPr lang="en-US" sz="3600" dirty="0">
                    <a:solidFill>
                      <a:prstClr val="black">
                        <a:lumMod val="85000"/>
                        <a:lumOff val="15000"/>
                      </a:prstClr>
                    </a:solidFill>
                  </a:rPr>
                  <a:t> ::= &lt;ident&gt; | </a:t>
                </a:r>
                <a14:m>
                  <m:oMath xmlns:m="http://schemas.openxmlformats.org/officeDocument/2006/math">
                    <m:r>
                      <a:rPr lang="en-US" sz="3600" i="1">
                        <a:solidFill>
                          <a:prstClr val="black">
                            <a:lumMod val="85000"/>
                            <a:lumOff val="15000"/>
                          </a:prstClr>
                        </a:solidFill>
                        <a:latin typeface="Cambria Math" panose="02040503050406030204" pitchFamily="18" charset="0"/>
                      </a:rPr>
                      <m:t>𝜆</m:t>
                    </m:r>
                  </m:oMath>
                </a14:m>
                <a:r>
                  <a:rPr lang="en-US" sz="3600" dirty="0">
                    <a:solidFill>
                      <a:prstClr val="black">
                        <a:lumMod val="85000"/>
                        <a:lumOff val="15000"/>
                      </a:prstClr>
                    </a:solidFill>
                  </a:rPr>
                  <a:t>(&lt;ident&gt;: </a:t>
                </a:r>
                <a:r>
                  <a:rPr lang="en-US" sz="3600" b="1" i="1" dirty="0">
                    <a:solidFill>
                      <a:prstClr val="black">
                        <a:lumMod val="85000"/>
                        <a:lumOff val="15000"/>
                      </a:prstClr>
                    </a:solidFill>
                  </a:rPr>
                  <a:t>T</a:t>
                </a:r>
                <a:r>
                  <a:rPr lang="en-US" sz="3600" dirty="0">
                    <a:solidFill>
                      <a:prstClr val="black">
                        <a:lumMod val="85000"/>
                        <a:lumOff val="15000"/>
                      </a:prstClr>
                    </a:solidFill>
                  </a:rPr>
                  <a:t>). </a:t>
                </a:r>
                <a:r>
                  <a:rPr lang="en-US" sz="3600" b="1" i="1" dirty="0">
                    <a:solidFill>
                      <a:prstClr val="black">
                        <a:lumMod val="85000"/>
                        <a:lumOff val="15000"/>
                      </a:prstClr>
                    </a:solidFill>
                  </a:rPr>
                  <a:t>L</a:t>
                </a:r>
                <a:r>
                  <a:rPr lang="en-US" sz="3600" dirty="0">
                    <a:solidFill>
                      <a:prstClr val="black">
                        <a:lumMod val="85000"/>
                        <a:lumOff val="15000"/>
                      </a:prstClr>
                    </a:solidFill>
                  </a:rPr>
                  <a:t> | </a:t>
                </a:r>
                <a:r>
                  <a:rPr lang="en-US" sz="3600" b="1" i="1" dirty="0">
                    <a:solidFill>
                      <a:prstClr val="black">
                        <a:lumMod val="85000"/>
                        <a:lumOff val="15000"/>
                      </a:prstClr>
                    </a:solidFill>
                  </a:rPr>
                  <a:t>L</a:t>
                </a:r>
                <a:r>
                  <a:rPr lang="en-US" sz="3600" dirty="0">
                    <a:solidFill>
                      <a:prstClr val="black">
                        <a:lumMod val="85000"/>
                        <a:lumOff val="15000"/>
                      </a:prstClr>
                    </a:solidFill>
                  </a:rPr>
                  <a:t> </a:t>
                </a:r>
                <a:r>
                  <a:rPr lang="en-US" sz="3600" b="1" i="1" dirty="0" err="1">
                    <a:solidFill>
                      <a:prstClr val="black">
                        <a:lumMod val="85000"/>
                        <a:lumOff val="15000"/>
                      </a:prstClr>
                    </a:solidFill>
                  </a:rPr>
                  <a:t>L</a:t>
                </a:r>
                <a:r>
                  <a:rPr lang="en-US" sz="3600" b="1" i="1" dirty="0">
                    <a:solidFill>
                      <a:prstClr val="black">
                        <a:lumMod val="85000"/>
                        <a:lumOff val="15000"/>
                      </a:prstClr>
                    </a:solidFill>
                  </a:rPr>
                  <a:t> </a:t>
                </a:r>
                <a:r>
                  <a:rPr lang="en-US" sz="3600" dirty="0">
                    <a:solidFill>
                      <a:prstClr val="black">
                        <a:lumMod val="85000"/>
                        <a:lumOff val="15000"/>
                      </a:prstClr>
                    </a:solidFill>
                  </a:rPr>
                  <a:t>| &lt;#&gt; | </a:t>
                </a:r>
                <a:r>
                  <a:rPr lang="en-US" sz="3600" b="1" i="1" dirty="0">
                    <a:solidFill>
                      <a:prstClr val="black">
                        <a:lumMod val="85000"/>
                        <a:lumOff val="15000"/>
                      </a:prstClr>
                    </a:solidFill>
                  </a:rPr>
                  <a:t>L</a:t>
                </a:r>
                <a:r>
                  <a:rPr lang="en-US" sz="3600" dirty="0">
                    <a:solidFill>
                      <a:prstClr val="black">
                        <a:lumMod val="85000"/>
                        <a:lumOff val="15000"/>
                      </a:prstClr>
                    </a:solidFill>
                  </a:rPr>
                  <a:t> </a:t>
                </a:r>
                <a:r>
                  <a:rPr lang="en-US" sz="3600" b="1" dirty="0">
                    <a:solidFill>
                      <a:prstClr val="black">
                        <a:lumMod val="85000"/>
                        <a:lumOff val="15000"/>
                      </a:prstClr>
                    </a:solidFill>
                    <a:latin typeface="Consolas" panose="020B0609020204030204" pitchFamily="49" charset="0"/>
                  </a:rPr>
                  <a:t>+</a:t>
                </a:r>
                <a:r>
                  <a:rPr lang="en-US" sz="3600" dirty="0">
                    <a:solidFill>
                      <a:prstClr val="black">
                        <a:lumMod val="85000"/>
                        <a:lumOff val="15000"/>
                      </a:prstClr>
                    </a:solidFill>
                  </a:rPr>
                  <a:t> </a:t>
                </a:r>
                <a:r>
                  <a:rPr lang="en-US" sz="3600" b="1" i="1" dirty="0">
                    <a:solidFill>
                      <a:prstClr val="black">
                        <a:lumMod val="85000"/>
                        <a:lumOff val="15000"/>
                      </a:prstClr>
                    </a:solidFill>
                  </a:rPr>
                  <a:t>L </a:t>
                </a:r>
                <a:r>
                  <a:rPr lang="en-US" sz="3600" dirty="0">
                    <a:solidFill>
                      <a:prstClr val="black">
                        <a:lumMod val="85000"/>
                        <a:lumOff val="15000"/>
                      </a:prstClr>
                    </a:solidFill>
                  </a:rPr>
                  <a:t>|</a:t>
                </a:r>
                <a:r>
                  <a:rPr lang="en-US" sz="3600" b="1" i="1" dirty="0">
                    <a:solidFill>
                      <a:prstClr val="black">
                        <a:lumMod val="85000"/>
                        <a:lumOff val="15000"/>
                      </a:prstClr>
                    </a:solidFill>
                  </a:rPr>
                  <a:t> L </a:t>
                </a:r>
                <a:r>
                  <a:rPr lang="en-US" sz="3600" b="1" dirty="0">
                    <a:solidFill>
                      <a:prstClr val="black">
                        <a:lumMod val="85000"/>
                        <a:lumOff val="15000"/>
                      </a:prstClr>
                    </a:solidFill>
                    <a:latin typeface="Consolas" panose="020B0609020204030204" pitchFamily="49" charset="0"/>
                  </a:rPr>
                  <a:t>–</a:t>
                </a:r>
                <a:r>
                  <a:rPr lang="en-US" sz="3600" b="1" i="1" dirty="0">
                    <a:solidFill>
                      <a:prstClr val="black">
                        <a:lumMod val="85000"/>
                        <a:lumOff val="15000"/>
                      </a:prstClr>
                    </a:solidFill>
                  </a:rPr>
                  <a:t> L</a:t>
                </a:r>
                <a:endParaRPr lang="en-US" sz="3600" dirty="0">
                  <a:solidFill>
                    <a:prstClr val="black">
                      <a:lumMod val="85000"/>
                      <a:lumOff val="15000"/>
                    </a:prstClr>
                  </a:solidFill>
                </a:endParaRPr>
              </a:p>
              <a:p>
                <a:pPr marL="0" lvl="0" indent="0">
                  <a:buNone/>
                </a:pPr>
                <a:r>
                  <a:rPr lang="en-US" sz="3600" dirty="0">
                    <a:solidFill>
                      <a:prstClr val="black">
                        <a:lumMod val="85000"/>
                        <a:lumOff val="15000"/>
                      </a:prstClr>
                    </a:solidFill>
                  </a:rPr>
                  <a:t>    | </a:t>
                </a:r>
                <a:r>
                  <a:rPr lang="en-US" dirty="0" err="1">
                    <a:solidFill>
                      <a:prstClr val="black">
                        <a:lumMod val="85000"/>
                        <a:lumOff val="15000"/>
                      </a:prstClr>
                    </a:solidFill>
                    <a:latin typeface="Consolas" panose="020B0609020204030204" pitchFamily="49" charset="0"/>
                  </a:rPr>
                  <a:t>ifzero</a:t>
                </a:r>
                <a:r>
                  <a:rPr lang="en-US" sz="3600" dirty="0">
                    <a:solidFill>
                      <a:prstClr val="black">
                        <a:lumMod val="85000"/>
                        <a:lumOff val="15000"/>
                      </a:prstClr>
                    </a:solidFill>
                  </a:rPr>
                  <a:t> </a:t>
                </a:r>
                <a:r>
                  <a:rPr lang="en-US" sz="3600" b="1" i="1" dirty="0">
                    <a:solidFill>
                      <a:prstClr val="black">
                        <a:lumMod val="85000"/>
                        <a:lumOff val="15000"/>
                      </a:prstClr>
                    </a:solidFill>
                  </a:rPr>
                  <a:t>L</a:t>
                </a:r>
                <a:r>
                  <a:rPr lang="en-US" sz="3600" dirty="0">
                    <a:solidFill>
                      <a:prstClr val="black">
                        <a:lumMod val="85000"/>
                        <a:lumOff val="15000"/>
                      </a:prstClr>
                    </a:solidFill>
                  </a:rPr>
                  <a:t> </a:t>
                </a:r>
                <a:r>
                  <a:rPr lang="en-US" dirty="0">
                    <a:solidFill>
                      <a:prstClr val="black">
                        <a:lumMod val="85000"/>
                        <a:lumOff val="15000"/>
                      </a:prstClr>
                    </a:solidFill>
                    <a:latin typeface="Consolas" panose="020B0609020204030204" pitchFamily="49" charset="0"/>
                  </a:rPr>
                  <a:t>then</a:t>
                </a:r>
                <a:r>
                  <a:rPr lang="en-US" sz="3600" dirty="0">
                    <a:solidFill>
                      <a:prstClr val="black">
                        <a:lumMod val="85000"/>
                        <a:lumOff val="15000"/>
                      </a:prstClr>
                    </a:solidFill>
                  </a:rPr>
                  <a:t> </a:t>
                </a:r>
                <a:r>
                  <a:rPr lang="en-US" sz="3600" b="1" i="1" dirty="0">
                    <a:solidFill>
                      <a:prstClr val="black">
                        <a:lumMod val="85000"/>
                        <a:lumOff val="15000"/>
                      </a:prstClr>
                    </a:solidFill>
                  </a:rPr>
                  <a:t>L</a:t>
                </a:r>
                <a:r>
                  <a:rPr lang="en-US" sz="3600" dirty="0">
                    <a:solidFill>
                      <a:prstClr val="black">
                        <a:lumMod val="85000"/>
                        <a:lumOff val="15000"/>
                      </a:prstClr>
                    </a:solidFill>
                  </a:rPr>
                  <a:t> </a:t>
                </a:r>
                <a:r>
                  <a:rPr lang="en-US" dirty="0">
                    <a:solidFill>
                      <a:prstClr val="black">
                        <a:lumMod val="85000"/>
                        <a:lumOff val="15000"/>
                      </a:prstClr>
                    </a:solidFill>
                    <a:latin typeface="Consolas" panose="020B0609020204030204" pitchFamily="49" charset="0"/>
                  </a:rPr>
                  <a:t>else</a:t>
                </a:r>
                <a:r>
                  <a:rPr lang="en-US" sz="3600" dirty="0">
                    <a:solidFill>
                      <a:prstClr val="black">
                        <a:lumMod val="85000"/>
                        <a:lumOff val="15000"/>
                      </a:prstClr>
                    </a:solidFill>
                  </a:rPr>
                  <a:t> </a:t>
                </a:r>
                <a:r>
                  <a:rPr lang="en-US" sz="3600" b="1" i="1" dirty="0">
                    <a:solidFill>
                      <a:prstClr val="black">
                        <a:lumMod val="85000"/>
                        <a:lumOff val="15000"/>
                      </a:prstClr>
                    </a:solidFill>
                  </a:rPr>
                  <a:t>L </a:t>
                </a:r>
                <a:r>
                  <a:rPr lang="en-US" sz="3600" dirty="0">
                    <a:solidFill>
                      <a:prstClr val="black">
                        <a:lumMod val="85000"/>
                        <a:lumOff val="15000"/>
                      </a:prstClr>
                    </a:solidFill>
                  </a:rPr>
                  <a:t>|</a:t>
                </a:r>
                <a:r>
                  <a:rPr lang="en-US" sz="3600" b="1" i="1" dirty="0">
                    <a:solidFill>
                      <a:prstClr val="black">
                        <a:lumMod val="85000"/>
                        <a:lumOff val="15000"/>
                      </a:prstClr>
                    </a:solidFill>
                  </a:rPr>
                  <a:t> </a:t>
                </a:r>
                <a:r>
                  <a:rPr lang="en-US" dirty="0">
                    <a:solidFill>
                      <a:prstClr val="black">
                        <a:lumMod val="85000"/>
                        <a:lumOff val="15000"/>
                      </a:prstClr>
                    </a:solidFill>
                    <a:latin typeface="Consolas" panose="020B0609020204030204" pitchFamily="49" charset="0"/>
                  </a:rPr>
                  <a:t>let rec</a:t>
                </a:r>
                <a:r>
                  <a:rPr lang="en-US" sz="3600" dirty="0">
                    <a:solidFill>
                      <a:prstClr val="black">
                        <a:lumMod val="85000"/>
                        <a:lumOff val="15000"/>
                      </a:prstClr>
                    </a:solidFill>
                  </a:rPr>
                  <a:t> &lt;ident&gt; : </a:t>
                </a:r>
                <a:r>
                  <a:rPr lang="en-US" sz="3600" b="1" i="1" dirty="0">
                    <a:solidFill>
                      <a:prstClr val="black">
                        <a:lumMod val="85000"/>
                        <a:lumOff val="15000"/>
                      </a:prstClr>
                    </a:solidFill>
                  </a:rPr>
                  <a:t>T</a:t>
                </a:r>
                <a:r>
                  <a:rPr lang="en-US" sz="3600" dirty="0">
                    <a:solidFill>
                      <a:prstClr val="black">
                        <a:lumMod val="85000"/>
                        <a:lumOff val="15000"/>
                      </a:prstClr>
                    </a:solidFill>
                  </a:rPr>
                  <a:t> </a:t>
                </a:r>
                <a:r>
                  <a:rPr lang="en-US" sz="3600" dirty="0">
                    <a:solidFill>
                      <a:prstClr val="black">
                        <a:lumMod val="85000"/>
                        <a:lumOff val="15000"/>
                      </a:prstClr>
                    </a:solidFill>
                    <a:latin typeface="Consolas" panose="020B0609020204030204" pitchFamily="49" charset="0"/>
                  </a:rPr>
                  <a:t>=</a:t>
                </a:r>
                <a:r>
                  <a:rPr lang="en-US" sz="3600" dirty="0">
                    <a:solidFill>
                      <a:prstClr val="black">
                        <a:lumMod val="85000"/>
                        <a:lumOff val="15000"/>
                      </a:prstClr>
                    </a:solidFill>
                  </a:rPr>
                  <a:t> </a:t>
                </a:r>
                <a:r>
                  <a:rPr lang="en-US" sz="3600" b="1" i="1" dirty="0">
                    <a:solidFill>
                      <a:prstClr val="black">
                        <a:lumMod val="85000"/>
                        <a:lumOff val="15000"/>
                      </a:prstClr>
                    </a:solidFill>
                  </a:rPr>
                  <a:t>L </a:t>
                </a:r>
                <a:r>
                  <a:rPr lang="en-US" dirty="0">
                    <a:solidFill>
                      <a:prstClr val="black">
                        <a:lumMod val="85000"/>
                        <a:lumOff val="15000"/>
                      </a:prstClr>
                    </a:solidFill>
                    <a:latin typeface="Consolas" panose="020B0609020204030204" pitchFamily="49" charset="0"/>
                  </a:rPr>
                  <a:t>in</a:t>
                </a:r>
                <a:r>
                  <a:rPr lang="en-US" sz="3600" b="1" i="1" dirty="0">
                    <a:solidFill>
                      <a:prstClr val="black">
                        <a:lumMod val="85000"/>
                        <a:lumOff val="15000"/>
                      </a:prstClr>
                    </a:solidFill>
                  </a:rPr>
                  <a:t> L</a:t>
                </a:r>
                <a:endParaRPr lang="en-US" sz="3600" b="1" i="1" dirty="0"/>
              </a:p>
              <a:p>
                <a:pPr marL="0" indent="0">
                  <a:buNone/>
                </a:pPr>
                <a:endParaRPr lang="en-US" sz="3600" dirty="0"/>
              </a:p>
              <a:p>
                <a:pPr marL="0" indent="0">
                  <a:buNone/>
                </a:pPr>
                <a:r>
                  <a:rPr lang="en-US" dirty="0">
                    <a:solidFill>
                      <a:prstClr val="black">
                        <a:lumMod val="85000"/>
                        <a:lumOff val="15000"/>
                      </a:prstClr>
                    </a:solidFill>
                    <a:latin typeface="Consolas" panose="020B0609020204030204" pitchFamily="49" charset="0"/>
                  </a:rPr>
                  <a:t>let rec f = </a:t>
                </a:r>
                <a14:m>
                  <m:oMath xmlns:m="http://schemas.openxmlformats.org/officeDocument/2006/math">
                    <m:r>
                      <a:rPr lang="en-US" i="1">
                        <a:solidFill>
                          <a:prstClr val="black">
                            <a:lumMod val="85000"/>
                            <a:lumOff val="15000"/>
                          </a:prstClr>
                        </a:solidFill>
                        <a:latin typeface="Cambria Math" panose="02040503050406030204" pitchFamily="18" charset="0"/>
                      </a:rPr>
                      <m:t>𝜆</m:t>
                    </m:r>
                  </m:oMath>
                </a14:m>
                <a:r>
                  <a:rPr lang="en-US" dirty="0">
                    <a:solidFill>
                      <a:prstClr val="black">
                        <a:lumMod val="85000"/>
                        <a:lumOff val="15000"/>
                      </a:prstClr>
                    </a:solidFill>
                    <a:latin typeface="Consolas" panose="020B0609020204030204" pitchFamily="49" charset="0"/>
                  </a:rPr>
                  <a:t>x. </a:t>
                </a:r>
                <a:r>
                  <a:rPr lang="en-US" dirty="0" err="1">
                    <a:solidFill>
                      <a:prstClr val="black">
                        <a:lumMod val="85000"/>
                        <a:lumOff val="15000"/>
                      </a:prstClr>
                    </a:solidFill>
                    <a:latin typeface="Consolas" panose="020B0609020204030204" pitchFamily="49" charset="0"/>
                  </a:rPr>
                  <a:t>ifzero</a:t>
                </a:r>
                <a:r>
                  <a:rPr lang="en-US" dirty="0">
                    <a:solidFill>
                      <a:prstClr val="black">
                        <a:lumMod val="85000"/>
                        <a:lumOff val="15000"/>
                      </a:prstClr>
                    </a:solidFill>
                    <a:latin typeface="Consolas" panose="020B0609020204030204" pitchFamily="49" charset="0"/>
                  </a:rPr>
                  <a:t> x then 1 else x*f (x–1) </a:t>
                </a:r>
                <a:br>
                  <a:rPr lang="en-US" dirty="0">
                    <a:solidFill>
                      <a:prstClr val="black">
                        <a:lumMod val="85000"/>
                        <a:lumOff val="15000"/>
                      </a:prstClr>
                    </a:solidFill>
                    <a:latin typeface="Consolas" panose="020B0609020204030204" pitchFamily="49" charset="0"/>
                  </a:rPr>
                </a:br>
                <a:r>
                  <a:rPr lang="en-US" dirty="0">
                    <a:solidFill>
                      <a:prstClr val="black">
                        <a:lumMod val="85000"/>
                        <a:lumOff val="15000"/>
                      </a:prstClr>
                    </a:solidFill>
                    <a:latin typeface="Consolas" panose="020B0609020204030204" pitchFamily="49" charset="0"/>
                  </a:rPr>
                  <a:t>  in 5 * (</a:t>
                </a:r>
                <a14:m>
                  <m:oMath xmlns:m="http://schemas.openxmlformats.org/officeDocument/2006/math">
                    <m:r>
                      <a:rPr lang="en-US" i="1">
                        <a:solidFill>
                          <a:prstClr val="black">
                            <a:lumMod val="85000"/>
                            <a:lumOff val="15000"/>
                          </a:prstClr>
                        </a:solidFill>
                        <a:latin typeface="Cambria Math" panose="02040503050406030204" pitchFamily="18" charset="0"/>
                      </a:rPr>
                      <m:t>𝜆</m:t>
                    </m:r>
                  </m:oMath>
                </a14:m>
                <a:r>
                  <a:rPr lang="en-US" dirty="0">
                    <a:solidFill>
                      <a:prstClr val="black">
                        <a:lumMod val="85000"/>
                        <a:lumOff val="15000"/>
                      </a:prstClr>
                    </a:solidFill>
                    <a:latin typeface="Consolas" panose="020B0609020204030204" pitchFamily="49" charset="0"/>
                  </a:rPr>
                  <a:t>x. </a:t>
                </a:r>
                <a:r>
                  <a:rPr lang="en-US" dirty="0" err="1">
                    <a:solidFill>
                      <a:prstClr val="black">
                        <a:lumMod val="85000"/>
                        <a:lumOff val="15000"/>
                      </a:prstClr>
                    </a:solidFill>
                    <a:latin typeface="Consolas" panose="020B0609020204030204" pitchFamily="49" charset="0"/>
                  </a:rPr>
                  <a:t>ifzero</a:t>
                </a:r>
                <a:r>
                  <a:rPr lang="en-US" dirty="0">
                    <a:solidFill>
                      <a:prstClr val="black">
                        <a:lumMod val="85000"/>
                        <a:lumOff val="15000"/>
                      </a:prstClr>
                    </a:solidFill>
                    <a:latin typeface="Consolas" panose="020B0609020204030204" pitchFamily="49" charset="0"/>
                  </a:rPr>
                  <a:t> x then 1 else x*f (x–1)) 4</a:t>
                </a:r>
                <a:endParaRPr lang="en-US" sz="3600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5F60649B-CF50-4204-8954-86C4421EBB2C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701" t="-3831" r="-90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39BB01A-08CA-46F7-B23C-81066BA740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34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2982098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2505E2-FC17-4EEF-96F1-91E49ACC97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Typed Lambda Calculus with Recursion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5F60649B-CF50-4204-8954-86C4421EBB2C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pPr marL="0" lvl="0" indent="0">
                  <a:buNone/>
                </a:pPr>
                <a:r>
                  <a:rPr lang="en-US" sz="3600" b="1" i="1" dirty="0">
                    <a:solidFill>
                      <a:prstClr val="black">
                        <a:lumMod val="85000"/>
                        <a:lumOff val="15000"/>
                      </a:prstClr>
                    </a:solidFill>
                  </a:rPr>
                  <a:t>L</a:t>
                </a:r>
                <a:r>
                  <a:rPr lang="en-US" sz="3600" dirty="0">
                    <a:solidFill>
                      <a:prstClr val="black">
                        <a:lumMod val="85000"/>
                        <a:lumOff val="15000"/>
                      </a:prstClr>
                    </a:solidFill>
                  </a:rPr>
                  <a:t> ::= &lt;ident&gt; | </a:t>
                </a:r>
                <a14:m>
                  <m:oMath xmlns:m="http://schemas.openxmlformats.org/officeDocument/2006/math">
                    <m:r>
                      <a:rPr lang="en-US" sz="3600" i="1">
                        <a:solidFill>
                          <a:prstClr val="black">
                            <a:lumMod val="85000"/>
                            <a:lumOff val="15000"/>
                          </a:prstClr>
                        </a:solidFill>
                        <a:latin typeface="Cambria Math" panose="02040503050406030204" pitchFamily="18" charset="0"/>
                      </a:rPr>
                      <m:t>𝜆</m:t>
                    </m:r>
                  </m:oMath>
                </a14:m>
                <a:r>
                  <a:rPr lang="en-US" sz="3600" dirty="0">
                    <a:solidFill>
                      <a:prstClr val="black">
                        <a:lumMod val="85000"/>
                        <a:lumOff val="15000"/>
                      </a:prstClr>
                    </a:solidFill>
                  </a:rPr>
                  <a:t>(&lt;ident&gt;: </a:t>
                </a:r>
                <a:r>
                  <a:rPr lang="en-US" sz="3600" b="1" i="1" dirty="0">
                    <a:solidFill>
                      <a:prstClr val="black">
                        <a:lumMod val="85000"/>
                        <a:lumOff val="15000"/>
                      </a:prstClr>
                    </a:solidFill>
                  </a:rPr>
                  <a:t>T</a:t>
                </a:r>
                <a:r>
                  <a:rPr lang="en-US" sz="3600" dirty="0">
                    <a:solidFill>
                      <a:prstClr val="black">
                        <a:lumMod val="85000"/>
                        <a:lumOff val="15000"/>
                      </a:prstClr>
                    </a:solidFill>
                  </a:rPr>
                  <a:t>). </a:t>
                </a:r>
                <a:r>
                  <a:rPr lang="en-US" sz="3600" b="1" i="1" dirty="0">
                    <a:solidFill>
                      <a:prstClr val="black">
                        <a:lumMod val="85000"/>
                        <a:lumOff val="15000"/>
                      </a:prstClr>
                    </a:solidFill>
                  </a:rPr>
                  <a:t>L</a:t>
                </a:r>
                <a:r>
                  <a:rPr lang="en-US" sz="3600" dirty="0">
                    <a:solidFill>
                      <a:prstClr val="black">
                        <a:lumMod val="85000"/>
                        <a:lumOff val="15000"/>
                      </a:prstClr>
                    </a:solidFill>
                  </a:rPr>
                  <a:t> | </a:t>
                </a:r>
                <a:r>
                  <a:rPr lang="en-US" sz="3600" b="1" i="1" dirty="0">
                    <a:solidFill>
                      <a:prstClr val="black">
                        <a:lumMod val="85000"/>
                        <a:lumOff val="15000"/>
                      </a:prstClr>
                    </a:solidFill>
                  </a:rPr>
                  <a:t>L</a:t>
                </a:r>
                <a:r>
                  <a:rPr lang="en-US" sz="3600" dirty="0">
                    <a:solidFill>
                      <a:prstClr val="black">
                        <a:lumMod val="85000"/>
                        <a:lumOff val="15000"/>
                      </a:prstClr>
                    </a:solidFill>
                  </a:rPr>
                  <a:t> </a:t>
                </a:r>
                <a:r>
                  <a:rPr lang="en-US" sz="3600" b="1" i="1" dirty="0" err="1">
                    <a:solidFill>
                      <a:prstClr val="black">
                        <a:lumMod val="85000"/>
                        <a:lumOff val="15000"/>
                      </a:prstClr>
                    </a:solidFill>
                  </a:rPr>
                  <a:t>L</a:t>
                </a:r>
                <a:r>
                  <a:rPr lang="en-US" sz="3600" b="1" i="1" dirty="0">
                    <a:solidFill>
                      <a:prstClr val="black">
                        <a:lumMod val="85000"/>
                        <a:lumOff val="15000"/>
                      </a:prstClr>
                    </a:solidFill>
                  </a:rPr>
                  <a:t> </a:t>
                </a:r>
                <a:r>
                  <a:rPr lang="en-US" sz="3600" dirty="0">
                    <a:solidFill>
                      <a:prstClr val="black">
                        <a:lumMod val="85000"/>
                        <a:lumOff val="15000"/>
                      </a:prstClr>
                    </a:solidFill>
                  </a:rPr>
                  <a:t>| &lt;#&gt; | </a:t>
                </a:r>
                <a:r>
                  <a:rPr lang="en-US" sz="3600" b="1" i="1" dirty="0">
                    <a:solidFill>
                      <a:prstClr val="black">
                        <a:lumMod val="85000"/>
                        <a:lumOff val="15000"/>
                      </a:prstClr>
                    </a:solidFill>
                  </a:rPr>
                  <a:t>L</a:t>
                </a:r>
                <a:r>
                  <a:rPr lang="en-US" sz="3600" dirty="0">
                    <a:solidFill>
                      <a:prstClr val="black">
                        <a:lumMod val="85000"/>
                        <a:lumOff val="15000"/>
                      </a:prstClr>
                    </a:solidFill>
                  </a:rPr>
                  <a:t> </a:t>
                </a:r>
                <a:r>
                  <a:rPr lang="en-US" sz="3600" b="1" dirty="0">
                    <a:solidFill>
                      <a:prstClr val="black">
                        <a:lumMod val="85000"/>
                        <a:lumOff val="15000"/>
                      </a:prstClr>
                    </a:solidFill>
                    <a:latin typeface="Consolas" panose="020B0609020204030204" pitchFamily="49" charset="0"/>
                  </a:rPr>
                  <a:t>+</a:t>
                </a:r>
                <a:r>
                  <a:rPr lang="en-US" sz="3600" dirty="0">
                    <a:solidFill>
                      <a:prstClr val="black">
                        <a:lumMod val="85000"/>
                        <a:lumOff val="15000"/>
                      </a:prstClr>
                    </a:solidFill>
                  </a:rPr>
                  <a:t> </a:t>
                </a:r>
                <a:r>
                  <a:rPr lang="en-US" sz="3600" b="1" i="1" dirty="0">
                    <a:solidFill>
                      <a:prstClr val="black">
                        <a:lumMod val="85000"/>
                        <a:lumOff val="15000"/>
                      </a:prstClr>
                    </a:solidFill>
                  </a:rPr>
                  <a:t>L </a:t>
                </a:r>
                <a:r>
                  <a:rPr lang="en-US" sz="3600" dirty="0">
                    <a:solidFill>
                      <a:prstClr val="black">
                        <a:lumMod val="85000"/>
                        <a:lumOff val="15000"/>
                      </a:prstClr>
                    </a:solidFill>
                  </a:rPr>
                  <a:t>|</a:t>
                </a:r>
                <a:r>
                  <a:rPr lang="en-US" sz="3600" b="1" i="1" dirty="0">
                    <a:solidFill>
                      <a:prstClr val="black">
                        <a:lumMod val="85000"/>
                        <a:lumOff val="15000"/>
                      </a:prstClr>
                    </a:solidFill>
                  </a:rPr>
                  <a:t> L </a:t>
                </a:r>
                <a:r>
                  <a:rPr lang="en-US" sz="3600" b="1" dirty="0">
                    <a:solidFill>
                      <a:prstClr val="black">
                        <a:lumMod val="85000"/>
                        <a:lumOff val="15000"/>
                      </a:prstClr>
                    </a:solidFill>
                    <a:latin typeface="Consolas" panose="020B0609020204030204" pitchFamily="49" charset="0"/>
                  </a:rPr>
                  <a:t>–</a:t>
                </a:r>
                <a:r>
                  <a:rPr lang="en-US" sz="3600" b="1" i="1" dirty="0">
                    <a:solidFill>
                      <a:prstClr val="black">
                        <a:lumMod val="85000"/>
                        <a:lumOff val="15000"/>
                      </a:prstClr>
                    </a:solidFill>
                  </a:rPr>
                  <a:t> L</a:t>
                </a:r>
                <a:endParaRPr lang="en-US" sz="3600" dirty="0">
                  <a:solidFill>
                    <a:prstClr val="black">
                      <a:lumMod val="85000"/>
                      <a:lumOff val="15000"/>
                    </a:prstClr>
                  </a:solidFill>
                </a:endParaRPr>
              </a:p>
              <a:p>
                <a:pPr marL="0" lvl="0" indent="0">
                  <a:buNone/>
                </a:pPr>
                <a:r>
                  <a:rPr lang="en-US" sz="3600" dirty="0">
                    <a:solidFill>
                      <a:prstClr val="black">
                        <a:lumMod val="85000"/>
                        <a:lumOff val="15000"/>
                      </a:prstClr>
                    </a:solidFill>
                  </a:rPr>
                  <a:t>    | </a:t>
                </a:r>
                <a:r>
                  <a:rPr lang="en-US" dirty="0" err="1">
                    <a:solidFill>
                      <a:prstClr val="black">
                        <a:lumMod val="85000"/>
                        <a:lumOff val="15000"/>
                      </a:prstClr>
                    </a:solidFill>
                    <a:latin typeface="Consolas" panose="020B0609020204030204" pitchFamily="49" charset="0"/>
                  </a:rPr>
                  <a:t>ifzero</a:t>
                </a:r>
                <a:r>
                  <a:rPr lang="en-US" sz="3600" dirty="0">
                    <a:solidFill>
                      <a:prstClr val="black">
                        <a:lumMod val="85000"/>
                        <a:lumOff val="15000"/>
                      </a:prstClr>
                    </a:solidFill>
                  </a:rPr>
                  <a:t> </a:t>
                </a:r>
                <a:r>
                  <a:rPr lang="en-US" sz="3600" b="1" i="1" dirty="0">
                    <a:solidFill>
                      <a:prstClr val="black">
                        <a:lumMod val="85000"/>
                        <a:lumOff val="15000"/>
                      </a:prstClr>
                    </a:solidFill>
                  </a:rPr>
                  <a:t>L</a:t>
                </a:r>
                <a:r>
                  <a:rPr lang="en-US" sz="3600" dirty="0">
                    <a:solidFill>
                      <a:prstClr val="black">
                        <a:lumMod val="85000"/>
                        <a:lumOff val="15000"/>
                      </a:prstClr>
                    </a:solidFill>
                  </a:rPr>
                  <a:t> </a:t>
                </a:r>
                <a:r>
                  <a:rPr lang="en-US" dirty="0">
                    <a:solidFill>
                      <a:prstClr val="black">
                        <a:lumMod val="85000"/>
                        <a:lumOff val="15000"/>
                      </a:prstClr>
                    </a:solidFill>
                    <a:latin typeface="Consolas" panose="020B0609020204030204" pitchFamily="49" charset="0"/>
                  </a:rPr>
                  <a:t>then</a:t>
                </a:r>
                <a:r>
                  <a:rPr lang="en-US" sz="3600" dirty="0">
                    <a:solidFill>
                      <a:prstClr val="black">
                        <a:lumMod val="85000"/>
                        <a:lumOff val="15000"/>
                      </a:prstClr>
                    </a:solidFill>
                  </a:rPr>
                  <a:t> </a:t>
                </a:r>
                <a:r>
                  <a:rPr lang="en-US" sz="3600" b="1" i="1" dirty="0">
                    <a:solidFill>
                      <a:prstClr val="black">
                        <a:lumMod val="85000"/>
                        <a:lumOff val="15000"/>
                      </a:prstClr>
                    </a:solidFill>
                  </a:rPr>
                  <a:t>L</a:t>
                </a:r>
                <a:r>
                  <a:rPr lang="en-US" sz="3600" dirty="0">
                    <a:solidFill>
                      <a:prstClr val="black">
                        <a:lumMod val="85000"/>
                        <a:lumOff val="15000"/>
                      </a:prstClr>
                    </a:solidFill>
                  </a:rPr>
                  <a:t> </a:t>
                </a:r>
                <a:r>
                  <a:rPr lang="en-US" dirty="0">
                    <a:solidFill>
                      <a:prstClr val="black">
                        <a:lumMod val="85000"/>
                        <a:lumOff val="15000"/>
                      </a:prstClr>
                    </a:solidFill>
                    <a:latin typeface="Consolas" panose="020B0609020204030204" pitchFamily="49" charset="0"/>
                  </a:rPr>
                  <a:t>else</a:t>
                </a:r>
                <a:r>
                  <a:rPr lang="en-US" sz="3600" dirty="0">
                    <a:solidFill>
                      <a:prstClr val="black">
                        <a:lumMod val="85000"/>
                        <a:lumOff val="15000"/>
                      </a:prstClr>
                    </a:solidFill>
                  </a:rPr>
                  <a:t> </a:t>
                </a:r>
                <a:r>
                  <a:rPr lang="en-US" sz="3600" b="1" i="1" dirty="0">
                    <a:solidFill>
                      <a:prstClr val="black">
                        <a:lumMod val="85000"/>
                        <a:lumOff val="15000"/>
                      </a:prstClr>
                    </a:solidFill>
                  </a:rPr>
                  <a:t>L </a:t>
                </a:r>
                <a:r>
                  <a:rPr lang="en-US" sz="3600" dirty="0">
                    <a:solidFill>
                      <a:prstClr val="black">
                        <a:lumMod val="85000"/>
                        <a:lumOff val="15000"/>
                      </a:prstClr>
                    </a:solidFill>
                  </a:rPr>
                  <a:t>|</a:t>
                </a:r>
                <a:r>
                  <a:rPr lang="en-US" sz="3600" b="1" i="1" dirty="0">
                    <a:solidFill>
                      <a:prstClr val="black">
                        <a:lumMod val="85000"/>
                        <a:lumOff val="15000"/>
                      </a:prstClr>
                    </a:solidFill>
                  </a:rPr>
                  <a:t> </a:t>
                </a:r>
                <a:r>
                  <a:rPr lang="en-US" dirty="0">
                    <a:solidFill>
                      <a:prstClr val="black">
                        <a:lumMod val="85000"/>
                        <a:lumOff val="15000"/>
                      </a:prstClr>
                    </a:solidFill>
                    <a:latin typeface="Consolas" panose="020B0609020204030204" pitchFamily="49" charset="0"/>
                  </a:rPr>
                  <a:t>let rec</a:t>
                </a:r>
                <a:r>
                  <a:rPr lang="en-US" sz="3600" dirty="0">
                    <a:solidFill>
                      <a:prstClr val="black">
                        <a:lumMod val="85000"/>
                        <a:lumOff val="15000"/>
                      </a:prstClr>
                    </a:solidFill>
                  </a:rPr>
                  <a:t> &lt;ident&gt; : </a:t>
                </a:r>
                <a:r>
                  <a:rPr lang="en-US" sz="3600" b="1" i="1" dirty="0">
                    <a:solidFill>
                      <a:prstClr val="black">
                        <a:lumMod val="85000"/>
                        <a:lumOff val="15000"/>
                      </a:prstClr>
                    </a:solidFill>
                  </a:rPr>
                  <a:t>T</a:t>
                </a:r>
                <a:r>
                  <a:rPr lang="en-US" sz="3600" dirty="0">
                    <a:solidFill>
                      <a:prstClr val="black">
                        <a:lumMod val="85000"/>
                        <a:lumOff val="15000"/>
                      </a:prstClr>
                    </a:solidFill>
                  </a:rPr>
                  <a:t> </a:t>
                </a:r>
                <a:r>
                  <a:rPr lang="en-US" sz="3600" dirty="0">
                    <a:solidFill>
                      <a:prstClr val="black">
                        <a:lumMod val="85000"/>
                        <a:lumOff val="15000"/>
                      </a:prstClr>
                    </a:solidFill>
                    <a:latin typeface="Consolas" panose="020B0609020204030204" pitchFamily="49" charset="0"/>
                  </a:rPr>
                  <a:t>=</a:t>
                </a:r>
                <a:r>
                  <a:rPr lang="en-US" sz="3600" dirty="0">
                    <a:solidFill>
                      <a:prstClr val="black">
                        <a:lumMod val="85000"/>
                        <a:lumOff val="15000"/>
                      </a:prstClr>
                    </a:solidFill>
                  </a:rPr>
                  <a:t> </a:t>
                </a:r>
                <a:r>
                  <a:rPr lang="en-US" sz="3600" b="1" i="1" dirty="0">
                    <a:solidFill>
                      <a:prstClr val="black">
                        <a:lumMod val="85000"/>
                        <a:lumOff val="15000"/>
                      </a:prstClr>
                    </a:solidFill>
                  </a:rPr>
                  <a:t>L </a:t>
                </a:r>
                <a:r>
                  <a:rPr lang="en-US" dirty="0">
                    <a:solidFill>
                      <a:prstClr val="black">
                        <a:lumMod val="85000"/>
                        <a:lumOff val="15000"/>
                      </a:prstClr>
                    </a:solidFill>
                    <a:latin typeface="Consolas" panose="020B0609020204030204" pitchFamily="49" charset="0"/>
                  </a:rPr>
                  <a:t>in</a:t>
                </a:r>
                <a:r>
                  <a:rPr lang="en-US" sz="3600" b="1" i="1" dirty="0">
                    <a:solidFill>
                      <a:prstClr val="black">
                        <a:lumMod val="85000"/>
                        <a:lumOff val="15000"/>
                      </a:prstClr>
                    </a:solidFill>
                  </a:rPr>
                  <a:t> L</a:t>
                </a:r>
                <a:endParaRPr lang="en-US" sz="3600" b="1" i="1" dirty="0"/>
              </a:p>
              <a:p>
                <a:pPr marL="0" indent="0">
                  <a:buNone/>
                </a:pPr>
                <a:endParaRPr lang="en-US" sz="3600" dirty="0"/>
              </a:p>
              <a:p>
                <a:pPr marL="0" indent="0">
                  <a:buNone/>
                </a:pPr>
                <a:r>
                  <a:rPr lang="en-US" dirty="0">
                    <a:solidFill>
                      <a:prstClr val="black">
                        <a:lumMod val="85000"/>
                        <a:lumOff val="15000"/>
                      </a:prstClr>
                    </a:solidFill>
                    <a:latin typeface="Consolas" panose="020B0609020204030204" pitchFamily="49" charset="0"/>
                  </a:rPr>
                  <a:t>let rec f = </a:t>
                </a:r>
                <a14:m>
                  <m:oMath xmlns:m="http://schemas.openxmlformats.org/officeDocument/2006/math">
                    <m:r>
                      <a:rPr lang="en-US" i="1">
                        <a:solidFill>
                          <a:prstClr val="black">
                            <a:lumMod val="85000"/>
                            <a:lumOff val="15000"/>
                          </a:prstClr>
                        </a:solidFill>
                        <a:latin typeface="Cambria Math" panose="02040503050406030204" pitchFamily="18" charset="0"/>
                      </a:rPr>
                      <m:t>𝜆</m:t>
                    </m:r>
                  </m:oMath>
                </a14:m>
                <a:r>
                  <a:rPr lang="en-US" dirty="0">
                    <a:solidFill>
                      <a:prstClr val="black">
                        <a:lumMod val="85000"/>
                        <a:lumOff val="15000"/>
                      </a:prstClr>
                    </a:solidFill>
                    <a:latin typeface="Consolas" panose="020B0609020204030204" pitchFamily="49" charset="0"/>
                  </a:rPr>
                  <a:t>x. </a:t>
                </a:r>
                <a:r>
                  <a:rPr lang="en-US" dirty="0" err="1">
                    <a:solidFill>
                      <a:prstClr val="black">
                        <a:lumMod val="85000"/>
                        <a:lumOff val="15000"/>
                      </a:prstClr>
                    </a:solidFill>
                    <a:latin typeface="Consolas" panose="020B0609020204030204" pitchFamily="49" charset="0"/>
                  </a:rPr>
                  <a:t>ifzero</a:t>
                </a:r>
                <a:r>
                  <a:rPr lang="en-US" dirty="0">
                    <a:solidFill>
                      <a:prstClr val="black">
                        <a:lumMod val="85000"/>
                        <a:lumOff val="15000"/>
                      </a:prstClr>
                    </a:solidFill>
                    <a:latin typeface="Consolas" panose="020B0609020204030204" pitchFamily="49" charset="0"/>
                  </a:rPr>
                  <a:t> x then 1 else x*f (x–1) </a:t>
                </a:r>
                <a:br>
                  <a:rPr lang="en-US" dirty="0">
                    <a:solidFill>
                      <a:prstClr val="black">
                        <a:lumMod val="85000"/>
                        <a:lumOff val="15000"/>
                      </a:prstClr>
                    </a:solidFill>
                    <a:latin typeface="Consolas" panose="020B0609020204030204" pitchFamily="49" charset="0"/>
                  </a:rPr>
                </a:br>
                <a:r>
                  <a:rPr lang="en-US" dirty="0">
                    <a:solidFill>
                      <a:prstClr val="black">
                        <a:lumMod val="85000"/>
                        <a:lumOff val="15000"/>
                      </a:prstClr>
                    </a:solidFill>
                    <a:latin typeface="Consolas" panose="020B0609020204030204" pitchFamily="49" charset="0"/>
                  </a:rPr>
                  <a:t>  in (* after many steps *) 120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en-US" sz="3600" b="0" i="1" smtClean="0">
                        <a:latin typeface="Cambria Math" panose="02040503050406030204" pitchFamily="18" charset="0"/>
                      </a:rPr>
                      <m:t>→</m:t>
                    </m:r>
                  </m:oMath>
                </a14:m>
                <a:r>
                  <a:rPr lang="en-US" sz="3600" dirty="0"/>
                  <a:t> </a:t>
                </a:r>
                <a:r>
                  <a:rPr lang="en-US" sz="3600" dirty="0">
                    <a:latin typeface="Consolas" panose="020B0609020204030204" pitchFamily="49" charset="0"/>
                  </a:rPr>
                  <a:t>120</a:t>
                </a:r>
              </a:p>
              <a:p>
                <a:pPr marL="0" indent="0">
                  <a:buNone/>
                </a:pPr>
                <a:endParaRPr lang="en-US" sz="3600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5F60649B-CF50-4204-8954-86C4421EBB2C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701" t="-3831" r="-90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39BB01A-08CA-46F7-B23C-81066BA740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35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39999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2505E2-FC17-4EEF-96F1-91E49ACC97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Typed Lambda Calculus with Recursion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5F60649B-CF50-4204-8954-86C4421EBB2C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pPr marL="0" lvl="0" indent="0">
                  <a:buNone/>
                </a:pPr>
                <a:r>
                  <a:rPr lang="en-US" sz="3600" b="1" i="1" dirty="0">
                    <a:solidFill>
                      <a:prstClr val="black">
                        <a:lumMod val="85000"/>
                        <a:lumOff val="15000"/>
                      </a:prstClr>
                    </a:solidFill>
                  </a:rPr>
                  <a:t>L</a:t>
                </a:r>
                <a:r>
                  <a:rPr lang="en-US" sz="3600" dirty="0">
                    <a:solidFill>
                      <a:prstClr val="black">
                        <a:lumMod val="85000"/>
                        <a:lumOff val="15000"/>
                      </a:prstClr>
                    </a:solidFill>
                  </a:rPr>
                  <a:t> ::= &lt;ident&gt; | </a:t>
                </a:r>
                <a14:m>
                  <m:oMath xmlns:m="http://schemas.openxmlformats.org/officeDocument/2006/math">
                    <m:r>
                      <a:rPr lang="en-US" sz="3600" i="1">
                        <a:solidFill>
                          <a:prstClr val="black">
                            <a:lumMod val="85000"/>
                            <a:lumOff val="15000"/>
                          </a:prstClr>
                        </a:solidFill>
                        <a:latin typeface="Cambria Math" panose="02040503050406030204" pitchFamily="18" charset="0"/>
                      </a:rPr>
                      <m:t>𝜆</m:t>
                    </m:r>
                  </m:oMath>
                </a14:m>
                <a:r>
                  <a:rPr lang="en-US" sz="3600" dirty="0">
                    <a:solidFill>
                      <a:prstClr val="black">
                        <a:lumMod val="85000"/>
                        <a:lumOff val="15000"/>
                      </a:prstClr>
                    </a:solidFill>
                  </a:rPr>
                  <a:t>(&lt;ident&gt;: </a:t>
                </a:r>
                <a:r>
                  <a:rPr lang="en-US" sz="3600" b="1" i="1" dirty="0">
                    <a:solidFill>
                      <a:prstClr val="black">
                        <a:lumMod val="85000"/>
                        <a:lumOff val="15000"/>
                      </a:prstClr>
                    </a:solidFill>
                  </a:rPr>
                  <a:t>T</a:t>
                </a:r>
                <a:r>
                  <a:rPr lang="en-US" sz="3600" dirty="0">
                    <a:solidFill>
                      <a:prstClr val="black">
                        <a:lumMod val="85000"/>
                        <a:lumOff val="15000"/>
                      </a:prstClr>
                    </a:solidFill>
                  </a:rPr>
                  <a:t>). </a:t>
                </a:r>
                <a:r>
                  <a:rPr lang="en-US" sz="3600" b="1" i="1" dirty="0">
                    <a:solidFill>
                      <a:prstClr val="black">
                        <a:lumMod val="85000"/>
                        <a:lumOff val="15000"/>
                      </a:prstClr>
                    </a:solidFill>
                  </a:rPr>
                  <a:t>L</a:t>
                </a:r>
                <a:r>
                  <a:rPr lang="en-US" sz="3600" dirty="0">
                    <a:solidFill>
                      <a:prstClr val="black">
                        <a:lumMod val="85000"/>
                        <a:lumOff val="15000"/>
                      </a:prstClr>
                    </a:solidFill>
                  </a:rPr>
                  <a:t> | </a:t>
                </a:r>
                <a:r>
                  <a:rPr lang="en-US" sz="3600" b="1" i="1" dirty="0">
                    <a:solidFill>
                      <a:prstClr val="black">
                        <a:lumMod val="85000"/>
                        <a:lumOff val="15000"/>
                      </a:prstClr>
                    </a:solidFill>
                  </a:rPr>
                  <a:t>L</a:t>
                </a:r>
                <a:r>
                  <a:rPr lang="en-US" sz="3600" dirty="0">
                    <a:solidFill>
                      <a:prstClr val="black">
                        <a:lumMod val="85000"/>
                        <a:lumOff val="15000"/>
                      </a:prstClr>
                    </a:solidFill>
                  </a:rPr>
                  <a:t> </a:t>
                </a:r>
                <a:r>
                  <a:rPr lang="en-US" sz="3600" b="1" i="1" dirty="0" err="1">
                    <a:solidFill>
                      <a:prstClr val="black">
                        <a:lumMod val="85000"/>
                        <a:lumOff val="15000"/>
                      </a:prstClr>
                    </a:solidFill>
                  </a:rPr>
                  <a:t>L</a:t>
                </a:r>
                <a:r>
                  <a:rPr lang="en-US" sz="3600" b="1" i="1" dirty="0">
                    <a:solidFill>
                      <a:prstClr val="black">
                        <a:lumMod val="85000"/>
                        <a:lumOff val="15000"/>
                      </a:prstClr>
                    </a:solidFill>
                  </a:rPr>
                  <a:t> </a:t>
                </a:r>
                <a:r>
                  <a:rPr lang="en-US" sz="3600" dirty="0">
                    <a:solidFill>
                      <a:prstClr val="black">
                        <a:lumMod val="85000"/>
                        <a:lumOff val="15000"/>
                      </a:prstClr>
                    </a:solidFill>
                  </a:rPr>
                  <a:t>| &lt;#&gt; | </a:t>
                </a:r>
                <a:r>
                  <a:rPr lang="en-US" sz="3600" b="1" i="1" dirty="0">
                    <a:solidFill>
                      <a:prstClr val="black">
                        <a:lumMod val="85000"/>
                        <a:lumOff val="15000"/>
                      </a:prstClr>
                    </a:solidFill>
                  </a:rPr>
                  <a:t>L</a:t>
                </a:r>
                <a:r>
                  <a:rPr lang="en-US" sz="3600" dirty="0">
                    <a:solidFill>
                      <a:prstClr val="black">
                        <a:lumMod val="85000"/>
                        <a:lumOff val="15000"/>
                      </a:prstClr>
                    </a:solidFill>
                  </a:rPr>
                  <a:t> </a:t>
                </a:r>
                <a:r>
                  <a:rPr lang="en-US" sz="3600" b="1" dirty="0">
                    <a:solidFill>
                      <a:prstClr val="black">
                        <a:lumMod val="85000"/>
                        <a:lumOff val="15000"/>
                      </a:prstClr>
                    </a:solidFill>
                    <a:latin typeface="Consolas" panose="020B0609020204030204" pitchFamily="49" charset="0"/>
                  </a:rPr>
                  <a:t>+</a:t>
                </a:r>
                <a:r>
                  <a:rPr lang="en-US" sz="3600" dirty="0">
                    <a:solidFill>
                      <a:prstClr val="black">
                        <a:lumMod val="85000"/>
                        <a:lumOff val="15000"/>
                      </a:prstClr>
                    </a:solidFill>
                  </a:rPr>
                  <a:t> </a:t>
                </a:r>
                <a:r>
                  <a:rPr lang="en-US" sz="3600" b="1" i="1" dirty="0">
                    <a:solidFill>
                      <a:prstClr val="black">
                        <a:lumMod val="85000"/>
                        <a:lumOff val="15000"/>
                      </a:prstClr>
                    </a:solidFill>
                  </a:rPr>
                  <a:t>L </a:t>
                </a:r>
                <a:r>
                  <a:rPr lang="en-US" sz="3600" dirty="0">
                    <a:solidFill>
                      <a:prstClr val="black">
                        <a:lumMod val="85000"/>
                        <a:lumOff val="15000"/>
                      </a:prstClr>
                    </a:solidFill>
                  </a:rPr>
                  <a:t>|</a:t>
                </a:r>
                <a:r>
                  <a:rPr lang="en-US" sz="3600" b="1" i="1" dirty="0">
                    <a:solidFill>
                      <a:prstClr val="black">
                        <a:lumMod val="85000"/>
                        <a:lumOff val="15000"/>
                      </a:prstClr>
                    </a:solidFill>
                  </a:rPr>
                  <a:t> L </a:t>
                </a:r>
                <a:r>
                  <a:rPr lang="en-US" sz="3600" b="1" dirty="0">
                    <a:solidFill>
                      <a:prstClr val="black">
                        <a:lumMod val="85000"/>
                        <a:lumOff val="15000"/>
                      </a:prstClr>
                    </a:solidFill>
                    <a:latin typeface="Consolas" panose="020B0609020204030204" pitchFamily="49" charset="0"/>
                  </a:rPr>
                  <a:t>–</a:t>
                </a:r>
                <a:r>
                  <a:rPr lang="en-US" sz="3600" b="1" i="1" dirty="0">
                    <a:solidFill>
                      <a:prstClr val="black">
                        <a:lumMod val="85000"/>
                        <a:lumOff val="15000"/>
                      </a:prstClr>
                    </a:solidFill>
                  </a:rPr>
                  <a:t> L</a:t>
                </a:r>
                <a:endParaRPr lang="en-US" sz="3600" dirty="0">
                  <a:solidFill>
                    <a:prstClr val="black">
                      <a:lumMod val="85000"/>
                      <a:lumOff val="15000"/>
                    </a:prstClr>
                  </a:solidFill>
                </a:endParaRPr>
              </a:p>
              <a:p>
                <a:pPr marL="0" lvl="0" indent="0">
                  <a:buNone/>
                </a:pPr>
                <a:r>
                  <a:rPr lang="en-US" sz="3600" dirty="0">
                    <a:solidFill>
                      <a:prstClr val="black">
                        <a:lumMod val="85000"/>
                        <a:lumOff val="15000"/>
                      </a:prstClr>
                    </a:solidFill>
                  </a:rPr>
                  <a:t>    | </a:t>
                </a:r>
                <a:r>
                  <a:rPr lang="en-US" dirty="0" err="1">
                    <a:solidFill>
                      <a:prstClr val="black">
                        <a:lumMod val="85000"/>
                        <a:lumOff val="15000"/>
                      </a:prstClr>
                    </a:solidFill>
                    <a:latin typeface="Consolas" panose="020B0609020204030204" pitchFamily="49" charset="0"/>
                  </a:rPr>
                  <a:t>ifzero</a:t>
                </a:r>
                <a:r>
                  <a:rPr lang="en-US" sz="3600" dirty="0">
                    <a:solidFill>
                      <a:prstClr val="black">
                        <a:lumMod val="85000"/>
                        <a:lumOff val="15000"/>
                      </a:prstClr>
                    </a:solidFill>
                  </a:rPr>
                  <a:t> </a:t>
                </a:r>
                <a:r>
                  <a:rPr lang="en-US" sz="3600" b="1" i="1" dirty="0">
                    <a:solidFill>
                      <a:prstClr val="black">
                        <a:lumMod val="85000"/>
                        <a:lumOff val="15000"/>
                      </a:prstClr>
                    </a:solidFill>
                  </a:rPr>
                  <a:t>L</a:t>
                </a:r>
                <a:r>
                  <a:rPr lang="en-US" sz="3600" dirty="0">
                    <a:solidFill>
                      <a:prstClr val="black">
                        <a:lumMod val="85000"/>
                        <a:lumOff val="15000"/>
                      </a:prstClr>
                    </a:solidFill>
                  </a:rPr>
                  <a:t> </a:t>
                </a:r>
                <a:r>
                  <a:rPr lang="en-US" dirty="0">
                    <a:solidFill>
                      <a:prstClr val="black">
                        <a:lumMod val="85000"/>
                        <a:lumOff val="15000"/>
                      </a:prstClr>
                    </a:solidFill>
                    <a:latin typeface="Consolas" panose="020B0609020204030204" pitchFamily="49" charset="0"/>
                  </a:rPr>
                  <a:t>then</a:t>
                </a:r>
                <a:r>
                  <a:rPr lang="en-US" sz="3600" dirty="0">
                    <a:solidFill>
                      <a:prstClr val="black">
                        <a:lumMod val="85000"/>
                        <a:lumOff val="15000"/>
                      </a:prstClr>
                    </a:solidFill>
                  </a:rPr>
                  <a:t> </a:t>
                </a:r>
                <a:r>
                  <a:rPr lang="en-US" sz="3600" b="1" i="1" dirty="0">
                    <a:solidFill>
                      <a:prstClr val="black">
                        <a:lumMod val="85000"/>
                        <a:lumOff val="15000"/>
                      </a:prstClr>
                    </a:solidFill>
                  </a:rPr>
                  <a:t>L</a:t>
                </a:r>
                <a:r>
                  <a:rPr lang="en-US" sz="3600" dirty="0">
                    <a:solidFill>
                      <a:prstClr val="black">
                        <a:lumMod val="85000"/>
                        <a:lumOff val="15000"/>
                      </a:prstClr>
                    </a:solidFill>
                  </a:rPr>
                  <a:t> </a:t>
                </a:r>
                <a:r>
                  <a:rPr lang="en-US" dirty="0">
                    <a:solidFill>
                      <a:prstClr val="black">
                        <a:lumMod val="85000"/>
                        <a:lumOff val="15000"/>
                      </a:prstClr>
                    </a:solidFill>
                    <a:latin typeface="Consolas" panose="020B0609020204030204" pitchFamily="49" charset="0"/>
                  </a:rPr>
                  <a:t>else</a:t>
                </a:r>
                <a:r>
                  <a:rPr lang="en-US" sz="3600" dirty="0">
                    <a:solidFill>
                      <a:prstClr val="black">
                        <a:lumMod val="85000"/>
                        <a:lumOff val="15000"/>
                      </a:prstClr>
                    </a:solidFill>
                  </a:rPr>
                  <a:t> </a:t>
                </a:r>
                <a:r>
                  <a:rPr lang="en-US" sz="3600" b="1" i="1" dirty="0">
                    <a:solidFill>
                      <a:prstClr val="black">
                        <a:lumMod val="85000"/>
                        <a:lumOff val="15000"/>
                      </a:prstClr>
                    </a:solidFill>
                  </a:rPr>
                  <a:t>L </a:t>
                </a:r>
                <a:r>
                  <a:rPr lang="en-US" sz="3600" dirty="0">
                    <a:solidFill>
                      <a:prstClr val="black">
                        <a:lumMod val="85000"/>
                        <a:lumOff val="15000"/>
                      </a:prstClr>
                    </a:solidFill>
                  </a:rPr>
                  <a:t>|</a:t>
                </a:r>
                <a:r>
                  <a:rPr lang="en-US" sz="3600" b="1" i="1" dirty="0">
                    <a:solidFill>
                      <a:prstClr val="black">
                        <a:lumMod val="85000"/>
                        <a:lumOff val="15000"/>
                      </a:prstClr>
                    </a:solidFill>
                  </a:rPr>
                  <a:t> </a:t>
                </a:r>
                <a:r>
                  <a:rPr lang="en-US" dirty="0">
                    <a:solidFill>
                      <a:prstClr val="black">
                        <a:lumMod val="85000"/>
                        <a:lumOff val="15000"/>
                      </a:prstClr>
                    </a:solidFill>
                    <a:latin typeface="Consolas" panose="020B0609020204030204" pitchFamily="49" charset="0"/>
                  </a:rPr>
                  <a:t>let rec</a:t>
                </a:r>
                <a:r>
                  <a:rPr lang="en-US" sz="3600" dirty="0">
                    <a:solidFill>
                      <a:prstClr val="black">
                        <a:lumMod val="85000"/>
                        <a:lumOff val="15000"/>
                      </a:prstClr>
                    </a:solidFill>
                  </a:rPr>
                  <a:t> &lt;ident&gt; : </a:t>
                </a:r>
                <a:r>
                  <a:rPr lang="en-US" sz="3600" b="1" i="1" dirty="0">
                    <a:solidFill>
                      <a:prstClr val="black">
                        <a:lumMod val="85000"/>
                        <a:lumOff val="15000"/>
                      </a:prstClr>
                    </a:solidFill>
                  </a:rPr>
                  <a:t>T</a:t>
                </a:r>
                <a:r>
                  <a:rPr lang="en-US" sz="3600" dirty="0">
                    <a:solidFill>
                      <a:prstClr val="black">
                        <a:lumMod val="85000"/>
                        <a:lumOff val="15000"/>
                      </a:prstClr>
                    </a:solidFill>
                  </a:rPr>
                  <a:t> </a:t>
                </a:r>
                <a:r>
                  <a:rPr lang="en-US" sz="3600" dirty="0">
                    <a:solidFill>
                      <a:prstClr val="black">
                        <a:lumMod val="85000"/>
                        <a:lumOff val="15000"/>
                      </a:prstClr>
                    </a:solidFill>
                    <a:latin typeface="Consolas" panose="020B0609020204030204" pitchFamily="49" charset="0"/>
                  </a:rPr>
                  <a:t>=</a:t>
                </a:r>
                <a:r>
                  <a:rPr lang="en-US" sz="3600" dirty="0">
                    <a:solidFill>
                      <a:prstClr val="black">
                        <a:lumMod val="85000"/>
                        <a:lumOff val="15000"/>
                      </a:prstClr>
                    </a:solidFill>
                  </a:rPr>
                  <a:t> </a:t>
                </a:r>
                <a:r>
                  <a:rPr lang="en-US" sz="3600" b="1" i="1" dirty="0">
                    <a:solidFill>
                      <a:prstClr val="black">
                        <a:lumMod val="85000"/>
                        <a:lumOff val="15000"/>
                      </a:prstClr>
                    </a:solidFill>
                  </a:rPr>
                  <a:t>L </a:t>
                </a:r>
                <a:r>
                  <a:rPr lang="en-US" dirty="0">
                    <a:solidFill>
                      <a:prstClr val="black">
                        <a:lumMod val="85000"/>
                        <a:lumOff val="15000"/>
                      </a:prstClr>
                    </a:solidFill>
                    <a:latin typeface="Consolas" panose="020B0609020204030204" pitchFamily="49" charset="0"/>
                  </a:rPr>
                  <a:t>in</a:t>
                </a:r>
                <a:r>
                  <a:rPr lang="en-US" sz="3600" b="1" i="1" dirty="0">
                    <a:solidFill>
                      <a:prstClr val="black">
                        <a:lumMod val="85000"/>
                        <a:lumOff val="15000"/>
                      </a:prstClr>
                    </a:solidFill>
                  </a:rPr>
                  <a:t> L</a:t>
                </a:r>
                <a:endParaRPr lang="en-US" sz="3600" b="1" i="1" dirty="0"/>
              </a:p>
              <a:p>
                <a:pPr marL="0" indent="0">
                  <a:buNone/>
                </a:pPr>
                <a:endParaRPr lang="en-US" sz="3600" dirty="0"/>
              </a:p>
              <a:p>
                <a:pPr marL="0" indent="0">
                  <a:buNone/>
                </a:pPr>
                <a:endParaRPr lang="en-US" sz="3600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5F60649B-CF50-4204-8954-86C4421EBB2C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701" t="-3831" r="-62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39BB01A-08CA-46F7-B23C-81066BA740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36</a:t>
            </a:fld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A0EAF714-8608-47E6-9DDE-96B6A3B25845}"/>
                  </a:ext>
                </a:extLst>
              </p:cNvPr>
              <p:cNvSpPr txBox="1"/>
              <p:nvPr/>
            </p:nvSpPr>
            <p:spPr>
              <a:xfrm>
                <a:off x="1134655" y="3086910"/>
                <a:ext cx="10330457" cy="105618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/>
                        <m:den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onsolas" panose="020B0609020204030204" pitchFamily="49" charset="0"/>
                            </a:rPr>
                            <m:t>let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onsolas" panose="020B0609020204030204" pitchFamily="49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onsolas" panose="020B0609020204030204" pitchFamily="49" charset="0"/>
                            </a:rPr>
                            <m:t>rec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: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𝜏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onsolas" panose="020B0609020204030204" pitchFamily="49" charset="0"/>
                            </a:rPr>
                            <m:t>=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𝑙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onsolas" panose="020B0609020204030204" pitchFamily="49" charset="0"/>
                            </a:rPr>
                            <m:t>in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𝑙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→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onsolas" panose="020B0609020204030204" pitchFamily="49" charset="0"/>
                            </a:rPr>
                            <m:t>let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onsolas" panose="020B0609020204030204" pitchFamily="49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onsolas" panose="020B0609020204030204" pitchFamily="49" charset="0"/>
                            </a:rPr>
                            <m:t>rec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: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𝜏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onsolas" panose="020B0609020204030204" pitchFamily="49" charset="0"/>
                            </a:rPr>
                            <m:t>=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𝑙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onsolas" panose="020B0609020204030204" pitchFamily="49" charset="0"/>
                            </a:rPr>
                            <m:t>in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 [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↦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𝑙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]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𝑙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A0EAF714-8608-47E6-9DDE-96B6A3B2584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34655" y="3086910"/>
                <a:ext cx="10330457" cy="1056187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0E354DDC-2E3F-4801-9CF3-C28727B4C62D}"/>
                  </a:ext>
                </a:extLst>
              </p:cNvPr>
              <p:cNvSpPr txBox="1"/>
              <p:nvPr/>
            </p:nvSpPr>
            <p:spPr>
              <a:xfrm>
                <a:off x="1859931" y="4418114"/>
                <a:ext cx="8915454" cy="106336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𝑙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→</m:t>
                          </m:r>
                          <m:sSubSup>
                            <m:sSubSup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𝑙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  <m:sup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′</m:t>
                              </m:r>
                            </m:sup>
                          </m:sSubSup>
                        </m:num>
                        <m:den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onsolas" panose="020B0609020204030204" pitchFamily="49" charset="0"/>
                            </a:rPr>
                            <m:t>let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onsolas" panose="020B0609020204030204" pitchFamily="49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onsolas" panose="020B0609020204030204" pitchFamily="49" charset="0"/>
                            </a:rPr>
                            <m:t>rec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: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𝜏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onsolas" panose="020B0609020204030204" pitchFamily="49" charset="0"/>
                            </a:rPr>
                            <m:t>=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𝑙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onsolas" panose="020B0609020204030204" pitchFamily="49" charset="0"/>
                            </a:rPr>
                            <m:t>in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𝑙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→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onsolas" panose="020B0609020204030204" pitchFamily="49" charset="0"/>
                            </a:rPr>
                            <m:t>let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onsolas" panose="020B0609020204030204" pitchFamily="49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onsolas" panose="020B0609020204030204" pitchFamily="49" charset="0"/>
                            </a:rPr>
                            <m:t>rec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: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𝜏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onsolas" panose="020B0609020204030204" pitchFamily="49" charset="0"/>
                            </a:rPr>
                            <m:t>=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+mj-lt"/>
                            </a:rPr>
                            <m:t> 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𝑙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onsolas" panose="020B0609020204030204" pitchFamily="49" charset="0"/>
                            </a:rPr>
                            <m:t>in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sSubSup>
                            <m:sSubSup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𝑙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  <m:sup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′</m:t>
                              </m:r>
                            </m:sup>
                          </m:sSubSup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0E354DDC-2E3F-4801-9CF3-C28727B4C62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59931" y="4418114"/>
                <a:ext cx="8915454" cy="1063368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87D8EFFD-FB40-47C1-AEBB-3CDF0A5CB0C5}"/>
                  </a:ext>
                </a:extLst>
              </p:cNvPr>
              <p:cNvSpPr txBox="1"/>
              <p:nvPr/>
            </p:nvSpPr>
            <p:spPr>
              <a:xfrm>
                <a:off x="3825076" y="5418814"/>
                <a:ext cx="4897173" cy="104817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/>
                        <m:den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onsolas" panose="020B0609020204030204" pitchFamily="49" charset="0"/>
                            </a:rPr>
                            <m:t>let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onsolas" panose="020B0609020204030204" pitchFamily="49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onsolas" panose="020B0609020204030204" pitchFamily="49" charset="0"/>
                            </a:rPr>
                            <m:t>rec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: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𝜏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onsolas" panose="020B0609020204030204" pitchFamily="49" charset="0"/>
                            </a:rPr>
                            <m:t>=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𝑙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onsolas" panose="020B0609020204030204" pitchFamily="49" charset="0"/>
                            </a:rPr>
                            <m:t>in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𝑣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→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𝑣</m:t>
                          </m:r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87D8EFFD-FB40-47C1-AEBB-3CDF0A5CB0C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25076" y="5418814"/>
                <a:ext cx="4897173" cy="1048172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496643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4" grpId="0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4FAEADAF-CEF5-46BB-7EC2-03CA36A2E9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t>37</a:t>
            </a:fld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A95BD32-F610-03FC-E411-ACB462C9A6B9}"/>
              </a:ext>
            </a:extLst>
          </p:cNvPr>
          <p:cNvPicPr>
            <a:picLocks/>
          </p:cNvPicPr>
          <p:nvPr>
            <p:custDataLst>
              <p:tags r:id="rId1"/>
            </p:custDataLst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500" y="190500"/>
            <a:ext cx="11811000" cy="6477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0766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2505E2-FC17-4EEF-96F1-91E49ACC97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Lambda Calculus + </a:t>
            </a:r>
            <a:r>
              <a:rPr lang="en-US" dirty="0" err="1"/>
              <a:t>Ints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5F60649B-CF50-4204-8954-86C4421EBB2C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676656" y="1637031"/>
                <a:ext cx="10753725" cy="4775415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US" sz="3600" b="1" i="1" dirty="0"/>
                  <a:t>L</a:t>
                </a:r>
                <a:r>
                  <a:rPr lang="en-US" sz="3600" dirty="0"/>
                  <a:t> ::= &lt;ident&gt; | </a:t>
                </a:r>
                <a14:m>
                  <m:oMath xmlns:m="http://schemas.openxmlformats.org/officeDocument/2006/math">
                    <m:r>
                      <a:rPr lang="en-US" sz="3600" i="1">
                        <a:latin typeface="Cambria Math" panose="02040503050406030204" pitchFamily="18" charset="0"/>
                      </a:rPr>
                      <m:t>𝜆</m:t>
                    </m:r>
                  </m:oMath>
                </a14:m>
                <a:r>
                  <a:rPr lang="en-US" sz="3600" dirty="0"/>
                  <a:t>&lt;ident&gt;. </a:t>
                </a:r>
                <a:r>
                  <a:rPr lang="en-US" sz="3600" b="1" i="1" dirty="0"/>
                  <a:t>L</a:t>
                </a:r>
                <a:r>
                  <a:rPr lang="en-US" sz="3600" dirty="0"/>
                  <a:t> | </a:t>
                </a:r>
                <a:r>
                  <a:rPr lang="en-US" sz="3600" b="1" i="1" dirty="0"/>
                  <a:t>L</a:t>
                </a:r>
                <a:r>
                  <a:rPr lang="en-US" sz="3600" dirty="0"/>
                  <a:t> </a:t>
                </a:r>
                <a:r>
                  <a:rPr lang="en-US" sz="3600" b="1" i="1" dirty="0" err="1"/>
                  <a:t>L</a:t>
                </a:r>
                <a:r>
                  <a:rPr lang="en-US" sz="3600" b="1" i="1" dirty="0"/>
                  <a:t> </a:t>
                </a:r>
                <a:r>
                  <a:rPr lang="en-US" sz="3600" dirty="0"/>
                  <a:t>| &lt;#&gt; | </a:t>
                </a:r>
                <a:r>
                  <a:rPr lang="en-US" sz="3600" b="1" i="1" dirty="0"/>
                  <a:t>L</a:t>
                </a:r>
                <a:r>
                  <a:rPr lang="en-US" sz="3600" dirty="0"/>
                  <a:t> </a:t>
                </a:r>
                <a:r>
                  <a:rPr lang="en-US" sz="3600" b="1" dirty="0">
                    <a:latin typeface="Consolas" panose="020B0609020204030204" pitchFamily="49" charset="0"/>
                  </a:rPr>
                  <a:t>+</a:t>
                </a:r>
                <a:r>
                  <a:rPr lang="en-US" sz="3600" dirty="0"/>
                  <a:t> </a:t>
                </a:r>
                <a:r>
                  <a:rPr lang="en-US" sz="3600" b="1" i="1" dirty="0"/>
                  <a:t>L</a:t>
                </a:r>
              </a:p>
              <a:p>
                <a:pPr marL="0" indent="0">
                  <a:buNone/>
                </a:pPr>
                <a:endParaRPr lang="en-US" sz="3600" dirty="0"/>
              </a:p>
              <a:p>
                <a:pPr marL="0" indent="0">
                  <a:buNone/>
                </a:pPr>
                <a:endParaRPr lang="en-US" dirty="0"/>
              </a:p>
              <a:p>
                <a:pPr marL="0" indent="0">
                  <a:buNone/>
                </a:pPr>
                <a:r>
                  <a:rPr lang="en-US" dirty="0"/>
                  <a:t>Values are either functions or </a:t>
                </a:r>
                <a:r>
                  <a:rPr lang="en-US" dirty="0" err="1"/>
                  <a:t>ints</a:t>
                </a:r>
                <a:r>
                  <a:rPr lang="en-US" dirty="0"/>
                  <a:t>:</a:t>
                </a:r>
              </a:p>
              <a:p>
                <a:pPr marL="0" indent="0">
                  <a:buNone/>
                </a:pPr>
                <a:endParaRPr lang="en-US" dirty="0"/>
              </a:p>
              <a:p>
                <a:pPr marL="0" indent="0">
                  <a:buNone/>
                </a:pPr>
                <a:r>
                  <a:rPr lang="en-US" dirty="0"/>
                  <a:t>4	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𝜆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. 3</m:t>
                    </m:r>
                  </m:oMath>
                </a14:m>
                <a:r>
                  <a:rPr lang="en-US" dirty="0"/>
                  <a:t>		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𝜆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. (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𝜆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.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dirty="0"/>
                  <a:t>			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𝜆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. (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𝜆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. 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US" dirty="0"/>
              </a:p>
              <a:p>
                <a:pPr marL="0" indent="0">
                  <a:buNone/>
                </a:pPr>
                <a:r>
                  <a:rPr lang="en-US" dirty="0"/>
                  <a:t>Exercise: What type should each of these expressions have?</a:t>
                </a:r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5F60649B-CF50-4204-8954-86C4421EBB2C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76656" y="1637031"/>
                <a:ext cx="10753725" cy="4775415"/>
              </a:xfrm>
              <a:blipFill>
                <a:blip r:embed="rId3"/>
                <a:stretch>
                  <a:fillRect l="-1701" t="-383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39BB01A-08CA-46F7-B23C-81066BA740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96835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2505E2-FC17-4EEF-96F1-91E49ACC97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Lambda Calculus + </a:t>
            </a:r>
            <a:r>
              <a:rPr lang="en-US" dirty="0" err="1"/>
              <a:t>Ints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5F60649B-CF50-4204-8954-86C4421EBB2C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676656" y="1637031"/>
                <a:ext cx="10753725" cy="4775415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US" sz="3600" b="1" i="1" dirty="0"/>
                  <a:t>L</a:t>
                </a:r>
                <a:r>
                  <a:rPr lang="en-US" sz="3600" dirty="0"/>
                  <a:t> ::= &lt;ident&gt; | </a:t>
                </a:r>
                <a14:m>
                  <m:oMath xmlns:m="http://schemas.openxmlformats.org/officeDocument/2006/math">
                    <m:r>
                      <a:rPr lang="en-US" sz="3600" i="1">
                        <a:latin typeface="Cambria Math" panose="02040503050406030204" pitchFamily="18" charset="0"/>
                      </a:rPr>
                      <m:t>𝜆</m:t>
                    </m:r>
                  </m:oMath>
                </a14:m>
                <a:r>
                  <a:rPr lang="en-US" sz="3600" dirty="0"/>
                  <a:t>&lt;ident&gt;. </a:t>
                </a:r>
                <a:r>
                  <a:rPr lang="en-US" sz="3600" b="1" i="1" dirty="0"/>
                  <a:t>L</a:t>
                </a:r>
                <a:r>
                  <a:rPr lang="en-US" sz="3600" dirty="0"/>
                  <a:t> | </a:t>
                </a:r>
                <a:r>
                  <a:rPr lang="en-US" sz="3600" b="1" i="1" dirty="0"/>
                  <a:t>L</a:t>
                </a:r>
                <a:r>
                  <a:rPr lang="en-US" sz="3600" dirty="0"/>
                  <a:t> </a:t>
                </a:r>
                <a:r>
                  <a:rPr lang="en-US" sz="3600" b="1" i="1" dirty="0" err="1"/>
                  <a:t>L</a:t>
                </a:r>
                <a:r>
                  <a:rPr lang="en-US" sz="3600" b="1" i="1" dirty="0"/>
                  <a:t> </a:t>
                </a:r>
                <a:r>
                  <a:rPr lang="en-US" sz="3600" dirty="0"/>
                  <a:t>| &lt;#&gt; | </a:t>
                </a:r>
                <a:r>
                  <a:rPr lang="en-US" sz="3600" b="1" i="1" dirty="0"/>
                  <a:t>L</a:t>
                </a:r>
                <a:r>
                  <a:rPr lang="en-US" sz="3600" dirty="0"/>
                  <a:t> </a:t>
                </a:r>
                <a:r>
                  <a:rPr lang="en-US" sz="3600" b="1" dirty="0">
                    <a:latin typeface="Consolas" panose="020B0609020204030204" pitchFamily="49" charset="0"/>
                  </a:rPr>
                  <a:t>+</a:t>
                </a:r>
                <a:r>
                  <a:rPr lang="en-US" sz="3600" dirty="0"/>
                  <a:t> </a:t>
                </a:r>
                <a:r>
                  <a:rPr lang="en-US" sz="3600" b="1" i="1" dirty="0"/>
                  <a:t>L</a:t>
                </a:r>
              </a:p>
              <a:p>
                <a:pPr marL="0" indent="0">
                  <a:buNone/>
                </a:pPr>
                <a:endParaRPr lang="en-US" sz="3600" dirty="0"/>
              </a:p>
              <a:p>
                <a:pPr marL="0" indent="0">
                  <a:buNone/>
                </a:pPr>
                <a:endParaRPr lang="en-US" sz="3600" dirty="0"/>
              </a:p>
              <a:p>
                <a:pPr marL="0" indent="0">
                  <a:buNone/>
                </a:pPr>
                <a:r>
                  <a:rPr lang="en-US" dirty="0"/>
                  <a:t>Values are either functions or </a:t>
                </a:r>
                <a:r>
                  <a:rPr lang="en-US" dirty="0" err="1"/>
                  <a:t>ints</a:t>
                </a:r>
                <a:r>
                  <a:rPr lang="en-US" dirty="0"/>
                  <a:t>:</a:t>
                </a:r>
              </a:p>
              <a:p>
                <a:pPr marL="0" indent="0">
                  <a:buNone/>
                </a:pPr>
                <a:endParaRPr lang="en-US" dirty="0"/>
              </a:p>
              <a:p>
                <a:pPr marL="0" indent="0">
                  <a:buNone/>
                </a:pPr>
                <a:r>
                  <a:rPr lang="en-US" dirty="0"/>
                  <a:t>4	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𝜆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. 3</m:t>
                    </m:r>
                  </m:oMath>
                </a14:m>
                <a:r>
                  <a:rPr lang="en-US" dirty="0"/>
                  <a:t>		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𝜆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. (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𝜆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.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dirty="0"/>
                  <a:t>			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𝜆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. 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𝜆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. </m:t>
                        </m:r>
                        <m:d>
                          <m:d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𝑦</m:t>
                            </m:r>
                          </m:e>
                        </m:d>
                      </m:e>
                    </m:d>
                  </m:oMath>
                </a14:m>
                <a:endParaRPr lang="en-US" dirty="0"/>
              </a:p>
              <a:p>
                <a:pPr marL="0" indent="0">
                  <a:buNone/>
                </a:pPr>
                <a:r>
                  <a:rPr lang="en-US" dirty="0"/>
                  <a:t>int	int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→</m:t>
                    </m:r>
                  </m:oMath>
                </a14:m>
                <a:r>
                  <a:rPr lang="en-US" dirty="0"/>
                  <a:t> int	int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→</m:t>
                    </m:r>
                  </m:oMath>
                </a14:m>
                <a:r>
                  <a:rPr lang="en-US" dirty="0"/>
                  <a:t> (int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→</m:t>
                    </m:r>
                  </m:oMath>
                </a14:m>
                <a:r>
                  <a:rPr lang="en-US" dirty="0"/>
                  <a:t> int)		(int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→</m:t>
                    </m:r>
                  </m:oMath>
                </a14:m>
                <a:r>
                  <a:rPr lang="en-US" dirty="0"/>
                  <a:t> int)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→</m:t>
                    </m:r>
                  </m:oMath>
                </a14:m>
                <a:r>
                  <a:rPr lang="en-US" dirty="0"/>
                  <a:t> (int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→</m:t>
                    </m:r>
                  </m:oMath>
                </a14:m>
                <a:r>
                  <a:rPr lang="en-US" dirty="0"/>
                  <a:t> int)</a:t>
                </a:r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5F60649B-CF50-4204-8954-86C4421EBB2C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76656" y="1637031"/>
                <a:ext cx="10753725" cy="4775415"/>
              </a:xfrm>
              <a:blipFill>
                <a:blip r:embed="rId3"/>
                <a:stretch>
                  <a:fillRect l="-1701" t="-383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39BB01A-08CA-46F7-B23C-81066BA740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58191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2505E2-FC17-4EEF-96F1-91E49ACC97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Lambda Calculus + </a:t>
            </a:r>
            <a:r>
              <a:rPr lang="en-US" dirty="0" err="1"/>
              <a:t>Ints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5F60649B-CF50-4204-8954-86C4421EBB2C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676656" y="1637031"/>
                <a:ext cx="10753725" cy="4775415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US" sz="3600" b="1" i="1" dirty="0"/>
                  <a:t>L</a:t>
                </a:r>
                <a:r>
                  <a:rPr lang="en-US" sz="3600" dirty="0"/>
                  <a:t> ::= &lt;ident&gt; | </a:t>
                </a:r>
                <a14:m>
                  <m:oMath xmlns:m="http://schemas.openxmlformats.org/officeDocument/2006/math">
                    <m:r>
                      <a:rPr lang="en-US" sz="3600" i="1">
                        <a:latin typeface="Cambria Math" panose="02040503050406030204" pitchFamily="18" charset="0"/>
                      </a:rPr>
                      <m:t>𝜆</m:t>
                    </m:r>
                  </m:oMath>
                </a14:m>
                <a:r>
                  <a:rPr lang="en-US" sz="3600" dirty="0"/>
                  <a:t>&lt;ident&gt;. </a:t>
                </a:r>
                <a:r>
                  <a:rPr lang="en-US" sz="3600" b="1" i="1" dirty="0"/>
                  <a:t>L</a:t>
                </a:r>
                <a:r>
                  <a:rPr lang="en-US" sz="3600" dirty="0"/>
                  <a:t> | </a:t>
                </a:r>
                <a:r>
                  <a:rPr lang="en-US" sz="3600" b="1" i="1" dirty="0"/>
                  <a:t>L</a:t>
                </a:r>
                <a:r>
                  <a:rPr lang="en-US" sz="3600" dirty="0"/>
                  <a:t> </a:t>
                </a:r>
                <a:r>
                  <a:rPr lang="en-US" sz="3600" b="1" i="1" dirty="0" err="1"/>
                  <a:t>L</a:t>
                </a:r>
                <a:r>
                  <a:rPr lang="en-US" sz="3600" b="1" i="1" dirty="0"/>
                  <a:t> </a:t>
                </a:r>
                <a:r>
                  <a:rPr lang="en-US" sz="3600" dirty="0"/>
                  <a:t>| &lt;#&gt; | </a:t>
                </a:r>
                <a:r>
                  <a:rPr lang="en-US" sz="3600" b="1" i="1" dirty="0"/>
                  <a:t>L</a:t>
                </a:r>
                <a:r>
                  <a:rPr lang="en-US" sz="3600" dirty="0"/>
                  <a:t> </a:t>
                </a:r>
                <a:r>
                  <a:rPr lang="en-US" sz="3600" b="1" dirty="0">
                    <a:latin typeface="Consolas" panose="020B0609020204030204" pitchFamily="49" charset="0"/>
                  </a:rPr>
                  <a:t>+</a:t>
                </a:r>
                <a:r>
                  <a:rPr lang="en-US" sz="3600" dirty="0"/>
                  <a:t> </a:t>
                </a:r>
                <a:r>
                  <a:rPr lang="en-US" sz="3600" b="1" i="1" dirty="0"/>
                  <a:t>L</a:t>
                </a:r>
              </a:p>
              <a:p>
                <a:pPr marL="0" indent="0">
                  <a:buNone/>
                </a:pPr>
                <a:r>
                  <a:rPr lang="en-US" sz="3600" b="1" i="1" dirty="0"/>
                  <a:t>T</a:t>
                </a:r>
                <a:r>
                  <a:rPr lang="en-US" sz="3600" dirty="0"/>
                  <a:t> ::= int | </a:t>
                </a:r>
                <a:r>
                  <a:rPr lang="en-US" sz="3600" b="1" i="1" dirty="0"/>
                  <a:t>T</a:t>
                </a:r>
                <a:r>
                  <a:rPr lang="en-US" sz="3600" dirty="0"/>
                  <a:t> </a:t>
                </a:r>
                <a14:m>
                  <m:oMath xmlns:m="http://schemas.openxmlformats.org/officeDocument/2006/math">
                    <m:r>
                      <a:rPr lang="en-US" sz="3600" i="1">
                        <a:latin typeface="Cambria Math" panose="02040503050406030204" pitchFamily="18" charset="0"/>
                      </a:rPr>
                      <m:t>→</m:t>
                    </m:r>
                  </m:oMath>
                </a14:m>
                <a:r>
                  <a:rPr lang="en-US" sz="3600" dirty="0"/>
                  <a:t> </a:t>
                </a:r>
                <a:r>
                  <a:rPr lang="en-US" sz="3600" b="1" i="1" dirty="0"/>
                  <a:t>T</a:t>
                </a:r>
                <a:endParaRPr lang="en-US" sz="3600" dirty="0"/>
              </a:p>
              <a:p>
                <a:pPr marL="0" indent="0">
                  <a:buNone/>
                </a:pPr>
                <a:endParaRPr lang="en-US" sz="3600" dirty="0"/>
              </a:p>
              <a:p>
                <a:pPr marL="0" indent="0">
                  <a:buNone/>
                </a:pPr>
                <a:r>
                  <a:rPr lang="en-US" dirty="0"/>
                  <a:t>Values are either functions or </a:t>
                </a:r>
                <a:r>
                  <a:rPr lang="en-US" dirty="0" err="1"/>
                  <a:t>ints</a:t>
                </a:r>
                <a:r>
                  <a:rPr lang="en-US" dirty="0"/>
                  <a:t>:</a:t>
                </a:r>
              </a:p>
              <a:p>
                <a:pPr marL="0" indent="0">
                  <a:buNone/>
                </a:pPr>
                <a:endParaRPr lang="en-US" dirty="0"/>
              </a:p>
              <a:p>
                <a:pPr marL="0" indent="0">
                  <a:buNone/>
                </a:pPr>
                <a:r>
                  <a:rPr lang="en-US" dirty="0"/>
                  <a:t>4	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𝜆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. 3</m:t>
                    </m:r>
                  </m:oMath>
                </a14:m>
                <a:r>
                  <a:rPr lang="en-US" dirty="0"/>
                  <a:t>		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𝜆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. (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𝜆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.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dirty="0"/>
                  <a:t>			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𝜆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. (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𝜆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.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US" dirty="0"/>
              </a:p>
              <a:p>
                <a:pPr marL="0" indent="0">
                  <a:buNone/>
                </a:pPr>
                <a:r>
                  <a:rPr lang="en-US" dirty="0"/>
                  <a:t>int	int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→</m:t>
                    </m:r>
                  </m:oMath>
                </a14:m>
                <a:r>
                  <a:rPr lang="en-US" dirty="0"/>
                  <a:t> int	int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→</m:t>
                    </m:r>
                  </m:oMath>
                </a14:m>
                <a:r>
                  <a:rPr lang="en-US" dirty="0"/>
                  <a:t> (int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→</m:t>
                    </m:r>
                  </m:oMath>
                </a14:m>
                <a:r>
                  <a:rPr lang="en-US" dirty="0"/>
                  <a:t> int)		(int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→</m:t>
                    </m:r>
                  </m:oMath>
                </a14:m>
                <a:r>
                  <a:rPr lang="en-US" dirty="0"/>
                  <a:t> int)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→</m:t>
                    </m:r>
                  </m:oMath>
                </a14:m>
                <a:r>
                  <a:rPr lang="en-US" dirty="0"/>
                  <a:t> (int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→</m:t>
                    </m:r>
                  </m:oMath>
                </a14:m>
                <a:r>
                  <a:rPr lang="en-US" dirty="0"/>
                  <a:t> int)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5F60649B-CF50-4204-8954-86C4421EBB2C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76656" y="1637031"/>
                <a:ext cx="10753725" cy="4775415"/>
              </a:xfrm>
              <a:blipFill>
                <a:blip r:embed="rId3"/>
                <a:stretch>
                  <a:fillRect l="-1701" t="-383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39BB01A-08CA-46F7-B23C-81066BA740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17490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2505E2-FC17-4EEF-96F1-91E49ACC97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Simply Typed Lambda Calculus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5F60649B-CF50-4204-8954-86C4421EBB2C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676657" y="1637031"/>
                <a:ext cx="11064240" cy="4775415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US" sz="3600" b="1" i="1" dirty="0"/>
                  <a:t>L</a:t>
                </a:r>
                <a:r>
                  <a:rPr lang="en-US" sz="3600" dirty="0"/>
                  <a:t> ::= &lt;ident&gt; | </a:t>
                </a:r>
                <a14:m>
                  <m:oMath xmlns:m="http://schemas.openxmlformats.org/officeDocument/2006/math">
                    <m:r>
                      <a:rPr lang="en-US" sz="3600" i="1">
                        <a:latin typeface="Cambria Math" panose="02040503050406030204" pitchFamily="18" charset="0"/>
                      </a:rPr>
                      <m:t>𝜆</m:t>
                    </m:r>
                  </m:oMath>
                </a14:m>
                <a:r>
                  <a:rPr lang="en-US" sz="3600" dirty="0"/>
                  <a:t>(&lt;ident&gt;: </a:t>
                </a:r>
                <a:r>
                  <a:rPr lang="en-US" sz="3600" b="1" i="1" dirty="0"/>
                  <a:t>T</a:t>
                </a:r>
                <a:r>
                  <a:rPr lang="en-US" sz="3600" dirty="0"/>
                  <a:t>). </a:t>
                </a:r>
                <a:r>
                  <a:rPr lang="en-US" sz="3600" b="1" i="1" dirty="0"/>
                  <a:t>L</a:t>
                </a:r>
                <a:r>
                  <a:rPr lang="en-US" sz="3600" dirty="0"/>
                  <a:t> | </a:t>
                </a:r>
                <a:r>
                  <a:rPr lang="en-US" sz="3600" b="1" i="1" dirty="0"/>
                  <a:t>L</a:t>
                </a:r>
                <a:r>
                  <a:rPr lang="en-US" sz="3600" dirty="0"/>
                  <a:t> </a:t>
                </a:r>
                <a:r>
                  <a:rPr lang="en-US" sz="3600" b="1" i="1" dirty="0" err="1"/>
                  <a:t>L</a:t>
                </a:r>
                <a:r>
                  <a:rPr lang="en-US" sz="3600" b="1" i="1" dirty="0"/>
                  <a:t> </a:t>
                </a:r>
                <a:r>
                  <a:rPr lang="en-US" sz="3600" dirty="0"/>
                  <a:t>| &lt;#&gt; | </a:t>
                </a:r>
                <a:r>
                  <a:rPr lang="en-US" sz="3600" b="1" i="1" dirty="0"/>
                  <a:t>L</a:t>
                </a:r>
                <a:r>
                  <a:rPr lang="en-US" sz="3600" dirty="0"/>
                  <a:t> </a:t>
                </a:r>
                <a:r>
                  <a:rPr lang="en-US" sz="3600" b="1" dirty="0">
                    <a:latin typeface="Consolas" panose="020B0609020204030204" pitchFamily="49" charset="0"/>
                  </a:rPr>
                  <a:t>+</a:t>
                </a:r>
                <a:r>
                  <a:rPr lang="en-US" sz="3600" dirty="0"/>
                  <a:t> </a:t>
                </a:r>
                <a:r>
                  <a:rPr lang="en-US" sz="3600" b="1" i="1" dirty="0"/>
                  <a:t>L</a:t>
                </a:r>
                <a:endParaRPr lang="en-US" sz="3600" dirty="0"/>
              </a:p>
              <a:p>
                <a:pPr marL="0" indent="0">
                  <a:buNone/>
                </a:pPr>
                <a:r>
                  <a:rPr lang="en-US" sz="3600" b="1" i="1" dirty="0"/>
                  <a:t>T</a:t>
                </a:r>
                <a:r>
                  <a:rPr lang="en-US" sz="3600" dirty="0"/>
                  <a:t> ::= int | </a:t>
                </a:r>
                <a:r>
                  <a:rPr lang="en-US" sz="3600" b="1" i="1" dirty="0"/>
                  <a:t>T</a:t>
                </a:r>
                <a:r>
                  <a:rPr lang="en-US" sz="3600" dirty="0"/>
                  <a:t> </a:t>
                </a:r>
                <a14:m>
                  <m:oMath xmlns:m="http://schemas.openxmlformats.org/officeDocument/2006/math">
                    <m:r>
                      <a:rPr lang="en-US" sz="3600" i="1">
                        <a:latin typeface="Cambria Math" panose="02040503050406030204" pitchFamily="18" charset="0"/>
                      </a:rPr>
                      <m:t>→</m:t>
                    </m:r>
                  </m:oMath>
                </a14:m>
                <a:r>
                  <a:rPr lang="en-US" sz="3600" dirty="0"/>
                  <a:t> </a:t>
                </a:r>
                <a:r>
                  <a:rPr lang="en-US" sz="3600" b="1" i="1" dirty="0"/>
                  <a:t>T</a:t>
                </a:r>
              </a:p>
              <a:p>
                <a:pPr marL="0" indent="0">
                  <a:buNone/>
                </a:pPr>
                <a:endParaRPr lang="en-US" sz="3600" b="1" i="1" dirty="0"/>
              </a:p>
              <a:p>
                <a:pPr marL="0" indent="0">
                  <a:buNone/>
                </a:pPr>
                <a:r>
                  <a:rPr lang="en-US" dirty="0"/>
                  <a:t>Values are either functions or </a:t>
                </a:r>
                <a:r>
                  <a:rPr lang="en-US" dirty="0" err="1"/>
                  <a:t>ints</a:t>
                </a:r>
                <a:r>
                  <a:rPr lang="en-US" dirty="0"/>
                  <a:t>:</a:t>
                </a:r>
              </a:p>
              <a:p>
                <a:pPr marL="0" indent="0">
                  <a:buNone/>
                </a:pPr>
                <a:endParaRPr lang="en-US" dirty="0"/>
              </a:p>
              <a:p>
                <a:pPr marL="0" indent="0">
                  <a:buNone/>
                </a:pPr>
                <a:r>
                  <a:rPr lang="en-US" dirty="0"/>
                  <a:t>4	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𝜆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:</m:t>
                    </m:r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</a:rPr>
                      <m:t>int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. 3</m:t>
                    </m:r>
                  </m:oMath>
                </a14:m>
                <a:r>
                  <a:rPr lang="en-US" dirty="0"/>
                  <a:t>	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𝜆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:</m:t>
                    </m:r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</a:rPr>
                      <m:t>int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. 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𝜆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:</m:t>
                        </m:r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 panose="02040503050406030204" pitchFamily="18" charset="0"/>
                          </a:rPr>
                          <m:t>int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. 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  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𝜆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:</m:t>
                    </m:r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</a:rPr>
                      <m:t>int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→</m:t>
                    </m:r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</a:rPr>
                      <m:t>int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). (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𝜆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:</m:t>
                    </m:r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</a:rPr>
                      <m:t>int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.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US" dirty="0"/>
              </a:p>
              <a:p>
                <a:pPr marL="0" indent="0">
                  <a:buNone/>
                </a:pPr>
                <a:r>
                  <a:rPr lang="en-US" dirty="0"/>
                  <a:t>int	int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→</m:t>
                    </m:r>
                  </m:oMath>
                </a14:m>
                <a:r>
                  <a:rPr lang="en-US" dirty="0"/>
                  <a:t> int	int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→</m:t>
                    </m:r>
                  </m:oMath>
                </a14:m>
                <a:r>
                  <a:rPr lang="en-US" dirty="0"/>
                  <a:t> (int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→</m:t>
                    </m:r>
                  </m:oMath>
                </a14:m>
                <a:r>
                  <a:rPr lang="en-US" dirty="0"/>
                  <a:t> int)		(int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→</m:t>
                    </m:r>
                  </m:oMath>
                </a14:m>
                <a:r>
                  <a:rPr lang="en-US" dirty="0"/>
                  <a:t> int)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→</m:t>
                    </m:r>
                  </m:oMath>
                </a14:m>
                <a:r>
                  <a:rPr lang="en-US" dirty="0"/>
                  <a:t> (int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→</m:t>
                    </m:r>
                  </m:oMath>
                </a14:m>
                <a:r>
                  <a:rPr lang="en-US" dirty="0"/>
                  <a:t> int)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5F60649B-CF50-4204-8954-86C4421EBB2C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76657" y="1637031"/>
                <a:ext cx="11064240" cy="4775415"/>
              </a:xfrm>
              <a:blipFill>
                <a:blip r:embed="rId2"/>
                <a:stretch>
                  <a:fillRect l="-1653" t="-383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39BB01A-08CA-46F7-B23C-81066BA740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96779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2505E2-FC17-4EEF-96F1-91E49ACC97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Simply Typed Lambda Calculus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5F60649B-CF50-4204-8954-86C4421EBB2C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676657" y="1637031"/>
                <a:ext cx="11064240" cy="4775415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US" sz="3600" b="1" i="1" dirty="0"/>
                  <a:t>L</a:t>
                </a:r>
                <a:r>
                  <a:rPr lang="en-US" sz="3600" dirty="0"/>
                  <a:t> ::= &lt;ident&gt; | </a:t>
                </a:r>
                <a14:m>
                  <m:oMath xmlns:m="http://schemas.openxmlformats.org/officeDocument/2006/math">
                    <m:r>
                      <a:rPr lang="en-US" sz="3600" i="1">
                        <a:latin typeface="Cambria Math" panose="02040503050406030204" pitchFamily="18" charset="0"/>
                      </a:rPr>
                      <m:t>𝜆</m:t>
                    </m:r>
                  </m:oMath>
                </a14:m>
                <a:r>
                  <a:rPr lang="en-US" sz="3600" dirty="0"/>
                  <a:t>(&lt;ident&gt;: </a:t>
                </a:r>
                <a:r>
                  <a:rPr lang="en-US" sz="3600" b="1" i="1" dirty="0"/>
                  <a:t>T</a:t>
                </a:r>
                <a:r>
                  <a:rPr lang="en-US" sz="3600" dirty="0"/>
                  <a:t>). </a:t>
                </a:r>
                <a:r>
                  <a:rPr lang="en-US" sz="3600" b="1" i="1" dirty="0"/>
                  <a:t>L</a:t>
                </a:r>
                <a:r>
                  <a:rPr lang="en-US" sz="3600" dirty="0"/>
                  <a:t> | </a:t>
                </a:r>
                <a:r>
                  <a:rPr lang="en-US" sz="3600" b="1" i="1" dirty="0"/>
                  <a:t>L</a:t>
                </a:r>
                <a:r>
                  <a:rPr lang="en-US" sz="3600" dirty="0"/>
                  <a:t> </a:t>
                </a:r>
                <a:r>
                  <a:rPr lang="en-US" sz="3600" b="1" i="1" dirty="0" err="1"/>
                  <a:t>L</a:t>
                </a:r>
                <a:r>
                  <a:rPr lang="en-US" sz="3600" b="1" i="1" dirty="0"/>
                  <a:t> </a:t>
                </a:r>
                <a:r>
                  <a:rPr lang="en-US" sz="3600" dirty="0"/>
                  <a:t>| &lt;#&gt; | </a:t>
                </a:r>
                <a:r>
                  <a:rPr lang="en-US" sz="3600" b="1" i="1" dirty="0"/>
                  <a:t>L</a:t>
                </a:r>
                <a:r>
                  <a:rPr lang="en-US" sz="3600" dirty="0"/>
                  <a:t> </a:t>
                </a:r>
                <a:r>
                  <a:rPr lang="en-US" sz="3600" b="1" dirty="0">
                    <a:latin typeface="Consolas" panose="020B0609020204030204" pitchFamily="49" charset="0"/>
                  </a:rPr>
                  <a:t>+</a:t>
                </a:r>
                <a:r>
                  <a:rPr lang="en-US" sz="3600" dirty="0"/>
                  <a:t> </a:t>
                </a:r>
                <a:r>
                  <a:rPr lang="en-US" sz="3600" b="1" i="1" dirty="0"/>
                  <a:t>L</a:t>
                </a:r>
                <a:endParaRPr lang="en-US" sz="3600" dirty="0"/>
              </a:p>
              <a:p>
                <a:pPr marL="0" indent="0">
                  <a:buNone/>
                </a:pPr>
                <a:r>
                  <a:rPr lang="en-US" sz="3600" b="1" i="1" dirty="0"/>
                  <a:t>T</a:t>
                </a:r>
                <a:r>
                  <a:rPr lang="en-US" sz="3600" dirty="0"/>
                  <a:t> ::= int | </a:t>
                </a:r>
                <a:r>
                  <a:rPr lang="en-US" sz="3600" b="1" i="1" dirty="0"/>
                  <a:t>T</a:t>
                </a:r>
                <a:r>
                  <a:rPr lang="en-US" sz="3600" dirty="0"/>
                  <a:t> </a:t>
                </a:r>
                <a14:m>
                  <m:oMath xmlns:m="http://schemas.openxmlformats.org/officeDocument/2006/math">
                    <m:r>
                      <a:rPr lang="en-US" sz="3600" i="1">
                        <a:latin typeface="Cambria Math" panose="02040503050406030204" pitchFamily="18" charset="0"/>
                      </a:rPr>
                      <m:t>→</m:t>
                    </m:r>
                  </m:oMath>
                </a14:m>
                <a:r>
                  <a:rPr lang="en-US" sz="3600" dirty="0"/>
                  <a:t> </a:t>
                </a:r>
                <a:r>
                  <a:rPr lang="en-US" sz="3600" b="1" i="1" dirty="0"/>
                  <a:t>T</a:t>
                </a:r>
              </a:p>
              <a:p>
                <a:pPr marL="0" indent="0">
                  <a:buNone/>
                </a:pPr>
                <a:endParaRPr lang="en-US" sz="3600" b="1" i="1" dirty="0"/>
              </a:p>
              <a:p>
                <a:r>
                  <a:rPr lang="en-US" sz="3600" dirty="0"/>
                  <a:t>A function with type </a:t>
                </a:r>
                <a:r>
                  <a:rPr lang="en-US" sz="3600" b="1" i="1" dirty="0"/>
                  <a:t>A</a:t>
                </a:r>
                <a:r>
                  <a:rPr lang="en-US" sz="3600" dirty="0"/>
                  <a:t> </a:t>
                </a:r>
                <a14:m>
                  <m:oMath xmlns:m="http://schemas.openxmlformats.org/officeDocument/2006/math">
                    <m:r>
                      <a:rPr lang="en-US" sz="3600" i="1">
                        <a:latin typeface="Cambria Math" panose="02040503050406030204" pitchFamily="18" charset="0"/>
                      </a:rPr>
                      <m:t>→</m:t>
                    </m:r>
                  </m:oMath>
                </a14:m>
                <a:r>
                  <a:rPr lang="en-US" sz="3600" dirty="0"/>
                  <a:t> </a:t>
                </a:r>
                <a:r>
                  <a:rPr lang="en-US" sz="3600" b="1" i="1" dirty="0"/>
                  <a:t>B </a:t>
                </a:r>
                <a:r>
                  <a:rPr lang="en-US" sz="3600" dirty="0"/>
                  <a:t>takes type </a:t>
                </a:r>
                <a:r>
                  <a:rPr lang="en-US" sz="3600" b="1" i="1" dirty="0"/>
                  <a:t>A </a:t>
                </a:r>
                <a:r>
                  <a:rPr lang="en-US" sz="3600" dirty="0"/>
                  <a:t>as input and yields </a:t>
                </a:r>
                <a:r>
                  <a:rPr lang="en-US" sz="3600" b="1" i="1" dirty="0"/>
                  <a:t>B</a:t>
                </a:r>
                <a:r>
                  <a:rPr lang="en-US" sz="3600" dirty="0"/>
                  <a:t> as output</a:t>
                </a:r>
              </a:p>
              <a:p>
                <a:pPr marL="0" indent="0">
                  <a:buNone/>
                </a:pPr>
                <a:r>
                  <a:rPr lang="en-US" sz="3600" dirty="0">
                    <a:latin typeface="Consolas" panose="020B0609020204030204" pitchFamily="49" charset="0"/>
                  </a:rPr>
                  <a:t>bool f(int x){ … }</a:t>
                </a:r>
                <a:r>
                  <a:rPr lang="en-US" sz="3600" dirty="0"/>
                  <a:t> would have type int </a:t>
                </a:r>
                <a14:m>
                  <m:oMath xmlns:m="http://schemas.openxmlformats.org/officeDocument/2006/math">
                    <m:r>
                      <a:rPr lang="en-US" sz="3600" i="1" smtClean="0">
                        <a:latin typeface="Cambria Math" panose="02040503050406030204" pitchFamily="18" charset="0"/>
                      </a:rPr>
                      <m:t>→</m:t>
                    </m:r>
                  </m:oMath>
                </a14:m>
                <a:r>
                  <a:rPr lang="en-US" sz="3600" dirty="0"/>
                  <a:t> bool</a:t>
                </a:r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5F60649B-CF50-4204-8954-86C4421EBB2C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76657" y="1637031"/>
                <a:ext cx="11064240" cy="4775415"/>
              </a:xfrm>
              <a:blipFill>
                <a:blip r:embed="rId2"/>
                <a:stretch>
                  <a:fillRect l="-1653" t="-383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39BB01A-08CA-46F7-B23C-81066BA740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4841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2505E2-FC17-4EEF-96F1-91E49ACC97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Simply Typed Lambda Calculus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5F60649B-CF50-4204-8954-86C4421EBB2C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676657" y="1637031"/>
                <a:ext cx="11064240" cy="4775415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US" sz="3600" b="1" i="1" dirty="0"/>
                  <a:t>L</a:t>
                </a:r>
                <a:r>
                  <a:rPr lang="en-US" sz="3600" dirty="0"/>
                  <a:t> ::= &lt;ident&gt; | </a:t>
                </a:r>
                <a14:m>
                  <m:oMath xmlns:m="http://schemas.openxmlformats.org/officeDocument/2006/math">
                    <m:r>
                      <a:rPr lang="en-US" sz="3600" i="1">
                        <a:latin typeface="Cambria Math" panose="02040503050406030204" pitchFamily="18" charset="0"/>
                      </a:rPr>
                      <m:t>𝜆</m:t>
                    </m:r>
                  </m:oMath>
                </a14:m>
                <a:r>
                  <a:rPr lang="en-US" sz="3600" dirty="0"/>
                  <a:t>(&lt;ident&gt;: </a:t>
                </a:r>
                <a:r>
                  <a:rPr lang="en-US" sz="3600" b="1" i="1" dirty="0"/>
                  <a:t>T</a:t>
                </a:r>
                <a:r>
                  <a:rPr lang="en-US" sz="3600" dirty="0"/>
                  <a:t>). </a:t>
                </a:r>
                <a:r>
                  <a:rPr lang="en-US" sz="3600" b="1" i="1" dirty="0"/>
                  <a:t>L</a:t>
                </a:r>
                <a:r>
                  <a:rPr lang="en-US" sz="3600" dirty="0"/>
                  <a:t> | </a:t>
                </a:r>
                <a:r>
                  <a:rPr lang="en-US" sz="3600" b="1" i="1" dirty="0"/>
                  <a:t>L</a:t>
                </a:r>
                <a:r>
                  <a:rPr lang="en-US" sz="3600" dirty="0"/>
                  <a:t> </a:t>
                </a:r>
                <a:r>
                  <a:rPr lang="en-US" sz="3600" b="1" i="1" dirty="0" err="1"/>
                  <a:t>L</a:t>
                </a:r>
                <a:r>
                  <a:rPr lang="en-US" sz="3600" b="1" i="1" dirty="0"/>
                  <a:t> </a:t>
                </a:r>
                <a:r>
                  <a:rPr lang="en-US" sz="3600" dirty="0"/>
                  <a:t>| &lt;#&gt; | </a:t>
                </a:r>
                <a:r>
                  <a:rPr lang="en-US" sz="3600" b="1" i="1" dirty="0"/>
                  <a:t>L</a:t>
                </a:r>
                <a:r>
                  <a:rPr lang="en-US" sz="3600" dirty="0"/>
                  <a:t> </a:t>
                </a:r>
                <a:r>
                  <a:rPr lang="en-US" sz="3600" b="1" dirty="0">
                    <a:latin typeface="Consolas" panose="020B0609020204030204" pitchFamily="49" charset="0"/>
                  </a:rPr>
                  <a:t>+</a:t>
                </a:r>
                <a:r>
                  <a:rPr lang="en-US" sz="3600" dirty="0"/>
                  <a:t> </a:t>
                </a:r>
                <a:r>
                  <a:rPr lang="en-US" sz="3600" b="1" i="1" dirty="0"/>
                  <a:t>L</a:t>
                </a:r>
                <a:endParaRPr lang="en-US" sz="3600" dirty="0"/>
              </a:p>
              <a:p>
                <a:pPr marL="0" indent="0">
                  <a:buNone/>
                </a:pPr>
                <a:r>
                  <a:rPr lang="en-US" sz="3600" b="1" i="1" dirty="0"/>
                  <a:t>T</a:t>
                </a:r>
                <a:r>
                  <a:rPr lang="en-US" sz="3600" dirty="0"/>
                  <a:t> ::= int | </a:t>
                </a:r>
                <a:r>
                  <a:rPr lang="en-US" sz="3600" b="1" i="1" dirty="0"/>
                  <a:t>T</a:t>
                </a:r>
                <a:r>
                  <a:rPr lang="en-US" sz="3600" dirty="0"/>
                  <a:t> </a:t>
                </a:r>
                <a14:m>
                  <m:oMath xmlns:m="http://schemas.openxmlformats.org/officeDocument/2006/math">
                    <m:r>
                      <a:rPr lang="en-US" sz="3600" i="1">
                        <a:latin typeface="Cambria Math" panose="02040503050406030204" pitchFamily="18" charset="0"/>
                      </a:rPr>
                      <m:t>→</m:t>
                    </m:r>
                  </m:oMath>
                </a14:m>
                <a:r>
                  <a:rPr lang="en-US" sz="3600" dirty="0"/>
                  <a:t> </a:t>
                </a:r>
                <a:r>
                  <a:rPr lang="en-US" sz="3600" b="1" i="1" dirty="0"/>
                  <a:t>T</a:t>
                </a:r>
              </a:p>
              <a:p>
                <a:pPr marL="0" indent="0">
                  <a:buNone/>
                </a:pPr>
                <a:endParaRPr lang="en-US" sz="3600" b="1" i="1" dirty="0"/>
              </a:p>
              <a:p>
                <a:r>
                  <a:rPr lang="en-US" sz="3600" dirty="0"/>
                  <a:t>A function with type </a:t>
                </a:r>
                <a:r>
                  <a:rPr lang="en-US" sz="3600" b="1" i="1" dirty="0"/>
                  <a:t>A</a:t>
                </a:r>
                <a:r>
                  <a:rPr lang="en-US" sz="3600" dirty="0"/>
                  <a:t> </a:t>
                </a:r>
                <a14:m>
                  <m:oMath xmlns:m="http://schemas.openxmlformats.org/officeDocument/2006/math">
                    <m:r>
                      <a:rPr lang="en-US" sz="3600" i="1">
                        <a:latin typeface="Cambria Math" panose="02040503050406030204" pitchFamily="18" charset="0"/>
                      </a:rPr>
                      <m:t>→</m:t>
                    </m:r>
                  </m:oMath>
                </a14:m>
                <a:r>
                  <a:rPr lang="en-US" sz="3600" dirty="0"/>
                  <a:t> </a:t>
                </a:r>
                <a:r>
                  <a:rPr lang="en-US" sz="3600" b="1" i="1" dirty="0"/>
                  <a:t>B </a:t>
                </a:r>
                <a:r>
                  <a:rPr lang="en-US" sz="3600" dirty="0"/>
                  <a:t>takes type </a:t>
                </a:r>
                <a:r>
                  <a:rPr lang="en-US" sz="3600" b="1" i="1" dirty="0"/>
                  <a:t>A </a:t>
                </a:r>
                <a:r>
                  <a:rPr lang="en-US" sz="3600" dirty="0"/>
                  <a:t>as input and yields </a:t>
                </a:r>
                <a:r>
                  <a:rPr lang="en-US" sz="3600" b="1" i="1" dirty="0"/>
                  <a:t>B</a:t>
                </a:r>
                <a:r>
                  <a:rPr lang="en-US" sz="3600" dirty="0"/>
                  <a:t> as output</a:t>
                </a:r>
              </a:p>
              <a:p>
                <a:pPr marL="0" indent="0">
                  <a:buNone/>
                </a:pPr>
                <a:r>
                  <a:rPr lang="en-US" sz="3600" dirty="0">
                    <a:latin typeface="Consolas" panose="020B0609020204030204" pitchFamily="49" charset="0"/>
                  </a:rPr>
                  <a:t>let f (x : int) : bool = …</a:t>
                </a:r>
                <a:r>
                  <a:rPr lang="en-US" sz="3600" dirty="0"/>
                  <a:t> </a:t>
                </a:r>
                <a:br>
                  <a:rPr lang="en-US" sz="3600" dirty="0"/>
                </a:br>
                <a:r>
                  <a:rPr lang="en-US" sz="3600" dirty="0"/>
                  <a:t>would have type int </a:t>
                </a:r>
                <a14:m>
                  <m:oMath xmlns:m="http://schemas.openxmlformats.org/officeDocument/2006/math">
                    <m:r>
                      <a:rPr lang="en-US" sz="3600" i="1">
                        <a:latin typeface="Cambria Math" panose="02040503050406030204" pitchFamily="18" charset="0"/>
                      </a:rPr>
                      <m:t>→</m:t>
                    </m:r>
                  </m:oMath>
                </a14:m>
                <a:r>
                  <a:rPr lang="en-US" sz="3600" dirty="0"/>
                  <a:t> bool</a:t>
                </a:r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5F60649B-CF50-4204-8954-86C4421EBB2C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76657" y="1637031"/>
                <a:ext cx="11064240" cy="4775415"/>
              </a:xfrm>
              <a:blipFill>
                <a:blip r:embed="rId2"/>
                <a:stretch>
                  <a:fillRect l="-1653" t="-383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39BB01A-08CA-46F7-B23C-81066BA740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4902618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E_POLL_EMBED_ID" val="8ba0c81f-53d9-4367-b78c-efb135edcf65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E_POLL_EMBED_ID" val="d3d5d70d-d315-4d2d-81bf-77c2d252b7c8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E_POLL_EMBED_ID" val="3ec23c7b-e027-4de4-b581-1b7a59b73aff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E_POLL_EMBED_ID" val="ba8394da-6ff5-41b4-a51d-df3f12d43a98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E_POLL_EMBED_ID" val="c45d9411-cc04-4e06-bc56-27fa6ccf7d7a"/>
</p:tagLst>
</file>

<file path=ppt/theme/theme1.xml><?xml version="1.0" encoding="utf-8"?>
<a:theme xmlns:a="http://schemas.openxmlformats.org/drawingml/2006/main" name="Metropolitan">
  <a:themeElements>
    <a:clrScheme name="Metropolitan">
      <a:dk1>
        <a:sysClr val="windowText" lastClr="000000"/>
      </a:dk1>
      <a:lt1>
        <a:sysClr val="window" lastClr="FFFFFF"/>
      </a:lt1>
      <a:dk2>
        <a:srgbClr val="162F33"/>
      </a:dk2>
      <a:lt2>
        <a:srgbClr val="EAF0E0"/>
      </a:lt2>
      <a:accent1>
        <a:srgbClr val="50B4C8"/>
      </a:accent1>
      <a:accent2>
        <a:srgbClr val="A8B97F"/>
      </a:accent2>
      <a:accent3>
        <a:srgbClr val="9B9256"/>
      </a:accent3>
      <a:accent4>
        <a:srgbClr val="657689"/>
      </a:accent4>
      <a:accent5>
        <a:srgbClr val="7A855D"/>
      </a:accent5>
      <a:accent6>
        <a:srgbClr val="84AC9D"/>
      </a:accent6>
      <a:hlink>
        <a:srgbClr val="2370CD"/>
      </a:hlink>
      <a:folHlink>
        <a:srgbClr val="877589"/>
      </a:folHlink>
    </a:clrScheme>
    <a:fontScheme name="Metropolitan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Metropolitan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00000"/>
                <a:lumMod val="110000"/>
              </a:schemeClr>
            </a:gs>
            <a:gs pos="50000">
              <a:schemeClr val="phClr">
                <a:tint val="75000"/>
                <a:satMod val="101000"/>
                <a:lumMod val="105000"/>
              </a:schemeClr>
            </a:gs>
            <a:gs pos="100000">
              <a:schemeClr val="phClr">
                <a:tint val="82000"/>
                <a:satMod val="104000"/>
                <a:lumMod val="105000"/>
              </a:schemeClr>
            </a:gs>
          </a:gsLst>
          <a:lin ang="27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0000"/>
                <a:lumMod val="100000"/>
              </a:schemeClr>
            </a:gs>
            <a:gs pos="100000">
              <a:schemeClr val="phClr">
                <a:shade val="80000"/>
                <a:satMod val="100000"/>
                <a:lumMod val="99000"/>
              </a:schemeClr>
            </a:gs>
          </a:gsLst>
          <a:lin ang="27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solidFill>
          <a:schemeClr val="phClr">
            <a:shade val="95000"/>
            <a:satMod val="17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etropolitan" id="{4C5440D6-04D2-4954-96CF-F251137069B2}" vid="{79CFCA13-9412-4290-BB4B-85112F88857B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TM03457491[[fn=Metropolitan]]</Template>
  <TotalTime>64619</TotalTime>
  <Words>2516</Words>
  <Application>Microsoft Office PowerPoint</Application>
  <PresentationFormat>Widescreen</PresentationFormat>
  <Paragraphs>286</Paragraphs>
  <Slides>38</Slides>
  <Notes>16</Notes>
  <HiddenSlides>1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38</vt:i4>
      </vt:variant>
    </vt:vector>
  </HeadingPairs>
  <TitlesOfParts>
    <vt:vector size="44" baseType="lpstr">
      <vt:lpstr>Arial</vt:lpstr>
      <vt:lpstr>Calibri</vt:lpstr>
      <vt:lpstr>Calibri Light</vt:lpstr>
      <vt:lpstr>Cambria Math</vt:lpstr>
      <vt:lpstr>Consolas</vt:lpstr>
      <vt:lpstr>Metropolitan</vt:lpstr>
      <vt:lpstr>CS 476 – Programming Language Design</vt:lpstr>
      <vt:lpstr>PowerPoint Presentation</vt:lpstr>
      <vt:lpstr>Lambda Calculus: Types</vt:lpstr>
      <vt:lpstr>Lambda Calculus + Ints</vt:lpstr>
      <vt:lpstr>Lambda Calculus + Ints</vt:lpstr>
      <vt:lpstr>Lambda Calculus + Ints</vt:lpstr>
      <vt:lpstr>Simply Typed Lambda Calculus</vt:lpstr>
      <vt:lpstr>Simply Typed Lambda Calculus</vt:lpstr>
      <vt:lpstr>Simply Typed Lambda Calculus</vt:lpstr>
      <vt:lpstr>Simply Typed Lambda Calculus</vt:lpstr>
      <vt:lpstr>Simply Typed Lambda Calculus</vt:lpstr>
      <vt:lpstr>Simply Typed Lambda Calculus: Types</vt:lpstr>
      <vt:lpstr>Simply Typed Lambda Calculus: Types</vt:lpstr>
      <vt:lpstr>Simply Typed Lambda Calculus: Semantics</vt:lpstr>
      <vt:lpstr>PowerPoint Presentation</vt:lpstr>
      <vt:lpstr>Limitations of Simple Types</vt:lpstr>
      <vt:lpstr>Limitations of Simple Types</vt:lpstr>
      <vt:lpstr>Limitations of Simple Types</vt:lpstr>
      <vt:lpstr>Limitations of Simple Types</vt:lpstr>
      <vt:lpstr>Limitations of Simple Types</vt:lpstr>
      <vt:lpstr>Limitations of Simple Types</vt:lpstr>
      <vt:lpstr>PowerPoint Presentation</vt:lpstr>
      <vt:lpstr>Limitations of Simple Types</vt:lpstr>
      <vt:lpstr>Typed Lambda Calculus with Recursion</vt:lpstr>
      <vt:lpstr>Typed Lambda Calculus with Recursion</vt:lpstr>
      <vt:lpstr>Typed Lambda Calculus with Recursion</vt:lpstr>
      <vt:lpstr>Typed Lambda Calculus with Recursion</vt:lpstr>
      <vt:lpstr>PowerPoint Presentation</vt:lpstr>
      <vt:lpstr>Typed Lambda Calculus with Recursion</vt:lpstr>
      <vt:lpstr>Typed Lambda Calculus with Recursion</vt:lpstr>
      <vt:lpstr>Typed Lambda Calculus with Recursion</vt:lpstr>
      <vt:lpstr>Typed Lambda Calculus with Recursion</vt:lpstr>
      <vt:lpstr>Typed Lambda Calculus with Recursion</vt:lpstr>
      <vt:lpstr>Typed Lambda Calculus with Recursion</vt:lpstr>
      <vt:lpstr>Typed Lambda Calculus with Recursion</vt:lpstr>
      <vt:lpstr>Typed Lambda Calculus with Recursion</vt:lpstr>
      <vt:lpstr>Typed Lambda Calculus with Recursion</vt:lpstr>
      <vt:lpstr>PowerPoint Presentation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 476 – Programming Language Design</dc:title>
  <dc:creator>Susannah Mansky</dc:creator>
  <cp:lastModifiedBy>Mansky, William</cp:lastModifiedBy>
  <cp:revision>427</cp:revision>
  <dcterms:created xsi:type="dcterms:W3CDTF">2018-08-06T16:06:24Z</dcterms:created>
  <dcterms:modified xsi:type="dcterms:W3CDTF">2023-10-27T19:36:46Z</dcterms:modified>
</cp:coreProperties>
</file>