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2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tags/tag3.xml" ContentType="application/vnd.openxmlformats-officedocument.presentationml.tags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tags/tag4.xml" ContentType="application/vnd.openxmlformats-officedocument.presentationml.tags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37"/>
  </p:notesMasterIdLst>
  <p:sldIdLst>
    <p:sldId id="256" r:id="rId2"/>
    <p:sldId id="445" r:id="rId3"/>
    <p:sldId id="260" r:id="rId4"/>
    <p:sldId id="331" r:id="rId5"/>
    <p:sldId id="340" r:id="rId6"/>
    <p:sldId id="332" r:id="rId7"/>
    <p:sldId id="452" r:id="rId8"/>
    <p:sldId id="333" r:id="rId9"/>
    <p:sldId id="446" r:id="rId10"/>
    <p:sldId id="449" r:id="rId11"/>
    <p:sldId id="450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319" r:id="rId20"/>
    <p:sldId id="320" r:id="rId21"/>
    <p:sldId id="447" r:id="rId22"/>
    <p:sldId id="451" r:id="rId23"/>
    <p:sldId id="336" r:id="rId24"/>
    <p:sldId id="337" r:id="rId25"/>
    <p:sldId id="338" r:id="rId26"/>
    <p:sldId id="309" r:id="rId27"/>
    <p:sldId id="454" r:id="rId28"/>
    <p:sldId id="453" r:id="rId29"/>
    <p:sldId id="310" r:id="rId30"/>
    <p:sldId id="326" r:id="rId31"/>
    <p:sldId id="344" r:id="rId32"/>
    <p:sldId id="345" r:id="rId33"/>
    <p:sldId id="311" r:id="rId34"/>
    <p:sldId id="346" r:id="rId35"/>
    <p:sldId id="448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33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8/28/2023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Let’s step back from implementation, now, and do a bit more design. As we saw in the first interpreter, some expressions have values and others don’t.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5090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Let’s step back from implementation, now, and do a bit more design. As we saw in the first interpreter, some expressions have values and others don’t.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9843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we apply these rules to an expression?</a:t>
            </a:r>
          </a:p>
          <a:p>
            <a:r>
              <a:rPr lang="en-US" dirty="0"/>
              <a:t>What’s at the top level? Show OCaml type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4891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we apply these rules to an expression?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4908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we apply these rules to an expression?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4656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we apply these rules to an expression?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1072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we apply these rules to an expression?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817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we apply these rules to an expression?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8405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So, this expression is well typed.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2173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we apply these rules to an expression?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638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we apply these rules to an expression?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8125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8033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Let’s step back from implementation, now, and do a bit more design. As we saw in the first interpreter, some expressions have values and others don’t.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5426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do we do with these rules once we have them?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3775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1309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do we do with these rules once we have them?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13757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do we do with these rules once we have them?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63679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do we do with these rules once we have them?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17654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do we do with these rules once we have them?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34132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do we do with these rules once we have them?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2442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We’ll focus mainly</a:t>
            </a:r>
            <a:r>
              <a:rPr lang="en-US" baseline="0" dirty="0"/>
              <a:t> on these points: (abstract syntax, semantics, a bit of implementation)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75713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do we do with these rules once we have them?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36476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do we do with these rules once we have them?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97027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Compare to what happens if we match e1/e2 with the </a:t>
            </a:r>
            <a:r>
              <a:rPr lang="en-US"/>
              <a:t>Int constructor.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88316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do we do with these rules once we have them?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18000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do we do with these rules once we have them?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5829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3636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Let’s step back from implementation, now, and do a bit more design. As we saw in the first interpreter, some expressions have values and others don’t.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4327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Let’s step back from implementation, now, and do a bit more design. As we saw in the first interpreter, some expressions have values and others don’t.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5086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Do some more general inference </a:t>
            </a:r>
            <a:r>
              <a:rPr lang="en-US"/>
              <a:t>rule practice!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Let’s step back from implementation, now, and do a bit more design. As we saw in the first interpreter, some expressions have values and others don’t.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7249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Do some more general inference </a:t>
            </a:r>
            <a:r>
              <a:rPr lang="en-US"/>
              <a:t>rule practice!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Let’s step back from implementation, now, and do a bit more design. As we saw in the first interpreter, some expressions have values and others don’t.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725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Let’s step back from implementation, now, and do a bit more design. As we saw in the first interpreter, some expressions have values and others don’t.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8069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8/28/2023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939601C-9D96-4CE5-BAEC-1CE1F3C6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3532" y="1639915"/>
            <a:ext cx="544779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637031"/>
            <a:ext cx="561713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8/28/2023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7A9CB52-3E71-4665-8DC5-81BF94778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869B466-AC30-4A54-8A57-58953EFFA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8/28/2023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8/28/2023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8/28/2023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8/28/2023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8/28/2023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2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0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2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2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0.png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0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476 – Programming Language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Mansky</a:t>
            </a:r>
          </a:p>
        </p:txBody>
      </p:sp>
    </p:spTree>
    <p:extLst>
      <p:ext uri="{BB962C8B-B14F-4D97-AF65-F5344CB8AC3E}">
        <p14:creationId xmlns:p14="http://schemas.microsoft.com/office/powerpoint/2010/main" val="889470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960E-3C3A-4254-AF56-236FB36DB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Types: int, bool</a:t>
            </a:r>
          </a:p>
          <a:p>
            <a:r>
              <a:rPr lang="en-US" dirty="0"/>
              <a:t>Rules:</a:t>
            </a:r>
          </a:p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BD608BE-B720-44F8-9C35-BE6B638D84F6}"/>
                  </a:ext>
                </a:extLst>
              </p:cNvPr>
              <p:cNvSpPr/>
              <p:nvPr/>
            </p:nvSpPr>
            <p:spPr>
              <a:xfrm>
                <a:off x="2148500" y="5194191"/>
                <a:ext cx="3112617" cy="10184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BD608BE-B720-44F8-9C35-BE6B638D84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8500" y="5194191"/>
                <a:ext cx="3112617" cy="101848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0F78D56A-DB4F-404E-8882-9E8D68BD5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Types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DD85A-5B64-4DCD-9411-233DB87B6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9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07373F0-EF32-44BF-9280-E85006AD9097}"/>
                  </a:ext>
                </a:extLst>
              </p:cNvPr>
              <p:cNvSpPr/>
              <p:nvPr/>
            </p:nvSpPr>
            <p:spPr>
              <a:xfrm>
                <a:off x="2211446" y="2166069"/>
                <a:ext cx="3112617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07373F0-EF32-44BF-9280-E85006AD90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1446" y="2166069"/>
                <a:ext cx="3112617" cy="1027525"/>
              </a:xfrm>
              <a:prstGeom prst="rect">
                <a:avLst/>
              </a:prstGeom>
              <a:blipFill>
                <a:blip r:embed="rId4"/>
                <a:stretch>
                  <a:fillRect r="-29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3D7CB80-5C3A-4C17-82D0-12E0B11EF69A}"/>
                  </a:ext>
                </a:extLst>
              </p:cNvPr>
              <p:cNvSpPr/>
              <p:nvPr/>
            </p:nvSpPr>
            <p:spPr>
              <a:xfrm>
                <a:off x="2214761" y="3610556"/>
                <a:ext cx="3112617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boolean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3D7CB80-5C3A-4C17-82D0-12E0B11EF6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4761" y="3610556"/>
                <a:ext cx="3112617" cy="1027525"/>
              </a:xfrm>
              <a:prstGeom prst="rect">
                <a:avLst/>
              </a:prstGeom>
              <a:blipFill>
                <a:blip r:embed="rId5"/>
                <a:stretch>
                  <a:fillRect r="-262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CA00A86E-E1A6-6DDB-376E-4E35A5F09205}"/>
                  </a:ext>
                </a:extLst>
              </p:cNvPr>
              <p:cNvSpPr/>
              <p:nvPr/>
            </p:nvSpPr>
            <p:spPr>
              <a:xfrm>
                <a:off x="7235417" y="2192568"/>
                <a:ext cx="3112617" cy="10914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CA00A86E-E1A6-6DDB-376E-4E35A5F092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5417" y="2192568"/>
                <a:ext cx="3112617" cy="10914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BF768D69-B28F-537C-6D41-09D099218A9B}"/>
                  </a:ext>
                </a:extLst>
              </p:cNvPr>
              <p:cNvSpPr/>
              <p:nvPr/>
            </p:nvSpPr>
            <p:spPr>
              <a:xfrm>
                <a:off x="7238732" y="3627116"/>
                <a:ext cx="3112617" cy="11080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and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BF768D69-B28F-537C-6D41-09D099218A9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8732" y="3627116"/>
                <a:ext cx="3112617" cy="1108060"/>
              </a:xfrm>
              <a:prstGeom prst="rect">
                <a:avLst/>
              </a:prstGeom>
              <a:blipFill>
                <a:blip r:embed="rId7"/>
                <a:stretch>
                  <a:fillRect r="-129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8379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960E-3C3A-4254-AF56-236FB36DB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Types: int, bool</a:t>
            </a:r>
          </a:p>
          <a:p>
            <a:r>
              <a:rPr lang="en-US" dirty="0"/>
              <a:t>Rules:</a:t>
            </a:r>
          </a:p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BD608BE-B720-44F8-9C35-BE6B638D84F6}"/>
                  </a:ext>
                </a:extLst>
              </p:cNvPr>
              <p:cNvSpPr/>
              <p:nvPr/>
            </p:nvSpPr>
            <p:spPr>
              <a:xfrm>
                <a:off x="2148500" y="5194191"/>
                <a:ext cx="3112617" cy="10184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BD608BE-B720-44F8-9C35-BE6B638D84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8500" y="5194191"/>
                <a:ext cx="3112617" cy="101848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0F78D56A-DB4F-404E-8882-9E8D68BD5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Types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DD85A-5B64-4DCD-9411-233DB87B6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10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07373F0-EF32-44BF-9280-E85006AD9097}"/>
                  </a:ext>
                </a:extLst>
              </p:cNvPr>
              <p:cNvSpPr/>
              <p:nvPr/>
            </p:nvSpPr>
            <p:spPr>
              <a:xfrm>
                <a:off x="2211446" y="2166069"/>
                <a:ext cx="3112617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07373F0-EF32-44BF-9280-E85006AD90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1446" y="2166069"/>
                <a:ext cx="3112617" cy="1027525"/>
              </a:xfrm>
              <a:prstGeom prst="rect">
                <a:avLst/>
              </a:prstGeom>
              <a:blipFill>
                <a:blip r:embed="rId4"/>
                <a:stretch>
                  <a:fillRect r="-29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3D7CB80-5C3A-4C17-82D0-12E0B11EF69A}"/>
                  </a:ext>
                </a:extLst>
              </p:cNvPr>
              <p:cNvSpPr/>
              <p:nvPr/>
            </p:nvSpPr>
            <p:spPr>
              <a:xfrm>
                <a:off x="2214761" y="3610556"/>
                <a:ext cx="3112617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boolean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3D7CB80-5C3A-4C17-82D0-12E0B11EF6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4761" y="3610556"/>
                <a:ext cx="3112617" cy="1027525"/>
              </a:xfrm>
              <a:prstGeom prst="rect">
                <a:avLst/>
              </a:prstGeom>
              <a:blipFill>
                <a:blip r:embed="rId5"/>
                <a:stretch>
                  <a:fillRect r="-262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32D64AC9-1EE0-CDF2-9656-18D5826B091E}"/>
                  </a:ext>
                </a:extLst>
              </p:cNvPr>
              <p:cNvSpPr/>
              <p:nvPr/>
            </p:nvSpPr>
            <p:spPr>
              <a:xfrm>
                <a:off x="6613394" y="5190876"/>
                <a:ext cx="3112617" cy="11138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32D64AC9-1EE0-CDF2-9656-18D5826B091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3394" y="5190876"/>
                <a:ext cx="3112617" cy="1113831"/>
              </a:xfrm>
              <a:prstGeom prst="rect">
                <a:avLst/>
              </a:prstGeom>
              <a:blipFill>
                <a:blip r:embed="rId6"/>
                <a:stretch>
                  <a:fillRect r="-374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F61D897-C7A7-BF1E-F39F-88557E22F66B}"/>
                  </a:ext>
                </a:extLst>
              </p:cNvPr>
              <p:cNvSpPr/>
              <p:nvPr/>
            </p:nvSpPr>
            <p:spPr>
              <a:xfrm>
                <a:off x="7235417" y="2192568"/>
                <a:ext cx="3112617" cy="10914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F61D897-C7A7-BF1E-F39F-88557E22F66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5417" y="2192568"/>
                <a:ext cx="3112617" cy="10914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40A9826E-B094-B21E-B54F-0BF599EABD31}"/>
                  </a:ext>
                </a:extLst>
              </p:cNvPr>
              <p:cNvSpPr/>
              <p:nvPr/>
            </p:nvSpPr>
            <p:spPr>
              <a:xfrm>
                <a:off x="7238732" y="3627116"/>
                <a:ext cx="3112617" cy="11080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and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40A9826E-B094-B21E-B54F-0BF599EABD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8732" y="3627116"/>
                <a:ext cx="3112617" cy="1108060"/>
              </a:xfrm>
              <a:prstGeom prst="rect">
                <a:avLst/>
              </a:prstGeom>
              <a:blipFill>
                <a:blip r:embed="rId8"/>
                <a:stretch>
                  <a:fillRect r="-129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6156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34B63-B791-46F7-8DE6-CC5C3296A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39CA1-F4FE-41F0-92AB-269DA3AD4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B6931F-6CD3-4176-A1E7-89F18E7C9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11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A9B7D20-D982-4DC7-A015-4B0234E01AA6}"/>
                  </a:ext>
                </a:extLst>
              </p:cNvPr>
              <p:cNvSpPr/>
              <p:nvPr/>
            </p:nvSpPr>
            <p:spPr>
              <a:xfrm>
                <a:off x="3042137" y="4683473"/>
                <a:ext cx="638321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if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 3 = 5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then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 1 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else</m:t>
                      </m:r>
                      <m:r>
                        <m:rPr>
                          <m:nor/>
                        </m:rPr>
                        <a:rPr lang="en-US" sz="3200" i="0">
                          <a:latin typeface="Consolas" panose="020B0609020204030204" pitchFamily="49" charset="0"/>
                        </a:rPr>
                        <m:t> 2</m:t>
                      </m:r>
                      <m:r>
                        <m:rPr>
                          <m:nor/>
                        </m:rPr>
                        <a:rPr lang="en-US" sz="3200" i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A9B7D20-D982-4DC7-A015-4B0234E01A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2137" y="4683473"/>
                <a:ext cx="6383217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715ED712-4C47-23FD-D6DD-7A6C691F36E5}"/>
                  </a:ext>
                </a:extLst>
              </p:cNvPr>
              <p:cNvSpPr/>
              <p:nvPr/>
            </p:nvSpPr>
            <p:spPr>
              <a:xfrm>
                <a:off x="3804253" y="1676929"/>
                <a:ext cx="3112617" cy="11138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715ED712-4C47-23FD-D6DD-7A6C691F36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4253" y="1676929"/>
                <a:ext cx="3112617" cy="1113831"/>
              </a:xfrm>
              <a:prstGeom prst="rect">
                <a:avLst/>
              </a:prstGeom>
              <a:blipFill>
                <a:blip r:embed="rId4"/>
                <a:stretch>
                  <a:fillRect r="-373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8363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34B63-B791-46F7-8DE6-CC5C3296A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39CA1-F4FE-41F0-92AB-269DA3AD4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B6931F-6CD3-4176-A1E7-89F18E7C9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12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A9B7D20-D982-4DC7-A015-4B0234E01AA6}"/>
                  </a:ext>
                </a:extLst>
              </p:cNvPr>
              <p:cNvSpPr/>
              <p:nvPr/>
            </p:nvSpPr>
            <p:spPr>
              <a:xfrm>
                <a:off x="3235210" y="4153546"/>
                <a:ext cx="4984929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3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5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1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 = 5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1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2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m:rPr>
                              <m:nor/>
                            </m:rPr>
                            <a:rPr lang="en-US" sz="3200" dirty="0"/>
                            <m:t> 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A9B7D20-D982-4DC7-A015-4B0234E01A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10" y="4153546"/>
                <a:ext cx="4984929" cy="1027525"/>
              </a:xfrm>
              <a:prstGeom prst="rect">
                <a:avLst/>
              </a:prstGeom>
              <a:blipFill>
                <a:blip r:embed="rId3"/>
                <a:stretch>
                  <a:fillRect r="-209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A3F9B1C-1E3E-17FE-AF47-F7712A22A73F}"/>
                  </a:ext>
                </a:extLst>
              </p:cNvPr>
              <p:cNvSpPr/>
              <p:nvPr/>
            </p:nvSpPr>
            <p:spPr>
              <a:xfrm>
                <a:off x="3804253" y="1676929"/>
                <a:ext cx="3112617" cy="11138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A3F9B1C-1E3E-17FE-AF47-F7712A22A73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4253" y="1676929"/>
                <a:ext cx="3112617" cy="1113831"/>
              </a:xfrm>
              <a:prstGeom prst="rect">
                <a:avLst/>
              </a:prstGeom>
              <a:blipFill>
                <a:blip r:embed="rId4"/>
                <a:stretch>
                  <a:fillRect r="-373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75433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34B63-B791-46F7-8DE6-CC5C3296A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39CA1-F4FE-41F0-92AB-269DA3AD4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B6931F-6CD3-4176-A1E7-89F18E7C9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13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E548BBD-2E90-4860-B399-444F88B04361}"/>
                  </a:ext>
                </a:extLst>
              </p:cNvPr>
              <p:cNvSpPr/>
              <p:nvPr/>
            </p:nvSpPr>
            <p:spPr>
              <a:xfrm>
                <a:off x="4302420" y="1668671"/>
                <a:ext cx="3112617" cy="10184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E548BBD-2E90-4860-B399-444F88B0436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2420" y="1668671"/>
                <a:ext cx="3112617" cy="101848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12F40D6-B33E-99DC-0885-F8095C4B87EF}"/>
                  </a:ext>
                </a:extLst>
              </p:cNvPr>
              <p:cNvSpPr/>
              <p:nvPr/>
            </p:nvSpPr>
            <p:spPr>
              <a:xfrm>
                <a:off x="3235210" y="4153546"/>
                <a:ext cx="4984929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3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5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1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 = 5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1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2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m:rPr>
                              <m:nor/>
                            </m:rPr>
                            <a:rPr lang="en-US" sz="3200" dirty="0"/>
                            <m:t> 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12F40D6-B33E-99DC-0885-F8095C4B87E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10" y="4153546"/>
                <a:ext cx="4984929" cy="1027525"/>
              </a:xfrm>
              <a:prstGeom prst="rect">
                <a:avLst/>
              </a:prstGeom>
              <a:blipFill>
                <a:blip r:embed="rId4"/>
                <a:stretch>
                  <a:fillRect r="-209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47029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34B63-B791-46F7-8DE6-CC5C3296A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39CA1-F4FE-41F0-92AB-269DA3AD4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B6931F-6CD3-4176-A1E7-89F18E7C9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14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6C7DC64D-A346-9790-5E34-18B1DAA9E01F}"/>
                  </a:ext>
                </a:extLst>
              </p:cNvPr>
              <p:cNvSpPr/>
              <p:nvPr/>
            </p:nvSpPr>
            <p:spPr>
              <a:xfrm>
                <a:off x="4302420" y="1668671"/>
                <a:ext cx="3112617" cy="10184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6C7DC64D-A346-9790-5E34-18B1DAA9E01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2420" y="1668671"/>
                <a:ext cx="3112617" cy="101848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E0EEF8BF-BE46-E4EA-32DB-903EA5B596D2}"/>
                  </a:ext>
                </a:extLst>
              </p:cNvPr>
              <p:cNvSpPr/>
              <p:nvPr/>
            </p:nvSpPr>
            <p:spPr>
              <a:xfrm>
                <a:off x="2849339" y="3734725"/>
                <a:ext cx="6833826" cy="13370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3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5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3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5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bool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1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2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3 = 5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E0EEF8BF-BE46-E4EA-32DB-903EA5B596D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9339" y="3734725"/>
                <a:ext cx="6833826" cy="133709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8975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39CA1-F4FE-41F0-92AB-269DA3AD4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4" y="1637031"/>
            <a:ext cx="10753725" cy="4775415"/>
          </a:xfrm>
        </p:spPr>
        <p:txBody>
          <a:bodyPr/>
          <a:lstStyle/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CB0CD911-9E84-4E9E-9C6A-C51224CC9A3E}"/>
                  </a:ext>
                </a:extLst>
              </p:cNvPr>
              <p:cNvSpPr/>
              <p:nvPr/>
            </p:nvSpPr>
            <p:spPr>
              <a:xfrm>
                <a:off x="3815750" y="1576789"/>
                <a:ext cx="3112617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CB0CD911-9E84-4E9E-9C6A-C51224CC9A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5750" y="1576789"/>
                <a:ext cx="3112617" cy="1027525"/>
              </a:xfrm>
              <a:prstGeom prst="rect">
                <a:avLst/>
              </a:prstGeom>
              <a:blipFill>
                <a:blip r:embed="rId3"/>
                <a:stretch>
                  <a:fillRect r="-28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FD034B63-B791-46F7-8DE6-CC5C3296A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Trees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B6931F-6CD3-4176-A1E7-89F18E7C9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15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0C4C00F2-032B-403B-72D7-A2B098FB0E90}"/>
                  </a:ext>
                </a:extLst>
              </p:cNvPr>
              <p:cNvSpPr/>
              <p:nvPr/>
            </p:nvSpPr>
            <p:spPr>
              <a:xfrm>
                <a:off x="2849339" y="3734725"/>
                <a:ext cx="6833826" cy="13370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3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5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3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5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bool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1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2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3 = 5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0C4C00F2-032B-403B-72D7-A2B098FB0E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9339" y="3734725"/>
                <a:ext cx="6833826" cy="133709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4983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34B63-B791-46F7-8DE6-CC5C3296A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Trees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B6931F-6CD3-4176-A1E7-89F18E7C9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16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ED7687D-6310-9883-4137-B717F151159F}"/>
                  </a:ext>
                </a:extLst>
              </p:cNvPr>
              <p:cNvSpPr/>
              <p:nvPr/>
            </p:nvSpPr>
            <p:spPr>
              <a:xfrm>
                <a:off x="3815750" y="1576789"/>
                <a:ext cx="3112617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ED7687D-6310-9883-4137-B717F151159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5750" y="1576789"/>
                <a:ext cx="3112617" cy="1027525"/>
              </a:xfrm>
              <a:prstGeom prst="rect">
                <a:avLst/>
              </a:prstGeom>
              <a:blipFill>
                <a:blip r:embed="rId3"/>
                <a:stretch>
                  <a:fillRect r="-28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9BDD2BA7-852B-E73F-1D2E-B0A9B8AD5FEC}"/>
                  </a:ext>
                </a:extLst>
              </p:cNvPr>
              <p:cNvSpPr/>
              <p:nvPr/>
            </p:nvSpPr>
            <p:spPr>
              <a:xfrm>
                <a:off x="2088805" y="3466564"/>
                <a:ext cx="6833826" cy="17844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3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is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a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number</m:t>
                                  </m:r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literal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3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5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3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5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bool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1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2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3 = 5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9BDD2BA7-852B-E73F-1D2E-B0A9B8AD5FE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8805" y="3466564"/>
                <a:ext cx="6833826" cy="1784463"/>
              </a:xfrm>
              <a:prstGeom prst="rect">
                <a:avLst/>
              </a:prstGeom>
              <a:blipFill>
                <a:blip r:embed="rId4"/>
                <a:stretch>
                  <a:fillRect r="-210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51689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39CA1-F4FE-41F0-92AB-269DA3AD4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034B63-B791-46F7-8DE6-CC5C3296A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Trees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B6931F-6CD3-4176-A1E7-89F18E7C9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17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A9B7D20-D982-4DC7-A015-4B0234E01AA6}"/>
                  </a:ext>
                </a:extLst>
              </p:cNvPr>
              <p:cNvSpPr/>
              <p:nvPr/>
            </p:nvSpPr>
            <p:spPr>
              <a:xfrm>
                <a:off x="2625134" y="3435788"/>
                <a:ext cx="6833826" cy="17844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/>
                                <m:den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3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</m:den>
                              </m:f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f>
                                <m:f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/>
                                <m:den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5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: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</m:den>
                              </m:f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3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5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bool</m:t>
                              </m:r>
                            </m:den>
                          </m:f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f>
                            <m:f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/>
                            <m:den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1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</m:den>
                          </m:f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f>
                            <m:f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/>
                            <m:den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2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int</m:t>
                              </m:r>
                            </m:den>
                          </m:f>
                        </m:num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3 = 5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A9B7D20-D982-4DC7-A015-4B0234E01A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5134" y="3435788"/>
                <a:ext cx="6833826" cy="17844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B7A50F9-A0BB-F723-CC7F-4C8D09651E36}"/>
                  </a:ext>
                </a:extLst>
              </p:cNvPr>
              <p:cNvSpPr/>
              <p:nvPr/>
            </p:nvSpPr>
            <p:spPr>
              <a:xfrm>
                <a:off x="3815750" y="1576789"/>
                <a:ext cx="3112617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B7A50F9-A0BB-F723-CC7F-4C8D09651E3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5750" y="1576789"/>
                <a:ext cx="3112617" cy="1027525"/>
              </a:xfrm>
              <a:prstGeom prst="rect">
                <a:avLst/>
              </a:prstGeom>
              <a:blipFill>
                <a:blip r:embed="rId4"/>
                <a:stretch>
                  <a:fillRect r="-28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43006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34B63-B791-46F7-8DE6-CC5C3296A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39CA1-F4FE-41F0-92AB-269DA3AD4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B6931F-6CD3-4176-A1E7-89F18E7C9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18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A9B7D20-D982-4DC7-A015-4B0234E01AA6}"/>
                  </a:ext>
                </a:extLst>
              </p:cNvPr>
              <p:cNvSpPr/>
              <p:nvPr/>
            </p:nvSpPr>
            <p:spPr>
              <a:xfrm>
                <a:off x="2733265" y="4683473"/>
                <a:ext cx="7114119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3200">
                          <a:latin typeface="Consolas" panose="020B0609020204030204" pitchFamily="49" charset="0"/>
                        </a:rPr>
                        <m:t>if</m:t>
                      </m:r>
                      <m:r>
                        <m:rPr>
                          <m:nor/>
                        </m:rPr>
                        <a:rPr lang="en-US" sz="3200">
                          <a:latin typeface="Consolas" panose="020B0609020204030204" pitchFamily="49" charset="0"/>
                        </a:rPr>
                        <m:t> 3 = 5 </m:t>
                      </m:r>
                      <m:r>
                        <m:rPr>
                          <m:nor/>
                        </m:rPr>
                        <a:rPr lang="en-US" sz="3200">
                          <a:latin typeface="Consolas" panose="020B0609020204030204" pitchFamily="49" charset="0"/>
                        </a:rPr>
                        <m:t>then</m:t>
                      </m:r>
                      <m:r>
                        <m:rPr>
                          <m:nor/>
                        </m:rPr>
                        <a:rPr lang="en-US" sz="3200">
                          <a:latin typeface="Consolas" panose="020B0609020204030204" pitchFamily="49" charset="0"/>
                        </a:rPr>
                        <m:t> 1 </m:t>
                      </m:r>
                      <m:r>
                        <m:rPr>
                          <m:nor/>
                        </m:rPr>
                        <a:rPr lang="en-US" sz="3200">
                          <a:latin typeface="Consolas" panose="020B0609020204030204" pitchFamily="49" charset="0"/>
                        </a:rPr>
                        <m:t>else</m:t>
                      </m:r>
                      <m:r>
                        <m:rPr>
                          <m:nor/>
                        </m:rPr>
                        <a:rPr lang="en-US" sz="3200">
                          <a:latin typeface="Consolas" panose="020B0609020204030204" pitchFamily="49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>
                          <a:latin typeface="Consolas" panose="020B0609020204030204" pitchFamily="49" charset="0"/>
                        </a:rPr>
                        <m:t>false</m:t>
                      </m:r>
                      <m:r>
                        <m:rPr>
                          <m:nor/>
                        </m:rPr>
                        <a:rPr lang="en-US" sz="320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A9B7D20-D982-4DC7-A015-4B0234E01A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3265" y="4683473"/>
                <a:ext cx="7114119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3E0BBBB-5314-43AC-0152-720918225DB2}"/>
                  </a:ext>
                </a:extLst>
              </p:cNvPr>
              <p:cNvSpPr/>
              <p:nvPr/>
            </p:nvSpPr>
            <p:spPr>
              <a:xfrm>
                <a:off x="3804253" y="1676929"/>
                <a:ext cx="3112617" cy="11138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3E0BBBB-5314-43AC-0152-720918225DB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4253" y="1676929"/>
                <a:ext cx="3112617" cy="1113831"/>
              </a:xfrm>
              <a:prstGeom prst="rect">
                <a:avLst/>
              </a:prstGeom>
              <a:blipFill>
                <a:blip r:embed="rId4"/>
                <a:stretch>
                  <a:fillRect r="-373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8609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3234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34B63-B791-46F7-8DE6-CC5C3296A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39CA1-F4FE-41F0-92AB-269DA3AD4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B6931F-6CD3-4176-A1E7-89F18E7C9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19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A9B7D20-D982-4DC7-A015-4B0234E01AA6}"/>
                  </a:ext>
                </a:extLst>
              </p:cNvPr>
              <p:cNvSpPr/>
              <p:nvPr/>
            </p:nvSpPr>
            <p:spPr>
              <a:xfrm>
                <a:off x="2687546" y="4144993"/>
                <a:ext cx="7208294" cy="10567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3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5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   1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false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3 = 5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1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false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A9B7D20-D982-4DC7-A015-4B0234E01A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7546" y="4144993"/>
                <a:ext cx="7208294" cy="10567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D9CD992F-A6B8-428B-8F77-5A765BC8E31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3327" y="4124192"/>
            <a:ext cx="391819" cy="48199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9E03E04-E367-2754-484E-D793B6C035C2}"/>
                  </a:ext>
                </a:extLst>
              </p:cNvPr>
              <p:cNvSpPr/>
              <p:nvPr/>
            </p:nvSpPr>
            <p:spPr>
              <a:xfrm>
                <a:off x="3804253" y="1676929"/>
                <a:ext cx="3112617" cy="11138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9E03E04-E367-2754-484E-D793B6C035C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4253" y="1676929"/>
                <a:ext cx="3112617" cy="1113831"/>
              </a:xfrm>
              <a:prstGeom prst="rect">
                <a:avLst/>
              </a:prstGeom>
              <a:blipFill>
                <a:blip r:embed="rId5"/>
                <a:stretch>
                  <a:fillRect r="-373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5866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20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6140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960E-3C3A-4254-AF56-236FB36DB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Types: int, bool</a:t>
            </a:r>
          </a:p>
          <a:p>
            <a:r>
              <a:rPr lang="en-US" dirty="0"/>
              <a:t>Rules:</a:t>
            </a:r>
          </a:p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BD608BE-B720-44F8-9C35-BE6B638D84F6}"/>
                  </a:ext>
                </a:extLst>
              </p:cNvPr>
              <p:cNvSpPr/>
              <p:nvPr/>
            </p:nvSpPr>
            <p:spPr>
              <a:xfrm>
                <a:off x="2148500" y="5194191"/>
                <a:ext cx="3112617" cy="10184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BD608BE-B720-44F8-9C35-BE6B638D84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8500" y="5194191"/>
                <a:ext cx="3112617" cy="101848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0F78D56A-DB4F-404E-8882-9E8D68BD5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Types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DD85A-5B64-4DCD-9411-233DB87B6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21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07373F0-EF32-44BF-9280-E85006AD9097}"/>
                  </a:ext>
                </a:extLst>
              </p:cNvPr>
              <p:cNvSpPr/>
              <p:nvPr/>
            </p:nvSpPr>
            <p:spPr>
              <a:xfrm>
                <a:off x="2211446" y="2166069"/>
                <a:ext cx="3112617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07373F0-EF32-44BF-9280-E85006AD90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1446" y="2166069"/>
                <a:ext cx="3112617" cy="1027525"/>
              </a:xfrm>
              <a:prstGeom prst="rect">
                <a:avLst/>
              </a:prstGeom>
              <a:blipFill>
                <a:blip r:embed="rId4"/>
                <a:stretch>
                  <a:fillRect r="-29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3D7CB80-5C3A-4C17-82D0-12E0B11EF69A}"/>
                  </a:ext>
                </a:extLst>
              </p:cNvPr>
              <p:cNvSpPr/>
              <p:nvPr/>
            </p:nvSpPr>
            <p:spPr>
              <a:xfrm>
                <a:off x="2214761" y="3610556"/>
                <a:ext cx="3112617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boolean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3D7CB80-5C3A-4C17-82D0-12E0B11EF6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4761" y="3610556"/>
                <a:ext cx="3112617" cy="1027525"/>
              </a:xfrm>
              <a:prstGeom prst="rect">
                <a:avLst/>
              </a:prstGeom>
              <a:blipFill>
                <a:blip r:embed="rId5"/>
                <a:stretch>
                  <a:fillRect r="-262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32D64AC9-1EE0-CDF2-9656-18D5826B091E}"/>
                  </a:ext>
                </a:extLst>
              </p:cNvPr>
              <p:cNvSpPr/>
              <p:nvPr/>
            </p:nvSpPr>
            <p:spPr>
              <a:xfrm>
                <a:off x="6613394" y="5190876"/>
                <a:ext cx="3112617" cy="11138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32D64AC9-1EE0-CDF2-9656-18D5826B091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3394" y="5190876"/>
                <a:ext cx="3112617" cy="1113831"/>
              </a:xfrm>
              <a:prstGeom prst="rect">
                <a:avLst/>
              </a:prstGeom>
              <a:blipFill>
                <a:blip r:embed="rId6"/>
                <a:stretch>
                  <a:fillRect r="-374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F61D897-C7A7-BF1E-F39F-88557E22F66B}"/>
                  </a:ext>
                </a:extLst>
              </p:cNvPr>
              <p:cNvSpPr/>
              <p:nvPr/>
            </p:nvSpPr>
            <p:spPr>
              <a:xfrm>
                <a:off x="7235417" y="2192568"/>
                <a:ext cx="3112617" cy="10914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F61D897-C7A7-BF1E-F39F-88557E22F66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5417" y="2192568"/>
                <a:ext cx="3112617" cy="10914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40A9826E-B094-B21E-B54F-0BF599EABD31}"/>
                  </a:ext>
                </a:extLst>
              </p:cNvPr>
              <p:cNvSpPr/>
              <p:nvPr/>
            </p:nvSpPr>
            <p:spPr>
              <a:xfrm>
                <a:off x="7238732" y="3627116"/>
                <a:ext cx="3112617" cy="11080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and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40A9826E-B094-B21E-B54F-0BF599EABD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8732" y="3627116"/>
                <a:ext cx="3112617" cy="1108060"/>
              </a:xfrm>
              <a:prstGeom prst="rect">
                <a:avLst/>
              </a:prstGeom>
              <a:blipFill>
                <a:blip r:embed="rId8"/>
                <a:stretch>
                  <a:fillRect r="-129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35072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960E-3C3A-4254-AF56-236FB36DB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term computes to a value, either int or bool</a:t>
            </a:r>
          </a:p>
          <a:p>
            <a:r>
              <a:rPr lang="en-US" dirty="0"/>
              <a:t>Types: int, bool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type </a:t>
            </a:r>
            <a:r>
              <a:rPr lang="en-US" dirty="0" err="1"/>
              <a:t>etype</a:t>
            </a:r>
            <a:r>
              <a:rPr lang="en-US" dirty="0"/>
              <a:t> = </a:t>
            </a:r>
            <a:r>
              <a:rPr lang="en-US" dirty="0" err="1"/>
              <a:t>IntTy</a:t>
            </a:r>
            <a:r>
              <a:rPr lang="en-US" dirty="0"/>
              <a:t> | </a:t>
            </a:r>
            <a:r>
              <a:rPr lang="en-US" dirty="0" err="1"/>
              <a:t>BoolTy</a:t>
            </a:r>
            <a:endParaRPr lang="en-US" dirty="0"/>
          </a:p>
          <a:p>
            <a:pPr lvl="1"/>
            <a:r>
              <a:rPr lang="en-US" dirty="0"/>
              <a:t>These are </a:t>
            </a:r>
            <a:r>
              <a:rPr lang="en-US" i="1" dirty="0"/>
              <a:t>object-level</a:t>
            </a:r>
            <a:r>
              <a:rPr lang="en-US" dirty="0"/>
              <a:t> (expression) types, not </a:t>
            </a:r>
            <a:r>
              <a:rPr lang="en-US" i="1" dirty="0"/>
              <a:t>meta-level</a:t>
            </a:r>
            <a:r>
              <a:rPr lang="en-US" dirty="0"/>
              <a:t> (OCaml) types </a:t>
            </a:r>
            <a:r>
              <a:rPr lang="en-US" dirty="0">
                <a:latin typeface="Consolas" panose="020B0609020204030204" pitchFamily="49" charset="0"/>
              </a:rPr>
              <a:t>int</a:t>
            </a:r>
            <a:r>
              <a:rPr lang="en-US" dirty="0"/>
              <a:t>, </a:t>
            </a:r>
            <a:r>
              <a:rPr lang="en-US" dirty="0">
                <a:latin typeface="Consolas" panose="020B0609020204030204" pitchFamily="49" charset="0"/>
              </a:rPr>
              <a:t>bool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78D56A-DB4F-404E-8882-9E8D68BD5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Type Checking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DD85A-5B64-4DCD-9411-233DB87B6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45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960E-3C3A-4254-AF56-236FB36DB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We have three different kinds of int/bool constructors now: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type exp = Num of int | ... | Bool of bool | … | If of exp * exp * exp</a:t>
            </a:r>
          </a:p>
          <a:p>
            <a:pPr marL="0" indent="0">
              <a:buNone/>
            </a:pPr>
            <a:r>
              <a:rPr lang="en-US" dirty="0"/>
              <a:t>type </a:t>
            </a:r>
            <a:r>
              <a:rPr lang="en-US" dirty="0" err="1"/>
              <a:t>retval</a:t>
            </a:r>
            <a:r>
              <a:rPr lang="en-US" dirty="0"/>
              <a:t> = </a:t>
            </a:r>
            <a:r>
              <a:rPr lang="en-US" dirty="0" err="1"/>
              <a:t>IntVal</a:t>
            </a:r>
            <a:r>
              <a:rPr lang="en-US" dirty="0"/>
              <a:t> of int | </a:t>
            </a:r>
            <a:r>
              <a:rPr lang="en-US" dirty="0" err="1"/>
              <a:t>BoolVal</a:t>
            </a:r>
            <a:r>
              <a:rPr lang="en-US" dirty="0"/>
              <a:t> of bool</a:t>
            </a:r>
          </a:p>
          <a:p>
            <a:pPr marL="0" indent="0">
              <a:buNone/>
            </a:pPr>
            <a:r>
              <a:rPr lang="en-US" dirty="0"/>
              <a:t>type </a:t>
            </a:r>
            <a:r>
              <a:rPr lang="en-US" dirty="0" err="1"/>
              <a:t>etype</a:t>
            </a:r>
            <a:r>
              <a:rPr lang="en-US" dirty="0"/>
              <a:t> = </a:t>
            </a:r>
            <a:r>
              <a:rPr lang="en-US" dirty="0" err="1"/>
              <a:t>IntTy</a:t>
            </a:r>
            <a:r>
              <a:rPr lang="en-US" dirty="0"/>
              <a:t> | </a:t>
            </a:r>
            <a:r>
              <a:rPr lang="en-US" dirty="0" err="1"/>
              <a:t>BoolTy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An </a:t>
            </a:r>
            <a:r>
              <a:rPr lang="en-US" i="1" dirty="0"/>
              <a:t>expression</a:t>
            </a:r>
            <a:r>
              <a:rPr lang="en-US" dirty="0"/>
              <a:t> is a piece of program code</a:t>
            </a:r>
          </a:p>
          <a:p>
            <a:r>
              <a:rPr lang="en-US" dirty="0"/>
              <a:t>A </a:t>
            </a:r>
            <a:r>
              <a:rPr lang="en-US" i="1" dirty="0" err="1"/>
              <a:t>retval</a:t>
            </a:r>
            <a:r>
              <a:rPr lang="en-US" dirty="0"/>
              <a:t> is the result when we run a program</a:t>
            </a:r>
          </a:p>
          <a:p>
            <a:r>
              <a:rPr lang="en-US" dirty="0"/>
              <a:t>An </a:t>
            </a:r>
            <a:r>
              <a:rPr lang="en-US" dirty="0" err="1"/>
              <a:t>etype</a:t>
            </a:r>
            <a:r>
              <a:rPr lang="en-US" dirty="0"/>
              <a:t> is information about an expression</a:t>
            </a:r>
          </a:p>
          <a:p>
            <a:pPr lvl="1"/>
            <a:r>
              <a:rPr lang="en-US" dirty="0"/>
              <a:t>If we get it right, the type of an expression tells us which kind of value it will produce!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78D56A-DB4F-404E-8882-9E8D68BD5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Literals, Values, Types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DD85A-5B64-4DCD-9411-233DB87B6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84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960E-3C3A-4254-AF56-236FB36DB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term computes to a </a:t>
            </a:r>
            <a:r>
              <a:rPr lang="en-US" i="1" dirty="0"/>
              <a:t>value</a:t>
            </a:r>
            <a:r>
              <a:rPr lang="en-US" dirty="0"/>
              <a:t>, either int or bool</a:t>
            </a:r>
          </a:p>
          <a:p>
            <a:r>
              <a:rPr lang="en-US" dirty="0"/>
              <a:t>Types: int, bool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type </a:t>
            </a:r>
            <a:r>
              <a:rPr lang="en-US" dirty="0" err="1"/>
              <a:t>etype</a:t>
            </a:r>
            <a:r>
              <a:rPr lang="en-US" dirty="0"/>
              <a:t> = </a:t>
            </a:r>
            <a:r>
              <a:rPr lang="en-US" dirty="0" err="1"/>
              <a:t>IntTy</a:t>
            </a:r>
            <a:r>
              <a:rPr lang="en-US" dirty="0"/>
              <a:t> | </a:t>
            </a:r>
            <a:r>
              <a:rPr lang="en-US" dirty="0" err="1"/>
              <a:t>BoolTy</a:t>
            </a:r>
            <a:endParaRPr lang="en-US" dirty="0"/>
          </a:p>
          <a:p>
            <a:pPr lvl="1"/>
            <a:r>
              <a:rPr lang="en-US" dirty="0"/>
              <a:t>These are “object-level” (expression) types, not “meta-level” (OCaml) types (</a:t>
            </a:r>
            <a:r>
              <a:rPr lang="en-US" dirty="0">
                <a:latin typeface="Consolas" panose="020B0609020204030204" pitchFamily="49" charset="0"/>
              </a:rPr>
              <a:t>int</a:t>
            </a:r>
            <a:r>
              <a:rPr lang="en-US" dirty="0"/>
              <a:t>, </a:t>
            </a:r>
            <a:r>
              <a:rPr lang="en-US" dirty="0">
                <a:latin typeface="Consolas" panose="020B0609020204030204" pitchFamily="49" charset="0"/>
              </a:rPr>
              <a:t>bool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A </a:t>
            </a:r>
            <a:r>
              <a:rPr lang="en-US" i="1" dirty="0"/>
              <a:t>type checker</a:t>
            </a:r>
            <a:r>
              <a:rPr lang="en-US" dirty="0"/>
              <a:t> takes an expression and a type, and determines whether the expression has that type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78D56A-DB4F-404E-8882-9E8D68BD5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Type Checking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DD85A-5B64-4DCD-9411-233DB87B6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4742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960E-3C3A-4254-AF56-236FB36DB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911606" cy="5115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type </a:t>
            </a:r>
            <a:r>
              <a:rPr lang="en-US" dirty="0" err="1"/>
              <a:t>etype</a:t>
            </a:r>
            <a:r>
              <a:rPr lang="en-US" dirty="0"/>
              <a:t> = </a:t>
            </a:r>
            <a:r>
              <a:rPr lang="en-US" dirty="0" err="1"/>
              <a:t>IntTy</a:t>
            </a:r>
            <a:r>
              <a:rPr lang="en-US" dirty="0"/>
              <a:t> | </a:t>
            </a:r>
            <a:r>
              <a:rPr lang="en-US" dirty="0" err="1"/>
              <a:t>BoolTy</a:t>
            </a:r>
            <a:endParaRPr lang="en-US" dirty="0"/>
          </a:p>
          <a:p>
            <a:pPr lvl="1"/>
            <a:r>
              <a:rPr lang="en-US" dirty="0"/>
              <a:t>These are “object-level” (expression) types, not “meta-level” (OCaml) types!</a:t>
            </a:r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typecheck</a:t>
            </a:r>
            <a:r>
              <a:rPr lang="en-US" dirty="0"/>
              <a:t> (e : exp) (t : </a:t>
            </a:r>
            <a:r>
              <a:rPr lang="en-US" dirty="0" err="1"/>
              <a:t>etype</a:t>
            </a:r>
            <a:r>
              <a:rPr lang="en-US" dirty="0"/>
              <a:t>) : bool =   (* true when e : t *)</a:t>
            </a:r>
          </a:p>
          <a:p>
            <a:pPr marL="0" indent="0">
              <a:buNone/>
            </a:pPr>
            <a:r>
              <a:rPr lang="en-US" dirty="0"/>
              <a:t>	match e with</a:t>
            </a:r>
          </a:p>
          <a:p>
            <a:pPr marL="0" indent="0">
              <a:buNone/>
            </a:pPr>
            <a:r>
              <a:rPr lang="en-US" dirty="0"/>
              <a:t>	| Num </a:t>
            </a:r>
            <a:r>
              <a:rPr lang="en-US" dirty="0" err="1"/>
              <a:t>i</a:t>
            </a:r>
            <a:r>
              <a:rPr lang="en-US" dirty="0"/>
              <a:t> -&gt;</a:t>
            </a:r>
          </a:p>
          <a:p>
            <a:pPr marL="0" indent="0">
              <a:buNone/>
            </a:pPr>
            <a:r>
              <a:rPr lang="en-US" dirty="0"/>
              <a:t>	| Bool b -&gt;</a:t>
            </a:r>
          </a:p>
          <a:p>
            <a:pPr marL="0" indent="0">
              <a:buNone/>
            </a:pPr>
            <a:r>
              <a:rPr lang="en-US" dirty="0"/>
              <a:t>	| Add (e1, e2) -&gt;</a:t>
            </a:r>
          </a:p>
          <a:p>
            <a:pPr marL="0" indent="0">
              <a:buNone/>
            </a:pPr>
            <a:r>
              <a:rPr lang="en-US" dirty="0"/>
              <a:t>	…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78D56A-DB4F-404E-8882-9E8D68BD5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Type Checking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DD85A-5B64-4DCD-9411-233DB87B6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25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605CAAD-9E44-482B-90DF-8F59957B11CF}"/>
                  </a:ext>
                </a:extLst>
              </p:cNvPr>
              <p:cNvSpPr/>
              <p:nvPr/>
            </p:nvSpPr>
            <p:spPr>
              <a:xfrm>
                <a:off x="6864726" y="4269189"/>
                <a:ext cx="3112617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605CAAD-9E44-482B-90DF-8F59957B11C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4726" y="4269189"/>
                <a:ext cx="3112617" cy="1027525"/>
              </a:xfrm>
              <a:prstGeom prst="rect">
                <a:avLst/>
              </a:prstGeom>
              <a:blipFill>
                <a:blip r:embed="rId3"/>
                <a:stretch>
                  <a:fillRect r="-291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6288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960E-3C3A-4254-AF56-236FB36DB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911606" cy="5115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type </a:t>
            </a:r>
            <a:r>
              <a:rPr lang="en-US" dirty="0" err="1"/>
              <a:t>etype</a:t>
            </a:r>
            <a:r>
              <a:rPr lang="en-US" dirty="0"/>
              <a:t> = </a:t>
            </a:r>
            <a:r>
              <a:rPr lang="en-US" dirty="0" err="1"/>
              <a:t>IntTy</a:t>
            </a:r>
            <a:r>
              <a:rPr lang="en-US" dirty="0"/>
              <a:t> | </a:t>
            </a:r>
            <a:r>
              <a:rPr lang="en-US" dirty="0" err="1"/>
              <a:t>BoolTy</a:t>
            </a:r>
            <a:endParaRPr lang="en-US" dirty="0"/>
          </a:p>
          <a:p>
            <a:pPr lvl="1"/>
            <a:r>
              <a:rPr lang="en-US" dirty="0"/>
              <a:t>These are “object-level” (expression) types, not “meta-level” (OCaml) types!</a:t>
            </a:r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typecheck</a:t>
            </a:r>
            <a:r>
              <a:rPr lang="en-US" dirty="0"/>
              <a:t> (e : exp) (t : </a:t>
            </a:r>
            <a:r>
              <a:rPr lang="en-US" dirty="0" err="1"/>
              <a:t>etype</a:t>
            </a:r>
            <a:r>
              <a:rPr lang="en-US" dirty="0"/>
              <a:t>) : bool =   (* true when e : t *)</a:t>
            </a:r>
          </a:p>
          <a:p>
            <a:pPr marL="0" indent="0">
              <a:buNone/>
            </a:pPr>
            <a:r>
              <a:rPr lang="en-US" dirty="0"/>
              <a:t>	match e with</a:t>
            </a:r>
          </a:p>
          <a:p>
            <a:pPr marL="0" indent="0">
              <a:buNone/>
            </a:pPr>
            <a:r>
              <a:rPr lang="en-US" dirty="0"/>
              <a:t>	| Num i -&gt; t = </a:t>
            </a:r>
            <a:r>
              <a:rPr lang="en-US" dirty="0" err="1"/>
              <a:t>IntTy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| Bool b -&gt;</a:t>
            </a:r>
          </a:p>
          <a:p>
            <a:pPr marL="0" indent="0">
              <a:buNone/>
            </a:pPr>
            <a:r>
              <a:rPr lang="en-US" dirty="0"/>
              <a:t>	| Add (e1, e2) -&gt;</a:t>
            </a:r>
          </a:p>
          <a:p>
            <a:pPr marL="0" indent="0">
              <a:buNone/>
            </a:pPr>
            <a:r>
              <a:rPr lang="en-US" dirty="0"/>
              <a:t>	…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78D56A-DB4F-404E-8882-9E8D68BD5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Type Checking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DD85A-5B64-4DCD-9411-233DB87B6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26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605CAAD-9E44-482B-90DF-8F59957B11CF}"/>
                  </a:ext>
                </a:extLst>
              </p:cNvPr>
              <p:cNvSpPr/>
              <p:nvPr/>
            </p:nvSpPr>
            <p:spPr>
              <a:xfrm>
                <a:off x="6864726" y="4269189"/>
                <a:ext cx="3112617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605CAAD-9E44-482B-90DF-8F59957B11C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4726" y="4269189"/>
                <a:ext cx="3112617" cy="1027525"/>
              </a:xfrm>
              <a:prstGeom prst="rect">
                <a:avLst/>
              </a:prstGeom>
              <a:blipFill>
                <a:blip r:embed="rId3"/>
                <a:stretch>
                  <a:fillRect r="-291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FBE0C6F-8870-9225-069D-B9E460D40A2D}"/>
                  </a:ext>
                </a:extLst>
              </p:cNvPr>
              <p:cNvSpPr/>
              <p:nvPr/>
            </p:nvSpPr>
            <p:spPr>
              <a:xfrm>
                <a:off x="6864725" y="5533259"/>
                <a:ext cx="3112617" cy="7599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FBE0C6F-8870-9225-069D-B9E460D40A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4725" y="5533259"/>
                <a:ext cx="3112617" cy="75995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41044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960E-3C3A-4254-AF56-236FB36DB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911606" cy="5115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type </a:t>
            </a:r>
            <a:r>
              <a:rPr lang="en-US" dirty="0" err="1"/>
              <a:t>etype</a:t>
            </a:r>
            <a:r>
              <a:rPr lang="en-US" dirty="0"/>
              <a:t> = </a:t>
            </a:r>
            <a:r>
              <a:rPr lang="en-US" dirty="0" err="1"/>
              <a:t>IntTy</a:t>
            </a:r>
            <a:r>
              <a:rPr lang="en-US" dirty="0"/>
              <a:t> | </a:t>
            </a:r>
            <a:r>
              <a:rPr lang="en-US" dirty="0" err="1"/>
              <a:t>BoolTy</a:t>
            </a:r>
            <a:endParaRPr lang="en-US" dirty="0"/>
          </a:p>
          <a:p>
            <a:pPr lvl="1"/>
            <a:r>
              <a:rPr lang="en-US" dirty="0"/>
              <a:t>These are “object-level” (expression) types, not “meta-level” (OCaml) types!</a:t>
            </a:r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typecheck</a:t>
            </a:r>
            <a:r>
              <a:rPr lang="en-US" dirty="0"/>
              <a:t> (e : exp) (t : </a:t>
            </a:r>
            <a:r>
              <a:rPr lang="en-US" dirty="0" err="1"/>
              <a:t>etype</a:t>
            </a:r>
            <a:r>
              <a:rPr lang="en-US" dirty="0"/>
              <a:t>) : bool =   (* true when e : t *)</a:t>
            </a:r>
          </a:p>
          <a:p>
            <a:pPr marL="0" indent="0">
              <a:buNone/>
            </a:pPr>
            <a:r>
              <a:rPr lang="en-US" dirty="0"/>
              <a:t>	match e with</a:t>
            </a:r>
          </a:p>
          <a:p>
            <a:pPr marL="0" indent="0">
              <a:buNone/>
            </a:pPr>
            <a:r>
              <a:rPr lang="en-US" dirty="0"/>
              <a:t>	| Num _ -&gt; t = </a:t>
            </a:r>
            <a:r>
              <a:rPr lang="en-US" dirty="0" err="1"/>
              <a:t>IntTy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| Bool b -&gt;</a:t>
            </a:r>
          </a:p>
          <a:p>
            <a:pPr marL="0" indent="0">
              <a:buNone/>
            </a:pPr>
            <a:r>
              <a:rPr lang="en-US" dirty="0"/>
              <a:t>	| Add (e1, e2) -&gt;</a:t>
            </a:r>
          </a:p>
          <a:p>
            <a:pPr marL="0" indent="0">
              <a:buNone/>
            </a:pPr>
            <a:r>
              <a:rPr lang="en-US" dirty="0"/>
              <a:t>	…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78D56A-DB4F-404E-8882-9E8D68BD5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Type Checking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DD85A-5B64-4DCD-9411-233DB87B6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27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605CAAD-9E44-482B-90DF-8F59957B11CF}"/>
                  </a:ext>
                </a:extLst>
              </p:cNvPr>
              <p:cNvSpPr/>
              <p:nvPr/>
            </p:nvSpPr>
            <p:spPr>
              <a:xfrm>
                <a:off x="6864726" y="4269189"/>
                <a:ext cx="3112617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605CAAD-9E44-482B-90DF-8F59957B11C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4726" y="4269189"/>
                <a:ext cx="3112617" cy="1027525"/>
              </a:xfrm>
              <a:prstGeom prst="rect">
                <a:avLst/>
              </a:prstGeom>
              <a:blipFill>
                <a:blip r:embed="rId3"/>
                <a:stretch>
                  <a:fillRect r="-291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FBE0C6F-8870-9225-069D-B9E460D40A2D}"/>
                  </a:ext>
                </a:extLst>
              </p:cNvPr>
              <p:cNvSpPr/>
              <p:nvPr/>
            </p:nvSpPr>
            <p:spPr>
              <a:xfrm>
                <a:off x="6864725" y="5533259"/>
                <a:ext cx="3112617" cy="7599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200" dirty="0"/>
                            <m:t>Num</m:t>
                          </m:r>
                          <m:r>
                            <a:rPr lang="en-US" sz="3200" b="0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FBE0C6F-8870-9225-069D-B9E460D40A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4725" y="5533259"/>
                <a:ext cx="3112617" cy="75995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38172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960E-3C3A-4254-AF56-236FB36DB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5" y="1637031"/>
            <a:ext cx="10898417" cy="5115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type </a:t>
            </a:r>
            <a:r>
              <a:rPr lang="en-US" dirty="0" err="1"/>
              <a:t>etype</a:t>
            </a:r>
            <a:r>
              <a:rPr lang="en-US" dirty="0"/>
              <a:t> = </a:t>
            </a:r>
            <a:r>
              <a:rPr lang="en-US" dirty="0" err="1"/>
              <a:t>IntTy</a:t>
            </a:r>
            <a:r>
              <a:rPr lang="en-US" dirty="0"/>
              <a:t> | </a:t>
            </a:r>
            <a:r>
              <a:rPr lang="en-US" dirty="0" err="1"/>
              <a:t>BoolTy</a:t>
            </a:r>
            <a:endParaRPr lang="en-US" dirty="0"/>
          </a:p>
          <a:p>
            <a:pPr lvl="1"/>
            <a:r>
              <a:rPr lang="en-US" dirty="0"/>
              <a:t>These are “object-level” (expression) types, not “meta-level” (OCaml) types!</a:t>
            </a:r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typecheck</a:t>
            </a:r>
            <a:r>
              <a:rPr lang="en-US" dirty="0"/>
              <a:t> (e : exp) (t : </a:t>
            </a:r>
            <a:r>
              <a:rPr lang="en-US" dirty="0" err="1"/>
              <a:t>etype</a:t>
            </a:r>
            <a:r>
              <a:rPr lang="en-US" dirty="0"/>
              <a:t>) : bool =   (* true when e : t *)</a:t>
            </a:r>
          </a:p>
          <a:p>
            <a:pPr marL="0" indent="0">
              <a:buNone/>
            </a:pPr>
            <a:r>
              <a:rPr lang="en-US" dirty="0"/>
              <a:t>	match e with</a:t>
            </a:r>
          </a:p>
          <a:p>
            <a:pPr marL="0" indent="0">
              <a:buNone/>
            </a:pPr>
            <a:r>
              <a:rPr lang="en-US" dirty="0"/>
              <a:t>	| Num _ -&gt; t = </a:t>
            </a:r>
            <a:r>
              <a:rPr lang="en-US" dirty="0" err="1"/>
              <a:t>IntTy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| Bool _ -&gt; t = </a:t>
            </a:r>
            <a:r>
              <a:rPr lang="en-US" dirty="0" err="1"/>
              <a:t>BoolTy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| Add (e1, e2) -&gt;</a:t>
            </a:r>
          </a:p>
          <a:p>
            <a:pPr marL="0" indent="0">
              <a:buNone/>
            </a:pPr>
            <a:r>
              <a:rPr lang="en-US" dirty="0"/>
              <a:t>	…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78D56A-DB4F-404E-8882-9E8D68BD5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Type Checking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DD85A-5B64-4DCD-9411-233DB87B6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28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5F69A5D-7971-4119-AFAF-EAC5AF61F066}"/>
                  </a:ext>
                </a:extLst>
              </p:cNvPr>
              <p:cNvSpPr/>
              <p:nvPr/>
            </p:nvSpPr>
            <p:spPr>
              <a:xfrm>
                <a:off x="6786761" y="4535116"/>
                <a:ext cx="3112617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boolean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5F69A5D-7971-4119-AFAF-EAC5AF61F06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6761" y="4535116"/>
                <a:ext cx="3112617" cy="1027525"/>
              </a:xfrm>
              <a:prstGeom prst="rect">
                <a:avLst/>
              </a:prstGeom>
              <a:blipFill>
                <a:blip r:embed="rId3"/>
                <a:stretch>
                  <a:fillRect r="-262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1278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of a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Syntax</a:t>
            </a:r>
          </a:p>
          <a:p>
            <a:pPr lvl="1"/>
            <a:r>
              <a:rPr lang="en-US" dirty="0"/>
              <a:t>Concrete: what do programs look like?</a:t>
            </a:r>
          </a:p>
          <a:p>
            <a:pPr lvl="1"/>
            <a:r>
              <a:rPr lang="en-US" dirty="0"/>
              <a:t>Abstract: what are the pieces of a program?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Semantics</a:t>
            </a:r>
          </a:p>
          <a:p>
            <a:pPr lvl="1"/>
            <a:r>
              <a:rPr lang="en-US" dirty="0"/>
              <a:t>Static: which programs make sense? what can we expect from them?</a:t>
            </a:r>
          </a:p>
          <a:p>
            <a:pPr lvl="1"/>
            <a:r>
              <a:rPr lang="en-US" dirty="0"/>
              <a:t>Dynamic: what do programs do when we run them?</a:t>
            </a:r>
          </a:p>
          <a:p>
            <a:r>
              <a:rPr lang="en-US" dirty="0"/>
              <a:t>Pragmatics</a:t>
            </a:r>
          </a:p>
          <a:p>
            <a:pPr lvl="1"/>
            <a:r>
              <a:rPr lang="en-US" dirty="0"/>
              <a:t>Implementation: how can we actually make the semantics happen?</a:t>
            </a:r>
          </a:p>
          <a:p>
            <a:pPr lvl="1"/>
            <a:r>
              <a:rPr lang="en-US" dirty="0"/>
              <a:t>IDE, tool support,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2983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960E-3C3A-4254-AF56-236FB36DB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933585" cy="5115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type </a:t>
            </a:r>
            <a:r>
              <a:rPr lang="en-US" dirty="0" err="1"/>
              <a:t>etype</a:t>
            </a:r>
            <a:r>
              <a:rPr lang="en-US" dirty="0"/>
              <a:t> = </a:t>
            </a:r>
            <a:r>
              <a:rPr lang="en-US" dirty="0" err="1"/>
              <a:t>IntTy</a:t>
            </a:r>
            <a:r>
              <a:rPr lang="en-US" dirty="0"/>
              <a:t> | </a:t>
            </a:r>
            <a:r>
              <a:rPr lang="en-US" dirty="0" err="1"/>
              <a:t>BoolTy</a:t>
            </a:r>
            <a:endParaRPr lang="en-US" dirty="0"/>
          </a:p>
          <a:p>
            <a:pPr lvl="1"/>
            <a:r>
              <a:rPr lang="en-US" dirty="0"/>
              <a:t>These are “object-level” (expression) types, not “meta-level” (OCaml) types!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typecheck</a:t>
            </a:r>
            <a:r>
              <a:rPr lang="en-US" dirty="0"/>
              <a:t> (e : exp) (t : </a:t>
            </a:r>
            <a:r>
              <a:rPr lang="en-US" dirty="0" err="1"/>
              <a:t>etype</a:t>
            </a:r>
            <a:r>
              <a:rPr lang="en-US" dirty="0"/>
              <a:t>) : bool =   (* true when e : t *)</a:t>
            </a:r>
          </a:p>
          <a:p>
            <a:pPr marL="0" indent="0">
              <a:buNone/>
            </a:pPr>
            <a:r>
              <a:rPr lang="en-US" dirty="0"/>
              <a:t>	match e with</a:t>
            </a:r>
          </a:p>
          <a:p>
            <a:pPr marL="0" indent="0">
              <a:buNone/>
            </a:pPr>
            <a:r>
              <a:rPr lang="en-US" dirty="0"/>
              <a:t>	| Num _ -&gt; t = </a:t>
            </a:r>
            <a:r>
              <a:rPr lang="en-US" dirty="0" err="1"/>
              <a:t>IntTy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| Bool _ -&gt; t = </a:t>
            </a:r>
            <a:r>
              <a:rPr lang="en-US" dirty="0" err="1"/>
              <a:t>BoolTy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| Add (e1, e2) -&gt;</a:t>
            </a:r>
            <a:endParaRPr lang="en-US" sz="2400" dirty="0"/>
          </a:p>
          <a:p>
            <a:pPr marL="0" indent="0">
              <a:buNone/>
            </a:pPr>
            <a:br>
              <a:rPr lang="en-US" sz="2400" dirty="0"/>
            </a:br>
            <a:r>
              <a:rPr lang="en-US" sz="2600" strike="sngStrike" dirty="0"/>
              <a:t>Exercise: Write OCaml code that implements the type rule for addition.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78D56A-DB4F-404E-8882-9E8D68BD5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Type Checking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DD85A-5B64-4DCD-9411-233DB87B6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29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550E47F-CAD6-4D20-5F39-4BD079D0CF7A}"/>
                  </a:ext>
                </a:extLst>
              </p:cNvPr>
              <p:cNvSpPr/>
              <p:nvPr/>
            </p:nvSpPr>
            <p:spPr>
              <a:xfrm>
                <a:off x="6153961" y="4183928"/>
                <a:ext cx="3112617" cy="10914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550E47F-CAD6-4D20-5F39-4BD079D0CF7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3961" y="4183928"/>
                <a:ext cx="3112617" cy="10914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543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960E-3C3A-4254-AF56-236FB36DB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902814" cy="5115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type </a:t>
            </a:r>
            <a:r>
              <a:rPr lang="en-US" dirty="0" err="1"/>
              <a:t>etype</a:t>
            </a:r>
            <a:r>
              <a:rPr lang="en-US" dirty="0"/>
              <a:t> = </a:t>
            </a:r>
            <a:r>
              <a:rPr lang="en-US" dirty="0" err="1"/>
              <a:t>IntTy</a:t>
            </a:r>
            <a:r>
              <a:rPr lang="en-US" dirty="0"/>
              <a:t> | </a:t>
            </a:r>
            <a:r>
              <a:rPr lang="en-US" dirty="0" err="1"/>
              <a:t>BoolTy</a:t>
            </a:r>
            <a:endParaRPr lang="en-US" dirty="0"/>
          </a:p>
          <a:p>
            <a:pPr lvl="1"/>
            <a:r>
              <a:rPr lang="en-US" dirty="0"/>
              <a:t>These are “object-level” (expression) types, not “meta-level” (OCaml) types!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typecheck</a:t>
            </a:r>
            <a:r>
              <a:rPr lang="en-US" dirty="0"/>
              <a:t> (e : exp) (t : </a:t>
            </a:r>
            <a:r>
              <a:rPr lang="en-US" dirty="0" err="1"/>
              <a:t>etype</a:t>
            </a:r>
            <a:r>
              <a:rPr lang="en-US" dirty="0"/>
              <a:t>) : bool =   (* true when e : t *)</a:t>
            </a:r>
          </a:p>
          <a:p>
            <a:pPr marL="0" indent="0">
              <a:buNone/>
            </a:pPr>
            <a:r>
              <a:rPr lang="en-US" dirty="0"/>
              <a:t>	match e with</a:t>
            </a:r>
          </a:p>
          <a:p>
            <a:pPr marL="0" indent="0">
              <a:buNone/>
            </a:pPr>
            <a:r>
              <a:rPr lang="en-US" dirty="0"/>
              <a:t>	| Num _ -&gt; t = </a:t>
            </a:r>
            <a:r>
              <a:rPr lang="en-US" dirty="0" err="1"/>
              <a:t>IntTy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| Bool _ -&gt; t = </a:t>
            </a:r>
            <a:r>
              <a:rPr lang="en-US" dirty="0" err="1"/>
              <a:t>BoolTy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| Add (e1, e2) -&gt;</a:t>
            </a:r>
          </a:p>
          <a:p>
            <a:pPr marL="0" indent="0">
              <a:buNone/>
            </a:pPr>
            <a:r>
              <a:rPr lang="en-US" dirty="0"/>
              <a:t>	…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78D56A-DB4F-404E-8882-9E8D68BD5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Type Checking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DD85A-5B64-4DCD-9411-233DB87B6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30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0CD2B7A-1E81-13E9-A452-0D9C006AB931}"/>
                  </a:ext>
                </a:extLst>
              </p:cNvPr>
              <p:cNvSpPr/>
              <p:nvPr/>
            </p:nvSpPr>
            <p:spPr>
              <a:xfrm>
                <a:off x="6153961" y="4183928"/>
                <a:ext cx="3112617" cy="10914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0CD2B7A-1E81-13E9-A452-0D9C006AB9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3961" y="4183928"/>
                <a:ext cx="3112617" cy="10914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99093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960E-3C3A-4254-AF56-236FB36DB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924794" cy="5115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type </a:t>
            </a:r>
            <a:r>
              <a:rPr lang="en-US" dirty="0" err="1"/>
              <a:t>etype</a:t>
            </a:r>
            <a:r>
              <a:rPr lang="en-US" dirty="0"/>
              <a:t> = </a:t>
            </a:r>
            <a:r>
              <a:rPr lang="en-US" dirty="0" err="1"/>
              <a:t>IntTy</a:t>
            </a:r>
            <a:r>
              <a:rPr lang="en-US" dirty="0"/>
              <a:t> | </a:t>
            </a:r>
            <a:r>
              <a:rPr lang="en-US" dirty="0" err="1"/>
              <a:t>BoolTy</a:t>
            </a:r>
            <a:endParaRPr lang="en-US" dirty="0"/>
          </a:p>
          <a:p>
            <a:pPr lvl="1"/>
            <a:r>
              <a:rPr lang="en-US" dirty="0"/>
              <a:t>These are “object-level” (expression) types, not “meta-level” (OCaml) types!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typecheck</a:t>
            </a:r>
            <a:r>
              <a:rPr lang="en-US" dirty="0"/>
              <a:t> (e : exp) (t : </a:t>
            </a:r>
            <a:r>
              <a:rPr lang="en-US" dirty="0" err="1"/>
              <a:t>etype</a:t>
            </a:r>
            <a:r>
              <a:rPr lang="en-US" dirty="0"/>
              <a:t>) : bool =   (* true when e : t *)</a:t>
            </a:r>
          </a:p>
          <a:p>
            <a:pPr marL="0" indent="0">
              <a:buNone/>
            </a:pPr>
            <a:r>
              <a:rPr lang="en-US" dirty="0"/>
              <a:t>	match e with</a:t>
            </a:r>
          </a:p>
          <a:p>
            <a:pPr marL="0" indent="0">
              <a:buNone/>
            </a:pPr>
            <a:r>
              <a:rPr lang="en-US" dirty="0"/>
              <a:t>	| Num _ -&gt; t = </a:t>
            </a:r>
            <a:r>
              <a:rPr lang="en-US" dirty="0" err="1"/>
              <a:t>IntTy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| Bool _ -&gt; t = </a:t>
            </a:r>
            <a:r>
              <a:rPr lang="en-US" dirty="0" err="1"/>
              <a:t>BoolTy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| Add (e1, e2) -&gt; </a:t>
            </a:r>
            <a:r>
              <a:rPr lang="en-US" dirty="0" err="1">
                <a:highlight>
                  <a:srgbClr val="FFFF00"/>
                </a:highlight>
              </a:rPr>
              <a:t>typecheck</a:t>
            </a:r>
            <a:r>
              <a:rPr lang="en-US" dirty="0">
                <a:highlight>
                  <a:srgbClr val="FFFF00"/>
                </a:highlight>
              </a:rPr>
              <a:t> e1 </a:t>
            </a:r>
            <a:r>
              <a:rPr lang="en-US" dirty="0" err="1">
                <a:highlight>
                  <a:srgbClr val="FFFF00"/>
                </a:highlight>
              </a:rPr>
              <a:t>IntTy</a:t>
            </a:r>
            <a:r>
              <a:rPr lang="en-US" dirty="0">
                <a:highlight>
                  <a:srgbClr val="FFFF00"/>
                </a:highlight>
              </a:rPr>
              <a:t> &amp;&amp; </a:t>
            </a:r>
            <a:r>
              <a:rPr lang="en-US" dirty="0" err="1">
                <a:highlight>
                  <a:srgbClr val="FFFF00"/>
                </a:highlight>
              </a:rPr>
              <a:t>typecheck</a:t>
            </a:r>
            <a:r>
              <a:rPr lang="en-US" dirty="0">
                <a:highlight>
                  <a:srgbClr val="FFFF00"/>
                </a:highlight>
              </a:rPr>
              <a:t> e2 </a:t>
            </a:r>
            <a:r>
              <a:rPr lang="en-US" dirty="0" err="1">
                <a:highlight>
                  <a:srgbClr val="FFFF00"/>
                </a:highlight>
              </a:rPr>
              <a:t>IntTy</a:t>
            </a:r>
            <a:endParaRPr lang="en-US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US" dirty="0"/>
              <a:t>	…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78D56A-DB4F-404E-8882-9E8D68BD5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Type Checking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DD85A-5B64-4DCD-9411-233DB87B6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31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2E6E86E1-56F1-42C6-A02F-CBE269EA35AE}"/>
                  </a:ext>
                </a:extLst>
              </p:cNvPr>
              <p:cNvSpPr/>
              <p:nvPr/>
            </p:nvSpPr>
            <p:spPr>
              <a:xfrm>
                <a:off x="6153961" y="4183928"/>
                <a:ext cx="3112617" cy="10914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highlight>
                                    <a:srgbClr val="FFFF00"/>
                                  </a:highlight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2E6E86E1-56F1-42C6-A02F-CBE269EA35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3961" y="4183928"/>
                <a:ext cx="3112617" cy="10914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88765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960E-3C3A-4254-AF56-236FB36DB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920398" cy="5115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type </a:t>
            </a:r>
            <a:r>
              <a:rPr lang="en-US" dirty="0" err="1"/>
              <a:t>etype</a:t>
            </a:r>
            <a:r>
              <a:rPr lang="en-US" dirty="0"/>
              <a:t> = </a:t>
            </a:r>
            <a:r>
              <a:rPr lang="en-US" dirty="0" err="1"/>
              <a:t>IntTy</a:t>
            </a:r>
            <a:r>
              <a:rPr lang="en-US" dirty="0"/>
              <a:t> | </a:t>
            </a:r>
            <a:r>
              <a:rPr lang="en-US" dirty="0" err="1"/>
              <a:t>BoolTy</a:t>
            </a:r>
            <a:endParaRPr lang="en-US" dirty="0"/>
          </a:p>
          <a:p>
            <a:pPr lvl="1"/>
            <a:r>
              <a:rPr lang="en-US" dirty="0"/>
              <a:t>These are “object-level” (expression) types, not “meta-level” (OCaml) types!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typecheck</a:t>
            </a:r>
            <a:r>
              <a:rPr lang="en-US" dirty="0"/>
              <a:t> (e : exp) (t : </a:t>
            </a:r>
            <a:r>
              <a:rPr lang="en-US" dirty="0" err="1"/>
              <a:t>etype</a:t>
            </a:r>
            <a:r>
              <a:rPr lang="en-US" dirty="0"/>
              <a:t>) : bool =   (* true when e : t *)</a:t>
            </a:r>
          </a:p>
          <a:p>
            <a:pPr marL="0" indent="0">
              <a:buNone/>
            </a:pPr>
            <a:r>
              <a:rPr lang="en-US" dirty="0"/>
              <a:t>	match e with</a:t>
            </a:r>
          </a:p>
          <a:p>
            <a:pPr marL="0" indent="0">
              <a:buNone/>
            </a:pPr>
            <a:r>
              <a:rPr lang="en-US" dirty="0"/>
              <a:t>	| Num _ -&gt; t = </a:t>
            </a:r>
            <a:r>
              <a:rPr lang="en-US" dirty="0" err="1"/>
              <a:t>IntTy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| Bool _ -&gt; t = </a:t>
            </a:r>
            <a:r>
              <a:rPr lang="en-US" dirty="0" err="1"/>
              <a:t>BoolTy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| Add (e1, e2) -&gt; </a:t>
            </a:r>
            <a:r>
              <a:rPr lang="en-US" dirty="0" err="1"/>
              <a:t>typecheck</a:t>
            </a:r>
            <a:r>
              <a:rPr lang="en-US" dirty="0"/>
              <a:t> e1 </a:t>
            </a:r>
            <a:r>
              <a:rPr lang="en-US" dirty="0" err="1"/>
              <a:t>IntTy</a:t>
            </a:r>
            <a:r>
              <a:rPr lang="en-US" dirty="0"/>
              <a:t> &amp;&amp; </a:t>
            </a:r>
            <a:r>
              <a:rPr lang="en-US" dirty="0" err="1"/>
              <a:t>typecheck</a:t>
            </a:r>
            <a:r>
              <a:rPr lang="en-US" dirty="0"/>
              <a:t> e2 </a:t>
            </a:r>
            <a:r>
              <a:rPr lang="en-US" dirty="0" err="1"/>
              <a:t>IntTy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…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78D56A-DB4F-404E-8882-9E8D68BD5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Type Checking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DD85A-5B64-4DCD-9411-233DB87B6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32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85AB88F0-899D-336F-3E99-D8712F678C6A}"/>
                  </a:ext>
                </a:extLst>
              </p:cNvPr>
              <p:cNvSpPr/>
              <p:nvPr/>
            </p:nvSpPr>
            <p:spPr>
              <a:xfrm>
                <a:off x="6153961" y="4183928"/>
                <a:ext cx="3112617" cy="10914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85AB88F0-899D-336F-3E99-D8712F678C6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3961" y="4183928"/>
                <a:ext cx="3112617" cy="10914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42632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960E-3C3A-4254-AF56-236FB36DB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929190" cy="5115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type </a:t>
            </a:r>
            <a:r>
              <a:rPr lang="en-US"/>
              <a:t>etype</a:t>
            </a:r>
            <a:r>
              <a:rPr lang="en-US" dirty="0"/>
              <a:t> = </a:t>
            </a:r>
            <a:r>
              <a:rPr lang="en-US" dirty="0" err="1"/>
              <a:t>IntTy</a:t>
            </a:r>
            <a:r>
              <a:rPr lang="en-US" dirty="0"/>
              <a:t> | </a:t>
            </a:r>
            <a:r>
              <a:rPr lang="en-US" dirty="0" err="1"/>
              <a:t>BoolTy</a:t>
            </a:r>
            <a:endParaRPr lang="en-US" dirty="0"/>
          </a:p>
          <a:p>
            <a:pPr lvl="1"/>
            <a:r>
              <a:rPr lang="en-US" dirty="0"/>
              <a:t>These are “object-level” (expression) types, not “meta-level” (OCaml) types!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typecheck</a:t>
            </a:r>
            <a:r>
              <a:rPr lang="en-US" dirty="0"/>
              <a:t> (e : exp) (t : </a:t>
            </a:r>
            <a:r>
              <a:rPr lang="en-US" dirty="0" err="1"/>
              <a:t>etype</a:t>
            </a:r>
            <a:r>
              <a:rPr lang="en-US" dirty="0"/>
              <a:t>) : bool =   (* true when e : t *)</a:t>
            </a:r>
          </a:p>
          <a:p>
            <a:pPr marL="0" indent="0">
              <a:buNone/>
            </a:pPr>
            <a:r>
              <a:rPr lang="en-US" dirty="0"/>
              <a:t>	match e with</a:t>
            </a:r>
          </a:p>
          <a:p>
            <a:pPr marL="0" indent="0">
              <a:buNone/>
            </a:pPr>
            <a:r>
              <a:rPr lang="en-US" dirty="0"/>
              <a:t>	| Num _ -&gt; t = </a:t>
            </a:r>
            <a:r>
              <a:rPr lang="en-US" dirty="0" err="1"/>
              <a:t>IntTy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| Bool _ -&gt; t = </a:t>
            </a:r>
            <a:r>
              <a:rPr lang="en-US" dirty="0" err="1"/>
              <a:t>BoolTy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| Add (e1, e2) -&gt; </a:t>
            </a:r>
            <a:r>
              <a:rPr lang="en-US" dirty="0" err="1"/>
              <a:t>typecheck</a:t>
            </a:r>
            <a:r>
              <a:rPr lang="en-US" dirty="0"/>
              <a:t> e1 </a:t>
            </a:r>
            <a:r>
              <a:rPr lang="en-US" dirty="0" err="1"/>
              <a:t>IntTy</a:t>
            </a:r>
            <a:r>
              <a:rPr lang="en-US" dirty="0"/>
              <a:t> &amp;&amp; </a:t>
            </a:r>
            <a:r>
              <a:rPr lang="en-US" dirty="0" err="1"/>
              <a:t>typecheck</a:t>
            </a:r>
            <a:r>
              <a:rPr lang="en-US" dirty="0"/>
              <a:t> e2 </a:t>
            </a:r>
            <a:r>
              <a:rPr lang="en-US" dirty="0" err="1"/>
              <a:t>IntTy</a:t>
            </a:r>
            <a:r>
              <a:rPr lang="en-US" dirty="0"/>
              <a:t> 				  </a:t>
            </a:r>
            <a:r>
              <a:rPr lang="en-US" dirty="0">
                <a:highlight>
                  <a:srgbClr val="FFFF00"/>
                </a:highlight>
              </a:rPr>
              <a:t>&amp;&amp; t = </a:t>
            </a:r>
            <a:r>
              <a:rPr lang="en-US" dirty="0" err="1">
                <a:highlight>
                  <a:srgbClr val="FFFF00"/>
                </a:highlight>
              </a:rPr>
              <a:t>IntTy</a:t>
            </a:r>
            <a:endParaRPr lang="en-US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78D56A-DB4F-404E-8882-9E8D68BD5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Type Checking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DD85A-5B64-4DCD-9411-233DB87B6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33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79F14EB-6EB3-481B-A1AA-140A8815AB22}"/>
                  </a:ext>
                </a:extLst>
              </p:cNvPr>
              <p:cNvSpPr/>
              <p:nvPr/>
            </p:nvSpPr>
            <p:spPr>
              <a:xfrm>
                <a:off x="6153961" y="4183928"/>
                <a:ext cx="3112617" cy="10914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79F14EB-6EB3-481B-A1AA-140A8815AB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3961" y="4183928"/>
                <a:ext cx="3112617" cy="10914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313884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34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974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DCBD6-E9E8-43C5-92A3-54357B26D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Semantics: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9C5F7-395D-4F81-86E2-D7ADF276C0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Exercise: what are types for? Why is it useful to have a type system in a programming language?</a:t>
            </a:r>
          </a:p>
          <a:p>
            <a:pPr marL="0" indent="0">
              <a:buNone/>
            </a:pPr>
            <a:endParaRPr lang="en-US" i="1" dirty="0">
              <a:latin typeface="Cambria Math" panose="020405030504060302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1227C6-9D3B-4541-9B45-CFD0E1E05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34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DCBD6-E9E8-43C5-92A3-54357B26D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Semantics: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9C5F7-395D-4F81-86E2-D7ADF276C0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Type systems do several things:</a:t>
            </a:r>
          </a:p>
          <a:p>
            <a:endParaRPr lang="en-US" dirty="0"/>
          </a:p>
          <a:p>
            <a:r>
              <a:rPr lang="en-US" dirty="0"/>
              <a:t>Help programmers tell different kinds of program expressions apart</a:t>
            </a:r>
          </a:p>
          <a:p>
            <a:r>
              <a:rPr lang="en-US" dirty="0"/>
              <a:t>Stop bad programs from running/catch errors early</a:t>
            </a:r>
          </a:p>
          <a:p>
            <a:r>
              <a:rPr lang="en-US" dirty="0"/>
              <a:t>Tell us what kind of value to expect from a piece of code</a:t>
            </a:r>
          </a:p>
          <a:p>
            <a:r>
              <a:rPr lang="en-US" dirty="0"/>
              <a:t>Give useful information to the compiler/interpreter</a:t>
            </a:r>
          </a:p>
          <a:p>
            <a:pPr marL="0" indent="0">
              <a:buNone/>
            </a:pPr>
            <a:endParaRPr lang="en-US" i="1" dirty="0">
              <a:latin typeface="Cambria Math" panose="020405030504060302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1227C6-9D3B-4541-9B45-CFD0E1E05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217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DCBD6-E9E8-43C5-92A3-54357B26D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Semantics: Types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79C5F7-395D-4F81-86E2-D7ADF276C07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 type system is a relation between terms and types</a:t>
                </a:r>
              </a:p>
              <a:p>
                <a:r>
                  <a:rPr lang="en-US" dirty="0"/>
                  <a:t>We write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 for “term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 has type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”</a:t>
                </a:r>
              </a:p>
              <a:p>
                <a:r>
                  <a:rPr lang="en-US" dirty="0"/>
                  <a:t>We define type systems using </a:t>
                </a:r>
                <a:r>
                  <a:rPr lang="en-US" i="1" dirty="0"/>
                  <a:t>inference rules</a:t>
                </a:r>
                <a:r>
                  <a:rPr lang="en-US" dirty="0"/>
                  <a:t>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Often </a:t>
                </a:r>
                <a:r>
                  <a:rPr lang="en-US" i="1" dirty="0"/>
                  <a:t>sound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 implies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 evaluates to a value of type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endParaRPr lang="en-US" dirty="0"/>
              </a:p>
              <a:p>
                <a:r>
                  <a:rPr lang="en-US" dirty="0"/>
                  <a:t>Often </a:t>
                </a:r>
                <a:r>
                  <a:rPr lang="en-US" i="1" dirty="0"/>
                  <a:t>conservative</a:t>
                </a:r>
                <a:r>
                  <a:rPr lang="en-US" dirty="0"/>
                  <a:t>: not all programs that evaluate are well-typed</a:t>
                </a:r>
              </a:p>
              <a:p>
                <a:pPr marL="0" indent="0">
                  <a:buNone/>
                </a:pPr>
                <a:endParaRPr lang="en-US" i="1" dirty="0"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79C5F7-395D-4F81-86E2-D7ADF276C07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04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1227C6-9D3B-4541-9B45-CFD0E1E05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0A937789-6B7A-43F9-90FD-D102634DFD7E}"/>
                  </a:ext>
                </a:extLst>
              </p:cNvPr>
              <p:cNvSpPr/>
              <p:nvPr/>
            </p:nvSpPr>
            <p:spPr>
              <a:xfrm>
                <a:off x="1966284" y="3302435"/>
                <a:ext cx="3112617" cy="101431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…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0A937789-6B7A-43F9-90FD-D102634DFD7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6284" y="3302435"/>
                <a:ext cx="3112617" cy="101431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0DD37C0-C0D4-4553-9AC7-897173B1240B}"/>
                  </a:ext>
                </a:extLst>
              </p:cNvPr>
              <p:cNvSpPr/>
              <p:nvPr/>
            </p:nvSpPr>
            <p:spPr>
              <a:xfrm>
                <a:off x="5348890" y="3305750"/>
                <a:ext cx="3112617" cy="10914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0DD37C0-C0D4-4553-9AC7-897173B124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8890" y="3305750"/>
                <a:ext cx="3112617" cy="10914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4CA49B8-325C-D3F0-B2DF-0C06E55BF0D9}"/>
              </a:ext>
            </a:extLst>
          </p:cNvPr>
          <p:cNvCxnSpPr>
            <a:cxnSpLocks/>
          </p:cNvCxnSpPr>
          <p:nvPr/>
        </p:nvCxnSpPr>
        <p:spPr>
          <a:xfrm flipH="1">
            <a:off x="6923942" y="2431073"/>
            <a:ext cx="1226527" cy="571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79E54668-18C7-3FFD-080D-D995741BC814}"/>
              </a:ext>
            </a:extLst>
          </p:cNvPr>
          <p:cNvSpPr txBox="1"/>
          <p:nvPr/>
        </p:nvSpPr>
        <p:spPr>
          <a:xfrm>
            <a:off x="8027377" y="2182987"/>
            <a:ext cx="16045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“tau”</a:t>
            </a:r>
          </a:p>
        </p:txBody>
      </p:sp>
    </p:spTree>
    <p:extLst>
      <p:ext uri="{BB962C8B-B14F-4D97-AF65-F5344CB8AC3E}">
        <p14:creationId xmlns:p14="http://schemas.microsoft.com/office/powerpoint/2010/main" val="2090114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9" name="Content Placeholder 8">
                <a:extLst>
                  <a:ext uri="{FF2B5EF4-FFF2-40B4-BE49-F238E27FC236}">
                    <a16:creationId xmlns:a16="http://schemas.microsoft.com/office/drawing/2014/main" id="{B6B94F94-F1CE-3E91-084A-A529920A322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Above the line: </a:t>
                </a:r>
                <a:r>
                  <a:rPr lang="en-US" i="1" dirty="0"/>
                  <a:t>premises</a:t>
                </a:r>
                <a:r>
                  <a:rPr lang="en-US" dirty="0"/>
                  <a:t> that must be true for the rule to apply</a:t>
                </a:r>
              </a:p>
              <a:p>
                <a:r>
                  <a:rPr lang="en-US" dirty="0"/>
                  <a:t>Below the line: </a:t>
                </a:r>
                <a:r>
                  <a:rPr lang="en-US" i="1" dirty="0"/>
                  <a:t>conclusion</a:t>
                </a:r>
                <a:r>
                  <a:rPr lang="en-US" dirty="0"/>
                  <a:t> that we learn when the rule applies</a:t>
                </a:r>
              </a:p>
              <a:p>
                <a:r>
                  <a:rPr lang="en-US" dirty="0"/>
                  <a:t>Contain both fixed symbols 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200" b="1" i="0" smtClean="0">
                        <a:latin typeface="Consolas" panose="020B0609020204030204" pitchFamily="49" charset="0"/>
                      </a:rPr>
                      <m:t>+</m:t>
                    </m:r>
                    <m:r>
                      <a:rPr lang="en-US" sz="3200" b="1" i="1" smtClean="0">
                        <a:latin typeface="Consolas" panose="020B0609020204030204" pitchFamily="49" charset="0"/>
                      </a:rPr>
                      <m:t>,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int</m:t>
                    </m:r>
                  </m:oMath>
                </a14:m>
                <a:r>
                  <a:rPr lang="en-US" dirty="0"/>
                  <a:t>) and </a:t>
                </a:r>
                <a:r>
                  <a:rPr lang="en-US" i="1" dirty="0"/>
                  <a:t>metavariables</a:t>
                </a:r>
                <a:r>
                  <a:rPr lang="en-US" dirty="0"/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)</a:t>
                </a:r>
              </a:p>
              <a:p>
                <a:pPr lvl="1"/>
                <a:r>
                  <a:rPr lang="en-US" dirty="0"/>
                  <a:t>Rule applies for any way of filling in metavariables (e.g., for any expressions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)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9" name="Content Placeholder 8">
                <a:extLst>
                  <a:ext uri="{FF2B5EF4-FFF2-40B4-BE49-F238E27FC236}">
                    <a16:creationId xmlns:a16="http://schemas.microsoft.com/office/drawing/2014/main" id="{B6B94F94-F1CE-3E91-084A-A529920A322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04" r="-10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363DCBD6-E9E8-43C5-92A3-54357B26D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Semantics: Inference Rules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1227C6-9D3B-4541-9B45-CFD0E1E05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0DD37C0-C0D4-4553-9AC7-897173B1240B}"/>
                  </a:ext>
                </a:extLst>
              </p:cNvPr>
              <p:cNvSpPr/>
              <p:nvPr/>
            </p:nvSpPr>
            <p:spPr>
              <a:xfrm>
                <a:off x="1603367" y="1863811"/>
                <a:ext cx="3112617" cy="10914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0DD37C0-C0D4-4553-9AC7-897173B124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3367" y="1863811"/>
                <a:ext cx="3112617" cy="10914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7209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960E-3C3A-4254-AF56-236FB36DB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Types: int, bool</a:t>
            </a:r>
          </a:p>
          <a:p>
            <a:r>
              <a:rPr lang="en-US" dirty="0"/>
              <a:t>Rules:</a:t>
            </a:r>
          </a:p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BD608BE-B720-44F8-9C35-BE6B638D84F6}"/>
                  </a:ext>
                </a:extLst>
              </p:cNvPr>
              <p:cNvSpPr/>
              <p:nvPr/>
            </p:nvSpPr>
            <p:spPr>
              <a:xfrm>
                <a:off x="2148500" y="5194191"/>
                <a:ext cx="3112617" cy="10184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BD608BE-B720-44F8-9C35-BE6B638D84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8500" y="5194191"/>
                <a:ext cx="3112617" cy="101848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0F78D56A-DB4F-404E-8882-9E8D68BD5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Types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DD85A-5B64-4DCD-9411-233DB87B6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7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538C480-014A-4AB0-92EA-23EFD753E9A5}"/>
                  </a:ext>
                </a:extLst>
              </p:cNvPr>
              <p:cNvSpPr/>
              <p:nvPr/>
            </p:nvSpPr>
            <p:spPr>
              <a:xfrm>
                <a:off x="7235417" y="2192568"/>
                <a:ext cx="3112617" cy="10914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538C480-014A-4AB0-92EA-23EFD753E9A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5417" y="2192568"/>
                <a:ext cx="3112617" cy="10914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07373F0-EF32-44BF-9280-E85006AD9097}"/>
                  </a:ext>
                </a:extLst>
              </p:cNvPr>
              <p:cNvSpPr/>
              <p:nvPr/>
            </p:nvSpPr>
            <p:spPr>
              <a:xfrm>
                <a:off x="2211446" y="2166069"/>
                <a:ext cx="3112617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07373F0-EF32-44BF-9280-E85006AD90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1446" y="2166069"/>
                <a:ext cx="3112617" cy="1027525"/>
              </a:xfrm>
              <a:prstGeom prst="rect">
                <a:avLst/>
              </a:prstGeom>
              <a:blipFill>
                <a:blip r:embed="rId5"/>
                <a:stretch>
                  <a:fillRect r="-29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B0148F7-2BC4-41EC-895B-9DCDC87CCF90}"/>
                  </a:ext>
                </a:extLst>
              </p:cNvPr>
              <p:cNvSpPr/>
              <p:nvPr/>
            </p:nvSpPr>
            <p:spPr>
              <a:xfrm>
                <a:off x="7238732" y="3627116"/>
                <a:ext cx="3112617" cy="11080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and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B0148F7-2BC4-41EC-895B-9DCDC87CCF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8732" y="3627116"/>
                <a:ext cx="3112617" cy="1108060"/>
              </a:xfrm>
              <a:prstGeom prst="rect">
                <a:avLst/>
              </a:prstGeom>
              <a:blipFill>
                <a:blip r:embed="rId6"/>
                <a:stretch>
                  <a:fillRect r="-129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3D7CB80-5C3A-4C17-82D0-12E0B11EF69A}"/>
                  </a:ext>
                </a:extLst>
              </p:cNvPr>
              <p:cNvSpPr/>
              <p:nvPr/>
            </p:nvSpPr>
            <p:spPr>
              <a:xfrm>
                <a:off x="2214761" y="3610556"/>
                <a:ext cx="3112617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boolean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3D7CB80-5C3A-4C17-82D0-12E0B11EF6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4761" y="3610556"/>
                <a:ext cx="3112617" cy="1027525"/>
              </a:xfrm>
              <a:prstGeom prst="rect">
                <a:avLst/>
              </a:prstGeom>
              <a:blipFill>
                <a:blip r:embed="rId7"/>
                <a:stretch>
                  <a:fillRect r="-262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448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8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4493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df881a5b-2806-4510-82d0-c293f96946f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e2eb9195-dd7b-453e-8ee6-f2c3fb812d8d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ca73e291-9c09-455b-90b5-0a315cb2fadb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6815b00f-a50d-4f84-9148-45bd13d266ae"/>
</p:tagLst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46360</TotalTime>
  <Words>2159</Words>
  <Application>Microsoft Office PowerPoint</Application>
  <PresentationFormat>Widescreen</PresentationFormat>
  <Paragraphs>332</Paragraphs>
  <Slides>35</Slides>
  <Notes>35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Arial</vt:lpstr>
      <vt:lpstr>Calibri</vt:lpstr>
      <vt:lpstr>Calibri Light</vt:lpstr>
      <vt:lpstr>Cambria Math</vt:lpstr>
      <vt:lpstr>Consolas</vt:lpstr>
      <vt:lpstr>Wingdings</vt:lpstr>
      <vt:lpstr>Metropolitan</vt:lpstr>
      <vt:lpstr>CS 476 – Programming Language Design</vt:lpstr>
      <vt:lpstr>PowerPoint Presentation</vt:lpstr>
      <vt:lpstr>Structure of a language</vt:lpstr>
      <vt:lpstr>Static Semantics: Types</vt:lpstr>
      <vt:lpstr>Static Semantics: Types</vt:lpstr>
      <vt:lpstr>Static Semantics: Types</vt:lpstr>
      <vt:lpstr>Static Semantics: Inference Rules</vt:lpstr>
      <vt:lpstr>Expressions: Types</vt:lpstr>
      <vt:lpstr>PowerPoint Presentation</vt:lpstr>
      <vt:lpstr>Expressions: Types</vt:lpstr>
      <vt:lpstr>Expressions: Types</vt:lpstr>
      <vt:lpstr>Proof Trees</vt:lpstr>
      <vt:lpstr>Proof Trees</vt:lpstr>
      <vt:lpstr>Proof Trees</vt:lpstr>
      <vt:lpstr>Proof Trees</vt:lpstr>
      <vt:lpstr>Proof Trees</vt:lpstr>
      <vt:lpstr>Proof Trees</vt:lpstr>
      <vt:lpstr>Proof Trees</vt:lpstr>
      <vt:lpstr>Proof Trees</vt:lpstr>
      <vt:lpstr>Proof Trees</vt:lpstr>
      <vt:lpstr>PowerPoint Presentation</vt:lpstr>
      <vt:lpstr>Expressions: Types</vt:lpstr>
      <vt:lpstr>Expressions: Type Checking</vt:lpstr>
      <vt:lpstr>Literals, Values, Types</vt:lpstr>
      <vt:lpstr>Expressions: Type Checking</vt:lpstr>
      <vt:lpstr>Expressions: Type Checking</vt:lpstr>
      <vt:lpstr>Expressions: Type Checking</vt:lpstr>
      <vt:lpstr>Expressions: Type Checking</vt:lpstr>
      <vt:lpstr>Expressions: Type Checking</vt:lpstr>
      <vt:lpstr>Expressions: Type Checking</vt:lpstr>
      <vt:lpstr>Expressions: Type Checking</vt:lpstr>
      <vt:lpstr>Expressions: Type Checking</vt:lpstr>
      <vt:lpstr>Expressions: Type Checking</vt:lpstr>
      <vt:lpstr>Expressions: Type Checking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476 – Programming Language Design</dc:title>
  <dc:creator>Susannah Mansky</dc:creator>
  <cp:lastModifiedBy>Mansky, William</cp:lastModifiedBy>
  <cp:revision>289</cp:revision>
  <dcterms:created xsi:type="dcterms:W3CDTF">2018-08-06T16:06:24Z</dcterms:created>
  <dcterms:modified xsi:type="dcterms:W3CDTF">2023-09-01T15:58:03Z</dcterms:modified>
</cp:coreProperties>
</file>