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2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tags/tag3.xml" ContentType="application/vnd.openxmlformats-officedocument.presentationml.tags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1" r:id="rId1"/>
  </p:sldMasterIdLst>
  <p:notesMasterIdLst>
    <p:notesMasterId r:id="rId34"/>
  </p:notesMasterIdLst>
  <p:sldIdLst>
    <p:sldId id="256" r:id="rId2"/>
    <p:sldId id="516" r:id="rId3"/>
    <p:sldId id="315" r:id="rId4"/>
    <p:sldId id="453" r:id="rId5"/>
    <p:sldId id="321" r:id="rId6"/>
    <p:sldId id="322" r:id="rId7"/>
    <p:sldId id="323" r:id="rId8"/>
    <p:sldId id="324" r:id="rId9"/>
    <p:sldId id="326" r:id="rId10"/>
    <p:sldId id="325" r:id="rId11"/>
    <p:sldId id="327" r:id="rId12"/>
    <p:sldId id="330" r:id="rId13"/>
    <p:sldId id="331" r:id="rId14"/>
    <p:sldId id="328" r:id="rId15"/>
    <p:sldId id="329" r:id="rId16"/>
    <p:sldId id="332" r:id="rId17"/>
    <p:sldId id="333" r:id="rId18"/>
    <p:sldId id="334" r:id="rId19"/>
    <p:sldId id="335" r:id="rId20"/>
    <p:sldId id="517" r:id="rId21"/>
    <p:sldId id="336" r:id="rId22"/>
    <p:sldId id="502" r:id="rId23"/>
    <p:sldId id="362" r:id="rId24"/>
    <p:sldId id="354" r:id="rId25"/>
    <p:sldId id="355" r:id="rId26"/>
    <p:sldId id="356" r:id="rId27"/>
    <p:sldId id="357" r:id="rId28"/>
    <p:sldId id="358" r:id="rId29"/>
    <p:sldId id="359" r:id="rId30"/>
    <p:sldId id="360" r:id="rId31"/>
    <p:sldId id="361" r:id="rId32"/>
    <p:sldId id="518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33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6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BD58A-BD1B-40F7-9E00-84F297F086BE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F113A-3271-48F5-857E-76D4FE82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2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30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And this algorithm does actually terminate for all inputs.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9078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Next: unify C!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6861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47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158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5707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4959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7845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12915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 we can apply sigma…</a:t>
            </a:r>
          </a:p>
          <a:p>
            <a:r>
              <a:rPr lang="en-US" dirty="0"/>
              <a:t>Let’s see if we can do this in code!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526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1062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1192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this process is totally separate from the original program! At this point, we’re just looking at the generated type constraints.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1235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And this algorithm does actually terminate for all inputs.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1103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868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don’t we force l1 and l2 to </a:t>
            </a:r>
            <a:r>
              <a:rPr lang="en-US" dirty="0" err="1"/>
              <a:t>typecheck</a:t>
            </a:r>
            <a:r>
              <a:rPr lang="en-US" dirty="0"/>
              <a:t> as int? Because they might be “unknowns” that only get filled in when we see the plus.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650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43963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20128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48C6787-AA23-4CCF-A4E5-B581B7F8C8BA}" type="datetime1">
              <a:rPr lang="en-US" smtClean="0"/>
              <a:t>11/15/2023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111E-5611-4ADA-A1B0-6EF235452256}" type="datetime1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8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CA1C-7FCE-4A47-839A-B256412617F7}" type="datetime1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2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/>
          <a:lstStyle>
            <a:lvl1pPr marL="225425" indent="-225425">
              <a:buFont typeface="Arial" panose="020B0604020202020204" pitchFamily="34" charset="0"/>
              <a:buChar char="•"/>
              <a:defRPr sz="3200"/>
            </a:lvl1pPr>
            <a:lvl2pPr marL="914400" indent="-450850">
              <a:buFont typeface="Calibri Light" panose="020F0302020204030204" pitchFamily="34" charset="0"/>
              <a:buChar char="―"/>
              <a:defRPr sz="2800"/>
            </a:lvl2pPr>
            <a:lvl3pPr marL="1206500" indent="-290513">
              <a:buFont typeface="Calibri Light" panose="020F0302020204030204" pitchFamily="34" charset="0"/>
              <a:buChar char="»"/>
              <a:defRPr sz="2400" i="0"/>
            </a:lvl3pPr>
            <a:lvl4pPr marL="285750" indent="-285750">
              <a:buFont typeface="Arial" panose="020B0604020202020204" pitchFamily="34" charset="0"/>
              <a:buChar char="•"/>
              <a:defRPr/>
            </a:lvl4pPr>
            <a:lvl5pPr marL="285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1007-A3F4-42DF-A5DC-E03BDA3E9E2C}" type="datetime1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147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D767-4E24-4311-A18C-7579D0CC683C}" type="datetime1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939601C-9D96-4CE5-BAEC-1CE1F3C6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52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3532" y="1639915"/>
            <a:ext cx="544779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637031"/>
            <a:ext cx="561713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43C89-380D-4DA8-AD85-C2CE1EC6D610}" type="datetime1">
              <a:rPr lang="en-US" smtClean="0"/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7A9CB52-3E71-4665-8DC5-81BF94778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869B466-AC30-4A54-8A57-58953EFFA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1125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608B-0EDC-4D88-AA28-46F4ACBC96A9}" type="datetime1">
              <a:rPr lang="en-US" smtClean="0"/>
              <a:t>11/15/2023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6552-A0CD-490C-9CEA-E009CA405FB0}" type="datetime1">
              <a:rPr lang="en-US" smtClean="0"/>
              <a:t>11/15/2023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3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1E18-D083-4E62-B90B-F5DC4F432D91}" type="datetime1">
              <a:rPr lang="en-US" smtClean="0"/>
              <a:t>11/15/2023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3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53E8F-B4C5-4ADA-845F-A5D3966C7FD9}" type="datetime1">
              <a:rPr lang="en-US" smtClean="0"/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5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A11815F-3C10-4129-B3A5-759540782D9C}" type="datetime1">
              <a:rPr lang="en-US" smtClean="0"/>
              <a:t>11/15/2023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87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21B6115-706D-4273-8F9C-8EB6476DC8C3}" type="datetime1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7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2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37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37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40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180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18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190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35.png"/><Relationship Id="rId7" Type="http://schemas.openxmlformats.org/officeDocument/2006/relationships/image" Target="../media/image2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5" Type="http://schemas.openxmlformats.org/officeDocument/2006/relationships/image" Target="../media/image200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 476 – Programming Language Design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William Mansky</a:t>
            </a:r>
          </a:p>
        </p:txBody>
      </p:sp>
    </p:spTree>
    <p:extLst>
      <p:ext uri="{BB962C8B-B14F-4D97-AF65-F5344CB8AC3E}">
        <p14:creationId xmlns:p14="http://schemas.microsoft.com/office/powerpoint/2010/main" val="889470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BD3D2-FBE6-49DD-9812-5E0786BD4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Unification Algorithm: Substitute (L)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E4650-E2F2-4582-84A2-4B9470AE7E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4775415"/>
              </a:xfrm>
            </p:spPr>
            <p:txBody>
              <a:bodyPr/>
              <a:lstStyle/>
              <a:p>
                <a:r>
                  <a:rPr lang="en-US" dirty="0"/>
                  <a:t>Applies when the constraint is of the form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en-US" b="0" dirty="0"/>
              </a:p>
              <a:p>
                <a:r>
                  <a:rPr lang="en-US" dirty="0"/>
                  <a:t>Action: add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, and apply it to the rest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>
                        <a:latin typeface="Cambria Math" panose="02040503050406030204" pitchFamily="18" charset="0"/>
                      </a:rPr>
                      <m:t>: 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bool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,…</m:t>
                        </m:r>
                      </m:e>
                    </m:d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/>
                      <m:t>	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𝜎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↦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↦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,…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E4650-E2F2-4582-84A2-4B9470AE7E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4775415"/>
              </a:xfrm>
              <a:blipFill>
                <a:blip r:embed="rId2"/>
                <a:stretch>
                  <a:fillRect l="-1304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C48E0-1F41-4E47-B13C-84F3AA21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521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BD3D2-FBE6-49DD-9812-5E0786BD4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Unification Algorithm: Substitute (L)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E4650-E2F2-4582-84A2-4B9470AE7E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1368950" cy="4775415"/>
              </a:xfrm>
            </p:spPr>
            <p:txBody>
              <a:bodyPr/>
              <a:lstStyle/>
              <a:p>
                <a:r>
                  <a:rPr lang="en-US" dirty="0"/>
                  <a:t>Applies when the constraint is of the form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en-US" b="0" dirty="0"/>
              </a:p>
              <a:p>
                <a:r>
                  <a:rPr lang="en-US" dirty="0"/>
                  <a:t>Action: add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, and apply it to the rest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>
                        <a:latin typeface="Cambria Math" panose="02040503050406030204" pitchFamily="18" charset="0"/>
                      </a:rPr>
                      <m:t>: 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bool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,…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⇒{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bool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,…}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/>
                      <m:t>	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𝜎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↦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↦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,…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⇒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↦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bool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↦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bool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,…</m:t>
                        </m:r>
                      </m:e>
                    </m:d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E4650-E2F2-4582-84A2-4B9470AE7E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1368950" cy="4775415"/>
              </a:xfrm>
              <a:blipFill>
                <a:blip r:embed="rId2"/>
                <a:stretch>
                  <a:fillRect l="-1233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C48E0-1F41-4E47-B13C-84F3AA21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2560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BD3D2-FBE6-49DD-9812-5E0786BD4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Unification Algorithm: Substitute (L)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E4650-E2F2-4582-84A2-4B9470AE7E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1368950" cy="4775415"/>
              </a:xfrm>
            </p:spPr>
            <p:txBody>
              <a:bodyPr/>
              <a:lstStyle/>
              <a:p>
                <a:r>
                  <a:rPr lang="en-US" dirty="0"/>
                  <a:t>Applies when the constraint is of the form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en-US" b="0" dirty="0"/>
              </a:p>
              <a:p>
                <a:r>
                  <a:rPr lang="en-US" dirty="0"/>
                  <a:t>Action: add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, and apply it to the rest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>
                        <a:latin typeface="Cambria Math" panose="02040503050406030204" pitchFamily="18" charset="0"/>
                      </a:rPr>
                      <m:t>: 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,…</m:t>
                        </m:r>
                      </m:e>
                    </m:d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/>
                      <m:t>	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𝜎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↦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↦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,…</m:t>
                        </m:r>
                      </m:e>
                    </m:d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“Occurs check”: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must not be free in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E4650-E2F2-4582-84A2-4B9470AE7E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1368950" cy="4775415"/>
              </a:xfrm>
              <a:blipFill>
                <a:blip r:embed="rId2"/>
                <a:stretch>
                  <a:fillRect l="-1233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C48E0-1F41-4E47-B13C-84F3AA21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8252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BD3D2-FBE6-49DD-9812-5E0786BD4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Unification Algorithm: Substitute (L)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E4650-E2F2-4582-84A2-4B9470AE7E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1368950" cy="4775415"/>
              </a:xfrm>
            </p:spPr>
            <p:txBody>
              <a:bodyPr/>
              <a:lstStyle/>
              <a:p>
                <a:r>
                  <a:rPr lang="en-US" dirty="0"/>
                  <a:t>Applies when the constraint is of the form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en-US" b="0" dirty="0"/>
              </a:p>
              <a:p>
                <a:r>
                  <a:rPr lang="en-US" dirty="0"/>
                  <a:t>Action: add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, and apply it to the rest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>
                        <a:latin typeface="Cambria Math" panose="02040503050406030204" pitchFamily="18" charset="0"/>
                      </a:rPr>
                      <m:t>: 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,…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⇒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fail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/>
                      <m:t>	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𝜎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↦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↦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,…</m:t>
                        </m:r>
                      </m:e>
                    </m:d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“Occurs check”: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must not be free in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E4650-E2F2-4582-84A2-4B9470AE7E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1368950" cy="4775415"/>
              </a:xfrm>
              <a:blipFill>
                <a:blip r:embed="rId2"/>
                <a:stretch>
                  <a:fillRect l="-1233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C48E0-1F41-4E47-B13C-84F3AA21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4053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BD3D2-FBE6-49DD-9812-5E0786BD4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Unification Algorithm: Substitute (R)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E4650-E2F2-4582-84A2-4B9470AE7E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1368950" cy="4775415"/>
              </a:xfrm>
            </p:spPr>
            <p:txBody>
              <a:bodyPr/>
              <a:lstStyle/>
              <a:p>
                <a:r>
                  <a:rPr lang="en-US" dirty="0"/>
                  <a:t>Applies when the constraint is of the form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b="0" dirty="0"/>
              </a:p>
              <a:p>
                <a:r>
                  <a:rPr lang="en-US" dirty="0"/>
                  <a:t>Action: add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, and apply it to the rest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>
                        <a:latin typeface="Cambria Math" panose="02040503050406030204" pitchFamily="18" charset="0"/>
                      </a:rPr>
                      <m:t>: 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bool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,…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⇒{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bool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,…}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/>
                      <m:t>	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𝜎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↦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↦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,…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⇒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↦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bool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↦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bool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,…</m:t>
                        </m:r>
                      </m:e>
                    </m:d>
                  </m:oMath>
                </a14:m>
                <a:endParaRPr lang="en-US" b="0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“Occurs check”: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must not be free in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E4650-E2F2-4582-84A2-4B9470AE7E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1368950" cy="4775415"/>
              </a:xfrm>
              <a:blipFill>
                <a:blip r:embed="rId2"/>
                <a:stretch>
                  <a:fillRect l="-1233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C48E0-1F41-4E47-B13C-84F3AA21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8180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BD3D2-FBE6-49DD-9812-5E0786BD4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Unification Algorithm: Decompose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E4650-E2F2-4582-84A2-4B9470AE7E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4775415"/>
              </a:xfrm>
            </p:spPr>
            <p:txBody>
              <a:bodyPr/>
              <a:lstStyle/>
              <a:p>
                <a:r>
                  <a:rPr lang="en-US" dirty="0"/>
                  <a:t>Applies when the constraint is of the form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,…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𝜐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,…,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𝜐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b="0" dirty="0"/>
              </a:p>
              <a:p>
                <a:r>
                  <a:rPr lang="en-US" dirty="0"/>
                  <a:t>Action: add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>
                        <a:latin typeface="Cambria Math" panose="02040503050406030204" pitchFamily="18" charset="0"/>
                      </a:rPr>
                      <m:t>: 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→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,…</m:t>
                        </m:r>
                      </m:e>
                    </m:d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/>
                      <m:t>	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𝜎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↦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↦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,…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E4650-E2F2-4582-84A2-4B9470AE7E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4775415"/>
              </a:xfrm>
              <a:blipFill>
                <a:blip r:embed="rId2"/>
                <a:stretch>
                  <a:fillRect l="-1304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C48E0-1F41-4E47-B13C-84F3AA21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2430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BD3D2-FBE6-49DD-9812-5E0786BD4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Unification Algorithm: Decompose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E4650-E2F2-4582-84A2-4B9470AE7E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115720"/>
              </a:xfrm>
            </p:spPr>
            <p:txBody>
              <a:bodyPr/>
              <a:lstStyle/>
              <a:p>
                <a:r>
                  <a:rPr lang="en-US" dirty="0"/>
                  <a:t>Applies when the constraint is of the form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,…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𝜐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,…,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𝜐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b="0" dirty="0"/>
              </a:p>
              <a:p>
                <a:r>
                  <a:rPr lang="en-US" dirty="0"/>
                  <a:t>Action: add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>
                        <a:latin typeface="Cambria Math" panose="02040503050406030204" pitchFamily="18" charset="0"/>
                      </a:rPr>
                      <m:t>: 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→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,…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dirty="0"/>
                  <a:t>  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,…</m:t>
                        </m:r>
                      </m:e>
                    </m:d>
                  </m:oMath>
                </a14:m>
                <a:endParaRPr lang="en-US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/>
                      <m:t>	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𝜎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↦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↦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,…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E4650-E2F2-4582-84A2-4B9470AE7E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115720"/>
              </a:xfrm>
              <a:blipFill>
                <a:blip r:embed="rId2"/>
                <a:stretch>
                  <a:fillRect l="-1304" t="-2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C48E0-1F41-4E47-B13C-84F3AA21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7959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BD3D2-FBE6-49DD-9812-5E0786BD4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Unification Algorithm: Decompose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E4650-E2F2-4582-84A2-4B9470AE7E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115720"/>
              </a:xfrm>
            </p:spPr>
            <p:txBody>
              <a:bodyPr/>
              <a:lstStyle/>
              <a:p>
                <a:r>
                  <a:rPr lang="en-US" dirty="0"/>
                  <a:t>Applies when the constraint is of the form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,…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𝜐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,…,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𝜐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b="0" dirty="0"/>
              </a:p>
              <a:p>
                <a:r>
                  <a:rPr lang="en-US" dirty="0"/>
                  <a:t>Action: add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>
                        <a:latin typeface="Cambria Math" panose="02040503050406030204" pitchFamily="18" charset="0"/>
                      </a:rPr>
                      <m:t>: 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,…</m:t>
                        </m:r>
                      </m:e>
                    </m:d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/>
                      <m:t>	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𝜎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↦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↦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,…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E4650-E2F2-4582-84A2-4B9470AE7E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115720"/>
              </a:xfrm>
              <a:blipFill>
                <a:blip r:embed="rId2"/>
                <a:stretch>
                  <a:fillRect l="-1304" t="-2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C48E0-1F41-4E47-B13C-84F3AA21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5948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BD3D2-FBE6-49DD-9812-5E0786BD4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Unification Algorithm: Decompose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E4650-E2F2-4582-84A2-4B9470AE7E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115720"/>
              </a:xfrm>
            </p:spPr>
            <p:txBody>
              <a:bodyPr/>
              <a:lstStyle/>
              <a:p>
                <a:r>
                  <a:rPr lang="en-US" dirty="0"/>
                  <a:t>Applies when the constraint is of the form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,…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𝜐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,…,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𝜐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b="0" dirty="0"/>
              </a:p>
              <a:p>
                <a:r>
                  <a:rPr lang="en-US" dirty="0"/>
                  <a:t>Action: add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>
                        <a:latin typeface="Cambria Math" panose="02040503050406030204" pitchFamily="18" charset="0"/>
                      </a:rPr>
                      <m:t>: 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,…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⇒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fail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/>
                      <m:t>	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𝜎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↦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↦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,…</m:t>
                        </m:r>
                      </m:e>
                    </m:d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If the constructors or number of arguments are different, no solution exists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E4650-E2F2-4582-84A2-4B9470AE7E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115720"/>
              </a:xfrm>
              <a:blipFill>
                <a:blip r:embed="rId2"/>
                <a:stretch>
                  <a:fillRect l="-1304" t="-2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C48E0-1F41-4E47-B13C-84F3AA21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2384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BD3D2-FBE6-49DD-9812-5E0786BD4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Unification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E4650-E2F2-4582-84A2-4B9470AE7E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4775415"/>
              </a:xfrm>
            </p:spPr>
            <p:txBody>
              <a:bodyPr/>
              <a:lstStyle/>
              <a:p>
                <a:r>
                  <a:rPr lang="en-US" dirty="0"/>
                  <a:t>Pick a constraint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from the current set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endParaRPr lang="en-US" b="0" dirty="0"/>
              </a:p>
              <a:p>
                <a:r>
                  <a:rPr lang="en-US" dirty="0"/>
                  <a:t>Apply one of the following rules, as appropriate:</a:t>
                </a:r>
              </a:p>
              <a:p>
                <a:pPr marL="1203325" lvl="1" indent="-514350">
                  <a:buFont typeface="+mj-lt"/>
                  <a:buAutoNum type="arabicPeriod"/>
                </a:pPr>
                <a:r>
                  <a:rPr lang="en-US" dirty="0"/>
                  <a:t>Discard</a:t>
                </a:r>
              </a:p>
              <a:p>
                <a:pPr marL="1203325" lvl="1" indent="-514350">
                  <a:buFont typeface="+mj-lt"/>
                  <a:buAutoNum type="arabicPeriod"/>
                </a:pPr>
                <a:r>
                  <a:rPr lang="en-US" dirty="0"/>
                  <a:t>Substitute left</a:t>
                </a:r>
              </a:p>
              <a:p>
                <a:pPr marL="1203325" lvl="1" indent="-514350">
                  <a:buFont typeface="+mj-lt"/>
                  <a:buAutoNum type="arabicPeriod"/>
                </a:pPr>
                <a:r>
                  <a:rPr lang="en-US" dirty="0"/>
                  <a:t>Substitute right</a:t>
                </a:r>
              </a:p>
              <a:p>
                <a:pPr marL="1203325" lvl="1" indent="-514350">
                  <a:buFont typeface="+mj-lt"/>
                  <a:buAutoNum type="arabicPeriod"/>
                </a:pPr>
                <a:r>
                  <a:rPr lang="en-US" dirty="0"/>
                  <a:t>Decompose</a:t>
                </a:r>
              </a:p>
              <a:p>
                <a:r>
                  <a:rPr lang="en-US" dirty="0"/>
                  <a:t>Update the constraint set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and the substitution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 accordingly</a:t>
                </a:r>
              </a:p>
              <a:p>
                <a:r>
                  <a:rPr lang="en-US" dirty="0"/>
                  <a:t>Repeat on the remaining constraints</a:t>
                </a:r>
              </a:p>
              <a:p>
                <a:r>
                  <a:rPr lang="en-US" dirty="0"/>
                  <a:t>When finished,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 will unify all the original constraints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E4650-E2F2-4582-84A2-4B9470AE7E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4775415"/>
              </a:xfrm>
              <a:blipFill>
                <a:blip r:embed="rId3"/>
                <a:stretch>
                  <a:fillRect l="-1304" t="-3065" b="-2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C48E0-1F41-4E47-B13C-84F3AA21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692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1182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19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5351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Constraint-Based Type Inference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31F85E-1BEB-486A-B74D-DBDDA028020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1515344" cy="5038089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Step 1: gather constraints, outputs pair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such that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can be solved,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 is the type of the expression</a:t>
                </a:r>
              </a:p>
              <a:p>
                <a:r>
                  <a:rPr lang="en-US" dirty="0"/>
                  <a:t>Step 2: unify constraints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, obtain solving substitution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endParaRPr lang="en-US" dirty="0"/>
              </a:p>
              <a:p>
                <a:r>
                  <a:rPr lang="en-US" dirty="0"/>
                  <a:t>Step 3: apply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 to get the type of the expression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let </a:t>
                </a:r>
                <a:r>
                  <a:rPr lang="en-US" dirty="0" err="1"/>
                  <a:t>type_of</a:t>
                </a:r>
                <a:r>
                  <a:rPr lang="en-US" dirty="0"/>
                  <a:t> (gamma : context) (e : exp) =</a:t>
                </a:r>
              </a:p>
              <a:p>
                <a:pPr marL="0" indent="0">
                  <a:buNone/>
                </a:pPr>
                <a:r>
                  <a:rPr lang="en-US" dirty="0"/>
                  <a:t>	let (t, c) = </a:t>
                </a:r>
                <a:r>
                  <a:rPr lang="en-US" dirty="0" err="1"/>
                  <a:t>get_constraints</a:t>
                </a:r>
                <a:r>
                  <a:rPr lang="en-US" dirty="0"/>
                  <a:t> gamma e in</a:t>
                </a:r>
              </a:p>
              <a:p>
                <a:pPr marL="0" indent="0">
                  <a:buNone/>
                </a:pPr>
                <a:r>
                  <a:rPr lang="en-US" dirty="0"/>
                  <a:t>	let s = unify c in </a:t>
                </a:r>
                <a:r>
                  <a:rPr lang="en-US" dirty="0" err="1"/>
                  <a:t>apply_subst</a:t>
                </a:r>
                <a:r>
                  <a:rPr lang="en-US" dirty="0"/>
                  <a:t> s t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31F85E-1BEB-486A-B74D-DBDDA028020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1515344" cy="5038089"/>
              </a:xfrm>
              <a:blipFill>
                <a:blip r:embed="rId3"/>
                <a:stretch>
                  <a:fillRect l="-1323" t="-2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7345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Constraint-Based Type Inference: Rules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21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E23670E-7EBA-4DE1-9B05-DD3ACB51A00A}"/>
                  </a:ext>
                </a:extLst>
              </p:cNvPr>
              <p:cNvSpPr/>
              <p:nvPr/>
            </p:nvSpPr>
            <p:spPr>
              <a:xfrm>
                <a:off x="1614678" y="1881589"/>
                <a:ext cx="3112617" cy="11133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an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integer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| {}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E23670E-7EBA-4DE1-9B05-DD3ACB51A00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4678" y="1881589"/>
                <a:ext cx="3112617" cy="1113318"/>
              </a:xfrm>
              <a:prstGeom prst="rect">
                <a:avLst/>
              </a:prstGeom>
              <a:blipFill>
                <a:blip r:embed="rId3"/>
                <a:stretch>
                  <a:fillRect r="-315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586D65D-63DF-4A84-B634-64C1E583665A}"/>
                  </a:ext>
                </a:extLst>
              </p:cNvPr>
              <p:cNvSpPr/>
              <p:nvPr/>
            </p:nvSpPr>
            <p:spPr>
              <a:xfrm>
                <a:off x="6163686" y="1881589"/>
                <a:ext cx="3112617" cy="11365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| {}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586D65D-63DF-4A84-B634-64C1E583665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3686" y="1881589"/>
                <a:ext cx="3112617" cy="113659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F1AADD6-351A-4395-8FC2-B95FF8E0A29D}"/>
                  </a:ext>
                </a:extLst>
              </p:cNvPr>
              <p:cNvSpPr/>
              <p:nvPr/>
            </p:nvSpPr>
            <p:spPr>
              <a:xfrm>
                <a:off x="3336652" y="5057681"/>
                <a:ext cx="3112617" cy="11365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fresh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fun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−&gt;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F1AADD6-351A-4395-8FC2-B95FF8E0A29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6652" y="5057681"/>
                <a:ext cx="3112617" cy="1136593"/>
              </a:xfrm>
              <a:prstGeom prst="rect">
                <a:avLst/>
              </a:prstGeom>
              <a:blipFill>
                <a:blip r:embed="rId5"/>
                <a:stretch>
                  <a:fillRect r="-72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4B34BAF1-7B0C-46C4-B827-4D5C653DE04A}"/>
                  </a:ext>
                </a:extLst>
              </p:cNvPr>
              <p:cNvSpPr/>
              <p:nvPr/>
            </p:nvSpPr>
            <p:spPr>
              <a:xfrm>
                <a:off x="2241926" y="3429000"/>
                <a:ext cx="3112617" cy="11330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∪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∪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4B34BAF1-7B0C-46C4-B827-4D5C653DE04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1926" y="3429000"/>
                <a:ext cx="3112617" cy="1133002"/>
              </a:xfrm>
              <a:prstGeom prst="rect">
                <a:avLst/>
              </a:prstGeom>
              <a:blipFill>
                <a:blip r:embed="rId6"/>
                <a:stretch>
                  <a:fillRect r="-15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30295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BD3D2-FBE6-49DD-9812-5E0786BD4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Unification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E4650-E2F2-4582-84A2-4B9470AE7E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4775415"/>
              </a:xfrm>
            </p:spPr>
            <p:txBody>
              <a:bodyPr/>
              <a:lstStyle/>
              <a:p>
                <a:r>
                  <a:rPr lang="en-US" dirty="0"/>
                  <a:t>Pick a constraint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from the current set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endParaRPr lang="en-US" b="0" dirty="0"/>
              </a:p>
              <a:p>
                <a:r>
                  <a:rPr lang="en-US" dirty="0"/>
                  <a:t>Apply one of the following rules, as appropriate:</a:t>
                </a:r>
              </a:p>
              <a:p>
                <a:pPr marL="1203325" lvl="1" indent="-514350">
                  <a:buFont typeface="+mj-lt"/>
                  <a:buAutoNum type="arabicPeriod"/>
                </a:pPr>
                <a:r>
                  <a:rPr lang="en-US" dirty="0"/>
                  <a:t>Discard</a:t>
                </a:r>
              </a:p>
              <a:p>
                <a:pPr marL="1203325" lvl="1" indent="-514350">
                  <a:buFont typeface="+mj-lt"/>
                  <a:buAutoNum type="arabicPeriod"/>
                </a:pPr>
                <a:r>
                  <a:rPr lang="en-US" dirty="0"/>
                  <a:t>Substitute left</a:t>
                </a:r>
              </a:p>
              <a:p>
                <a:pPr marL="1203325" lvl="1" indent="-514350">
                  <a:buFont typeface="+mj-lt"/>
                  <a:buAutoNum type="arabicPeriod"/>
                </a:pPr>
                <a:r>
                  <a:rPr lang="en-US" dirty="0"/>
                  <a:t>Substitute right</a:t>
                </a:r>
              </a:p>
              <a:p>
                <a:pPr marL="1203325" lvl="1" indent="-514350">
                  <a:buFont typeface="+mj-lt"/>
                  <a:buAutoNum type="arabicPeriod"/>
                </a:pPr>
                <a:r>
                  <a:rPr lang="en-US" dirty="0"/>
                  <a:t>Decompose</a:t>
                </a:r>
              </a:p>
              <a:p>
                <a:r>
                  <a:rPr lang="en-US" dirty="0"/>
                  <a:t>Update the constraint set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and the substitution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 accordingly</a:t>
                </a:r>
              </a:p>
              <a:p>
                <a:r>
                  <a:rPr lang="en-US" dirty="0"/>
                  <a:t>Repeat on the remaining constraints</a:t>
                </a:r>
              </a:p>
              <a:p>
                <a:r>
                  <a:rPr lang="en-US" dirty="0"/>
                  <a:t>When finished,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 will unify all the original constraints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E4650-E2F2-4582-84A2-4B9470AE7E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4775415"/>
              </a:xfrm>
              <a:blipFill>
                <a:blip r:embed="rId3"/>
                <a:stretch>
                  <a:fillRect l="-1304" t="-3065" b="-2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C48E0-1F41-4E47-B13C-84F3AA21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9708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1311256" cy="1658198"/>
          </a:xfrm>
        </p:spPr>
        <p:txBody>
          <a:bodyPr/>
          <a:lstStyle/>
          <a:p>
            <a:r>
              <a:rPr lang="en-US" dirty="0"/>
              <a:t>Constraint-Based Type Inference: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23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8A9626A-2147-4542-AD5E-47FCA1B38B71}"/>
                  </a:ext>
                </a:extLst>
              </p:cNvPr>
              <p:cNvSpPr/>
              <p:nvPr/>
            </p:nvSpPr>
            <p:spPr>
              <a:xfrm>
                <a:off x="816099" y="1666875"/>
                <a:ext cx="1118575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{}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⊢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3</m:t>
                          </m:r>
                        </m:e>
                      </m:d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 | 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8A9626A-2147-4542-AD5E-47FCA1B38B7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099" y="1666875"/>
                <a:ext cx="11185754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A31D8C9B-ED3B-4BA1-9FAB-11DA08197C12}"/>
                  </a:ext>
                </a:extLst>
              </p:cNvPr>
              <p:cNvSpPr/>
              <p:nvPr/>
            </p:nvSpPr>
            <p:spPr>
              <a:xfrm>
                <a:off x="1633340" y="2411214"/>
                <a:ext cx="954998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320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320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A31D8C9B-ED3B-4BA1-9FAB-11DA08197C1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3340" y="2411214"/>
                <a:ext cx="9549987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58036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1311256" cy="1658198"/>
          </a:xfrm>
        </p:spPr>
        <p:txBody>
          <a:bodyPr/>
          <a:lstStyle/>
          <a:p>
            <a:r>
              <a:rPr lang="en-US" dirty="0"/>
              <a:t>Constraint-Based Type Inference: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24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A31D8C9B-ED3B-4BA1-9FAB-11DA08197C12}"/>
                  </a:ext>
                </a:extLst>
              </p:cNvPr>
              <p:cNvSpPr/>
              <p:nvPr/>
            </p:nvSpPr>
            <p:spPr>
              <a:xfrm>
                <a:off x="1623180" y="2411214"/>
                <a:ext cx="777693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320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320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A31D8C9B-ED3B-4BA1-9FAB-11DA08197C1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3180" y="2411214"/>
                <a:ext cx="7776937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3444D97-BC4C-4684-A415-3C1C89462DAE}"/>
                  </a:ext>
                </a:extLst>
              </p:cNvPr>
              <p:cNvSpPr/>
              <p:nvPr/>
            </p:nvSpPr>
            <p:spPr>
              <a:xfrm>
                <a:off x="1633340" y="3173214"/>
                <a:ext cx="282538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𝜎</m:t>
                      </m:r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3444D97-BC4C-4684-A415-3C1C89462DA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3340" y="3173214"/>
                <a:ext cx="2825389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FBFE94FD-80CB-CC5C-1B6F-F2174F7EDA2A}"/>
                  </a:ext>
                </a:extLst>
              </p:cNvPr>
              <p:cNvSpPr/>
              <p:nvPr/>
            </p:nvSpPr>
            <p:spPr>
              <a:xfrm>
                <a:off x="816099" y="1666875"/>
                <a:ext cx="1096050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{}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⊢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3</m:t>
                          </m:r>
                        </m:e>
                      </m:d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 |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FBFE94FD-80CB-CC5C-1B6F-F2174F7EDA2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099" y="1666875"/>
                <a:ext cx="10960501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454991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1311256" cy="1658198"/>
          </a:xfrm>
        </p:spPr>
        <p:txBody>
          <a:bodyPr/>
          <a:lstStyle/>
          <a:p>
            <a:r>
              <a:rPr lang="en-US" dirty="0"/>
              <a:t>Constraint-Based Type Inference: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25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A31D8C9B-ED3B-4BA1-9FAB-11DA08197C12}"/>
                  </a:ext>
                </a:extLst>
              </p:cNvPr>
              <p:cNvSpPr/>
              <p:nvPr/>
            </p:nvSpPr>
            <p:spPr>
              <a:xfrm>
                <a:off x="1592700" y="2411214"/>
                <a:ext cx="7819192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320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>
                          <a:latin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320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A31D8C9B-ED3B-4BA1-9FAB-11DA08197C1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2700" y="2411214"/>
                <a:ext cx="7819192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3444D97-BC4C-4684-A415-3C1C89462DAE}"/>
                  </a:ext>
                </a:extLst>
              </p:cNvPr>
              <p:cNvSpPr/>
              <p:nvPr/>
            </p:nvSpPr>
            <p:spPr>
              <a:xfrm>
                <a:off x="1633340" y="3173214"/>
                <a:ext cx="282538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𝜎</m:t>
                      </m:r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3444D97-BC4C-4684-A415-3C1C89462DA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3340" y="3173214"/>
                <a:ext cx="2825389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A6A4BCC-EE42-DAAE-BDD8-B26F450967EC}"/>
                  </a:ext>
                </a:extLst>
              </p:cNvPr>
              <p:cNvSpPr/>
              <p:nvPr/>
            </p:nvSpPr>
            <p:spPr>
              <a:xfrm>
                <a:off x="816099" y="1666875"/>
                <a:ext cx="1096050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{}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⊢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3</m:t>
                          </m:r>
                        </m:e>
                      </m:d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 |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A6A4BCC-EE42-DAAE-BDD8-B26F450967E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099" y="1666875"/>
                <a:ext cx="10960501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61167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1311256" cy="1658198"/>
          </a:xfrm>
        </p:spPr>
        <p:txBody>
          <a:bodyPr/>
          <a:lstStyle/>
          <a:p>
            <a:r>
              <a:rPr lang="en-US" dirty="0"/>
              <a:t>Constraint-Based Type Inference: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26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A31D8C9B-ED3B-4BA1-9FAB-11DA08197C12}"/>
                  </a:ext>
                </a:extLst>
              </p:cNvPr>
              <p:cNvSpPr/>
              <p:nvPr/>
            </p:nvSpPr>
            <p:spPr>
              <a:xfrm>
                <a:off x="1602860" y="2411214"/>
                <a:ext cx="643868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>
                          <a:latin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A31D8C9B-ED3B-4BA1-9FAB-11DA08197C1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2860" y="2411214"/>
                <a:ext cx="6438686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3444D97-BC4C-4684-A415-3C1C89462DAE}"/>
                  </a:ext>
                </a:extLst>
              </p:cNvPr>
              <p:cNvSpPr/>
              <p:nvPr/>
            </p:nvSpPr>
            <p:spPr>
              <a:xfrm>
                <a:off x="1623180" y="3173214"/>
                <a:ext cx="4424480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𝜎</m:t>
                      </m:r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3444D97-BC4C-4684-A415-3C1C89462DA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3180" y="3173214"/>
                <a:ext cx="4424480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6BA88F14-398B-103D-8039-2B6F2F5120A8}"/>
                  </a:ext>
                </a:extLst>
              </p:cNvPr>
              <p:cNvSpPr/>
              <p:nvPr/>
            </p:nvSpPr>
            <p:spPr>
              <a:xfrm>
                <a:off x="816099" y="1666875"/>
                <a:ext cx="1096050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{}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⊢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3</m:t>
                          </m:r>
                        </m:e>
                      </m:d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 |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6BA88F14-398B-103D-8039-2B6F2F5120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099" y="1666875"/>
                <a:ext cx="10960501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80301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1311256" cy="1658198"/>
          </a:xfrm>
        </p:spPr>
        <p:txBody>
          <a:bodyPr/>
          <a:lstStyle/>
          <a:p>
            <a:r>
              <a:rPr lang="en-US" dirty="0"/>
              <a:t>Constraint-Based Type Inference: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A31D8C9B-ED3B-4BA1-9FAB-11DA08197C12}"/>
                  </a:ext>
                </a:extLst>
              </p:cNvPr>
              <p:cNvSpPr/>
              <p:nvPr/>
            </p:nvSpPr>
            <p:spPr>
              <a:xfrm>
                <a:off x="1613020" y="2411214"/>
                <a:ext cx="5014642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A31D8C9B-ED3B-4BA1-9FAB-11DA08197C1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3020" y="2411214"/>
                <a:ext cx="5014642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3444D97-BC4C-4684-A415-3C1C89462DAE}"/>
                  </a:ext>
                </a:extLst>
              </p:cNvPr>
              <p:cNvSpPr/>
              <p:nvPr/>
            </p:nvSpPr>
            <p:spPr>
              <a:xfrm>
                <a:off x="1582540" y="3173214"/>
                <a:ext cx="696806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𝜎</m:t>
                      </m:r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↦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3444D97-BC4C-4684-A415-3C1C89462DA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2540" y="3173214"/>
                <a:ext cx="6968061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F12E9B35-95A6-B8F6-A6AD-C2283CCBCE06}"/>
                  </a:ext>
                </a:extLst>
              </p:cNvPr>
              <p:cNvSpPr/>
              <p:nvPr/>
            </p:nvSpPr>
            <p:spPr>
              <a:xfrm>
                <a:off x="816099" y="1666875"/>
                <a:ext cx="1096050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{}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⊢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3</m:t>
                          </m:r>
                        </m:e>
                      </m:d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 |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F12E9B35-95A6-B8F6-A6AD-C2283CCBCE0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099" y="1666875"/>
                <a:ext cx="10960501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93113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1311256" cy="1658198"/>
          </a:xfrm>
        </p:spPr>
        <p:txBody>
          <a:bodyPr/>
          <a:lstStyle/>
          <a:p>
            <a:r>
              <a:rPr lang="en-US" dirty="0"/>
              <a:t>Constraint-Based Type Inference: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28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A31D8C9B-ED3B-4BA1-9FAB-11DA08197C12}"/>
                  </a:ext>
                </a:extLst>
              </p:cNvPr>
              <p:cNvSpPr/>
              <p:nvPr/>
            </p:nvSpPr>
            <p:spPr>
              <a:xfrm>
                <a:off x="1643500" y="2411214"/>
                <a:ext cx="455688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A31D8C9B-ED3B-4BA1-9FAB-11DA08197C1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3500" y="2411214"/>
                <a:ext cx="4556888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3444D97-BC4C-4684-A415-3C1C89462DAE}"/>
                  </a:ext>
                </a:extLst>
              </p:cNvPr>
              <p:cNvSpPr/>
              <p:nvPr/>
            </p:nvSpPr>
            <p:spPr>
              <a:xfrm>
                <a:off x="1582540" y="3173214"/>
                <a:ext cx="696806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𝜎</m:t>
                      </m:r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↦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3444D97-BC4C-4684-A415-3C1C89462DA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2540" y="3173214"/>
                <a:ext cx="6968061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09526813-A600-9A38-0FBE-1573C59D8516}"/>
                  </a:ext>
                </a:extLst>
              </p:cNvPr>
              <p:cNvSpPr/>
              <p:nvPr/>
            </p:nvSpPr>
            <p:spPr>
              <a:xfrm>
                <a:off x="816099" y="1666875"/>
                <a:ext cx="1096050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{}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⊢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3</m:t>
                          </m:r>
                        </m:e>
                      </m:d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 |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09526813-A600-9A38-0FBE-1573C59D851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099" y="1666875"/>
                <a:ext cx="10960501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269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Constraint-Based Type Inference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31F85E-1BEB-486A-B74D-DBDDA028020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038089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We can do this in two steps:</a:t>
                </a:r>
              </a:p>
              <a:p>
                <a:pPr lvl="1"/>
                <a:r>
                  <a:rPr lang="en-US" dirty="0"/>
                  <a:t>First, gather all the constraints on type variables</a:t>
                </a:r>
              </a:p>
              <a:p>
                <a:pPr lvl="1"/>
                <a:r>
                  <a:rPr lang="en-US" dirty="0"/>
                  <a:t>Second, find a solution to the constraints</a:t>
                </a:r>
              </a:p>
              <a:p>
                <a:r>
                  <a:rPr lang="en-US" dirty="0"/>
                  <a:t>For step 1, we need constraints for each typing rule: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Γ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: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|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means “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𝑙</m:t>
                    </m:r>
                  </m:oMath>
                </a14:m>
                <a:r>
                  <a:rPr lang="en-US" dirty="0"/>
                  <a:t> has type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 in context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Γ</m:t>
                    </m:r>
                  </m:oMath>
                </a14:m>
                <a:r>
                  <a:rPr lang="en-US" dirty="0"/>
                  <a:t>, as long as constraints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are satisfied”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31F85E-1BEB-486A-B74D-DBDDA028020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038089"/>
              </a:xfrm>
              <a:blipFill>
                <a:blip r:embed="rId3"/>
                <a:stretch>
                  <a:fillRect l="-1304" t="-2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8AA8B7F-7969-430E-91B2-69CCC2CEC6FD}"/>
                  </a:ext>
                </a:extLst>
              </p:cNvPr>
              <p:cNvSpPr txBox="1"/>
              <p:nvPr/>
            </p:nvSpPr>
            <p:spPr>
              <a:xfrm>
                <a:off x="726741" y="3822238"/>
                <a:ext cx="4925451" cy="10155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8AA8B7F-7969-430E-91B2-69CCC2CEC6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741" y="3822238"/>
                <a:ext cx="4925451" cy="101553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E4D9DE7-B1BB-476E-A701-7B5974928D1C}"/>
                  </a:ext>
                </a:extLst>
              </p:cNvPr>
              <p:cNvSpPr txBox="1"/>
              <p:nvPr/>
            </p:nvSpPr>
            <p:spPr>
              <a:xfrm>
                <a:off x="6599221" y="3822238"/>
                <a:ext cx="4763676" cy="10235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| {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}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E4D9DE7-B1BB-476E-A701-7B5974928D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9221" y="3822238"/>
                <a:ext cx="4763676" cy="102355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Arrow: Right 8">
            <a:extLst>
              <a:ext uri="{FF2B5EF4-FFF2-40B4-BE49-F238E27FC236}">
                <a16:creationId xmlns:a16="http://schemas.microsoft.com/office/drawing/2014/main" id="{00C7252B-934A-4D55-9294-DF1E526110F4}"/>
              </a:ext>
            </a:extLst>
          </p:cNvPr>
          <p:cNvSpPr/>
          <p:nvPr/>
        </p:nvSpPr>
        <p:spPr>
          <a:xfrm>
            <a:off x="5810523" y="4113529"/>
            <a:ext cx="630366" cy="447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5760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1311256" cy="1658198"/>
          </a:xfrm>
        </p:spPr>
        <p:txBody>
          <a:bodyPr/>
          <a:lstStyle/>
          <a:p>
            <a:r>
              <a:rPr lang="en-US" dirty="0"/>
              <a:t>Constraint-Based Type Inference: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29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A31D8C9B-ED3B-4BA1-9FAB-11DA08197C12}"/>
                  </a:ext>
                </a:extLst>
              </p:cNvPr>
              <p:cNvSpPr/>
              <p:nvPr/>
            </p:nvSpPr>
            <p:spPr>
              <a:xfrm>
                <a:off x="1653660" y="2411214"/>
                <a:ext cx="3009092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{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A31D8C9B-ED3B-4BA1-9FAB-11DA08197C1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3660" y="2411214"/>
                <a:ext cx="3009092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3444D97-BC4C-4684-A415-3C1C89462DAE}"/>
                  </a:ext>
                </a:extLst>
              </p:cNvPr>
              <p:cNvSpPr/>
              <p:nvPr/>
            </p:nvSpPr>
            <p:spPr>
              <a:xfrm>
                <a:off x="1572380" y="3173214"/>
                <a:ext cx="867192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𝜎</m:t>
                      </m:r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↦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3444D97-BC4C-4684-A415-3C1C89462DA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2380" y="3173214"/>
                <a:ext cx="8671925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FD0FB87-8A5D-E384-9B4D-90F57298311A}"/>
                  </a:ext>
                </a:extLst>
              </p:cNvPr>
              <p:cNvSpPr/>
              <p:nvPr/>
            </p:nvSpPr>
            <p:spPr>
              <a:xfrm>
                <a:off x="816099" y="1666875"/>
                <a:ext cx="1096050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{}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⊢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3</m:t>
                          </m:r>
                        </m:e>
                      </m:d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 |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FD0FB87-8A5D-E384-9B4D-90F5729831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099" y="1666875"/>
                <a:ext cx="10960501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31812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1311256" cy="1658198"/>
          </a:xfrm>
        </p:spPr>
        <p:txBody>
          <a:bodyPr/>
          <a:lstStyle/>
          <a:p>
            <a:r>
              <a:rPr lang="en-US" dirty="0"/>
              <a:t>Constraint-Based Type Inference: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30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A31D8C9B-ED3B-4BA1-9FAB-11DA08197C12}"/>
                  </a:ext>
                </a:extLst>
              </p:cNvPr>
              <p:cNvSpPr/>
              <p:nvPr/>
            </p:nvSpPr>
            <p:spPr>
              <a:xfrm>
                <a:off x="1653660" y="2411214"/>
                <a:ext cx="150990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{}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A31D8C9B-ED3B-4BA1-9FAB-11DA08197C1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3660" y="2411214"/>
                <a:ext cx="1509901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3444D97-BC4C-4684-A415-3C1C89462DAE}"/>
                  </a:ext>
                </a:extLst>
              </p:cNvPr>
              <p:cNvSpPr/>
              <p:nvPr/>
            </p:nvSpPr>
            <p:spPr>
              <a:xfrm>
                <a:off x="1572380" y="3173214"/>
                <a:ext cx="866833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𝜎</m:t>
                      </m:r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3444D97-BC4C-4684-A415-3C1C89462DA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2380" y="3173214"/>
                <a:ext cx="8668335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2BC559EF-007F-4D53-A1C2-49E7A7B84C53}"/>
                  </a:ext>
                </a:extLst>
              </p:cNvPr>
              <p:cNvSpPr/>
              <p:nvPr/>
            </p:nvSpPr>
            <p:spPr>
              <a:xfrm>
                <a:off x="1470780" y="4118094"/>
                <a:ext cx="8272200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</m:d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int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2BC559EF-007F-4D53-A1C2-49E7A7B84C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0780" y="4118094"/>
                <a:ext cx="8272200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51AA1069-B6BE-4AB5-A809-3C39AAE6BD91}"/>
                  </a:ext>
                </a:extLst>
              </p:cNvPr>
              <p:cNvSpPr/>
              <p:nvPr/>
            </p:nvSpPr>
            <p:spPr>
              <a:xfrm>
                <a:off x="183931" y="5029835"/>
                <a:ext cx="1188524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{}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⊢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</m:t>
                          </m:r>
                        </m:e>
                      </m:d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:</m:t>
                      </m:r>
                      <m:d>
                        <m:d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</m:e>
                      </m:d>
                      <m:r>
                        <a:rPr lang="en-US" sz="3200" i="1">
                          <a:latin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51AA1069-B6BE-4AB5-A809-3C39AAE6BD9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931" y="5029835"/>
                <a:ext cx="11885241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68936B9D-705D-5C49-C439-B2C9FD100297}"/>
                  </a:ext>
                </a:extLst>
              </p:cNvPr>
              <p:cNvSpPr/>
              <p:nvPr/>
            </p:nvSpPr>
            <p:spPr>
              <a:xfrm>
                <a:off x="816099" y="1666875"/>
                <a:ext cx="1096050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{}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⊢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3</m:t>
                          </m:r>
                        </m:e>
                      </m:d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 |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68936B9D-705D-5C49-C439-B2C9FD1002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099" y="1666875"/>
                <a:ext cx="10960501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4666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31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289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Unification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31F85E-1BEB-486A-B74D-DBDDA028020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858120" cy="5038089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Now we have to </a:t>
                </a:r>
                <a:r>
                  <a:rPr lang="en-US" i="1" dirty="0"/>
                  <a:t>solve</a:t>
                </a:r>
                <a:r>
                  <a:rPr lang="en-US" dirty="0"/>
                  <a:t> the constraints</a:t>
                </a:r>
              </a:p>
              <a:p>
                <a:pPr marL="0" indent="0">
                  <a:buNone/>
                </a:pPr>
                <a:r>
                  <a:rPr lang="en-US" dirty="0"/>
                  <a:t>let unify (c : constraints) : (ident -&gt; </a:t>
                </a:r>
                <a:r>
                  <a:rPr lang="en-US" dirty="0" err="1"/>
                  <a:t>typ</a:t>
                </a:r>
                <a:r>
                  <a:rPr lang="en-US" dirty="0"/>
                  <a:t> option) = …</a:t>
                </a:r>
              </a:p>
              <a:p>
                <a:r>
                  <a:rPr lang="en-US" dirty="0"/>
                  <a:t>Unification produces a </a:t>
                </a:r>
                <a:r>
                  <a:rPr lang="en-US" i="1" dirty="0"/>
                  <a:t>substitution</a:t>
                </a:r>
                <a:r>
                  <a:rPr lang="en-US" dirty="0"/>
                  <a:t> of types for type variables</a:t>
                </a:r>
              </a:p>
              <a:p>
                <a:pPr marL="0" indent="0">
                  <a:buNone/>
                </a:pPr>
                <a:r>
                  <a:rPr lang="en-US" b="0" dirty="0"/>
                  <a:t>unify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{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>
                        <a:latin typeface="Cambria Math" panose="02040503050406030204" pitchFamily="18" charset="0"/>
                      </a:rPr>
                      <m:t>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dirty="0"/>
                  <a:t> = …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Exercise: How would you solve this unification problem? </a:t>
                </a:r>
                <a:r>
                  <a:rPr lang="en-US"/>
                  <a:t>How would </a:t>
                </a:r>
                <a:r>
                  <a:rPr lang="en-US" dirty="0"/>
                  <a:t>you figure out the values of all the type variables?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31F85E-1BEB-486A-B74D-DBDDA028020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858120" cy="5038089"/>
              </a:xfrm>
              <a:blipFill>
                <a:blip r:embed="rId3"/>
                <a:stretch>
                  <a:fillRect l="-1404" t="-2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104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Constraint-Based Type Inference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31F85E-1BEB-486A-B74D-DBDDA028020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1515344" cy="5038089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/>
                  <a:t>Now we have to </a:t>
                </a:r>
                <a:r>
                  <a:rPr lang="en-US" i="1" dirty="0"/>
                  <a:t>solve</a:t>
                </a:r>
                <a:r>
                  <a:rPr lang="en-US" dirty="0"/>
                  <a:t> the constraints</a:t>
                </a:r>
              </a:p>
              <a:p>
                <a:pPr marL="0" indent="0">
                  <a:buNone/>
                </a:pPr>
                <a:r>
                  <a:rPr lang="en-US" dirty="0"/>
                  <a:t>let unify (c : constraints) : (ident -&gt; </a:t>
                </a:r>
                <a:r>
                  <a:rPr lang="en-US" dirty="0" err="1"/>
                  <a:t>typ</a:t>
                </a:r>
                <a:r>
                  <a:rPr lang="en-US" dirty="0"/>
                  <a:t> option) = …</a:t>
                </a:r>
              </a:p>
              <a:p>
                <a:r>
                  <a:rPr lang="en-US" dirty="0"/>
                  <a:t>Unification produces a </a:t>
                </a:r>
                <a:r>
                  <a:rPr lang="en-US" i="1" dirty="0"/>
                  <a:t>substitution</a:t>
                </a:r>
                <a:r>
                  <a:rPr lang="en-US" dirty="0"/>
                  <a:t> of types for type variables</a:t>
                </a:r>
              </a:p>
              <a:p>
                <a:pPr marL="0" indent="0">
                  <a:buNone/>
                </a:pPr>
                <a:r>
                  <a:rPr lang="en-US" b="0" dirty="0"/>
                  <a:t>unify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{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>
                        <a:latin typeface="Cambria Math" panose="02040503050406030204" pitchFamily="18" charset="0"/>
                      </a:rPr>
                      <m:t>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dirty="0"/>
                  <a:t> = </a:t>
                </a:r>
              </a:p>
              <a:p>
                <a:pPr marL="0" indent="0">
                  <a:buNone/>
                </a:pPr>
                <a:r>
                  <a:rPr lang="en-US" b="0" dirty="0"/>
                  <a:t>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{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let </a:t>
                </a:r>
                <a:r>
                  <a:rPr lang="en-US" dirty="0" err="1"/>
                  <a:t>type_of</a:t>
                </a:r>
                <a:r>
                  <a:rPr lang="en-US" dirty="0"/>
                  <a:t> (gamma : context) (e : exp) =</a:t>
                </a:r>
              </a:p>
              <a:p>
                <a:pPr marL="0" indent="0">
                  <a:buNone/>
                </a:pPr>
                <a:r>
                  <a:rPr lang="en-US" dirty="0"/>
                  <a:t>	let (t, c) = </a:t>
                </a:r>
                <a:r>
                  <a:rPr lang="en-US" dirty="0" err="1"/>
                  <a:t>get_constraints</a:t>
                </a:r>
                <a:r>
                  <a:rPr lang="en-US" dirty="0"/>
                  <a:t> gamma e in</a:t>
                </a:r>
              </a:p>
              <a:p>
                <a:pPr marL="0" indent="0">
                  <a:buNone/>
                </a:pPr>
                <a:r>
                  <a:rPr lang="en-US" dirty="0"/>
                  <a:t>	let s = unify c in </a:t>
                </a:r>
                <a:r>
                  <a:rPr lang="en-US" dirty="0" err="1"/>
                  <a:t>apply_subst</a:t>
                </a:r>
                <a:r>
                  <a:rPr lang="en-US" dirty="0"/>
                  <a:t> s t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31F85E-1BEB-486A-B74D-DBDDA028020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1515344" cy="5038089"/>
              </a:xfrm>
              <a:blipFill>
                <a:blip r:embed="rId3"/>
                <a:stretch>
                  <a:fillRect l="-1323" t="-3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569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BD3D2-FBE6-49DD-9812-5E0786BD4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Unification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E4650-E2F2-4582-84A2-4B9470AE7E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4775415"/>
              </a:xfrm>
            </p:spPr>
            <p:txBody>
              <a:bodyPr/>
              <a:lstStyle/>
              <a:p>
                <a:r>
                  <a:rPr lang="en-US" dirty="0"/>
                  <a:t>Input: a set of </a:t>
                </a:r>
                <a:r>
                  <a:rPr lang="en-US" i="1" dirty="0"/>
                  <a:t>constraints</a:t>
                </a:r>
                <a:r>
                  <a:rPr lang="en-US" dirty="0"/>
                  <a:t> of the form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, where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are types with type variables in them</a:t>
                </a:r>
              </a:p>
              <a:p>
                <a:r>
                  <a:rPr lang="en-US" dirty="0"/>
                  <a:t>Output: a </a:t>
                </a:r>
                <a:r>
                  <a:rPr lang="en-US" i="1" dirty="0"/>
                  <a:t>substitution</a:t>
                </a:r>
                <a:r>
                  <a:rPr lang="en-US" dirty="0"/>
                  <a:t>, a map from type variables to types (which still may have variables in them)</a:t>
                </a:r>
              </a:p>
              <a:p>
                <a:r>
                  <a:rPr lang="en-US" dirty="0"/>
                  <a:t>The output substitution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 should solve all the constraints: for each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in the input,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dirty="0"/>
                  <a:t> is exactly the same as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E4650-E2F2-4582-84A2-4B9470AE7E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4775415"/>
              </a:xfrm>
              <a:blipFill>
                <a:blip r:embed="rId2"/>
                <a:stretch>
                  <a:fillRect l="-1304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C48E0-1F41-4E47-B13C-84F3AA21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978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BD3D2-FBE6-49DD-9812-5E0786BD4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Unification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E4650-E2F2-4582-84A2-4B9470AE7E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4775415"/>
              </a:xfrm>
            </p:spPr>
            <p:txBody>
              <a:bodyPr/>
              <a:lstStyle/>
              <a:p>
                <a:r>
                  <a:rPr lang="en-US" dirty="0"/>
                  <a:t>Pick a constraint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from the current set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endParaRPr lang="en-US" b="0" dirty="0"/>
              </a:p>
              <a:p>
                <a:r>
                  <a:rPr lang="en-US" dirty="0"/>
                  <a:t>Apply one of the following rules, as appropriate:</a:t>
                </a:r>
              </a:p>
              <a:p>
                <a:pPr marL="1203325" lvl="1" indent="-514350">
                  <a:buFont typeface="+mj-lt"/>
                  <a:buAutoNum type="arabicPeriod"/>
                </a:pPr>
                <a:r>
                  <a:rPr lang="en-US" dirty="0"/>
                  <a:t>Discard</a:t>
                </a:r>
              </a:p>
              <a:p>
                <a:pPr marL="1203325" lvl="1" indent="-514350">
                  <a:buFont typeface="+mj-lt"/>
                  <a:buAutoNum type="arabicPeriod"/>
                </a:pPr>
                <a:r>
                  <a:rPr lang="en-US" dirty="0"/>
                  <a:t>Substitute left</a:t>
                </a:r>
              </a:p>
              <a:p>
                <a:pPr marL="1203325" lvl="1" indent="-514350">
                  <a:buFont typeface="+mj-lt"/>
                  <a:buAutoNum type="arabicPeriod"/>
                </a:pPr>
                <a:r>
                  <a:rPr lang="en-US" dirty="0"/>
                  <a:t>Substitute right</a:t>
                </a:r>
              </a:p>
              <a:p>
                <a:pPr marL="1203325" lvl="1" indent="-514350">
                  <a:buFont typeface="+mj-lt"/>
                  <a:buAutoNum type="arabicPeriod"/>
                </a:pPr>
                <a:r>
                  <a:rPr lang="en-US" dirty="0"/>
                  <a:t>Decompose</a:t>
                </a:r>
              </a:p>
              <a:p>
                <a:r>
                  <a:rPr lang="en-US" dirty="0"/>
                  <a:t>Update the constraint set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and the substitution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 accordingly</a:t>
                </a:r>
              </a:p>
              <a:p>
                <a:r>
                  <a:rPr lang="en-US" dirty="0"/>
                  <a:t>Repeat on the remaining constraints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E4650-E2F2-4582-84A2-4B9470AE7E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4775415"/>
              </a:xfrm>
              <a:blipFill>
                <a:blip r:embed="rId2"/>
                <a:stretch>
                  <a:fillRect l="-1304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C48E0-1F41-4E47-B13C-84F3AA21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582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BD3D2-FBE6-49DD-9812-5E0786BD4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Unification Algorithm: Discard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E4650-E2F2-4582-84A2-4B9470AE7E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4775415"/>
              </a:xfrm>
            </p:spPr>
            <p:txBody>
              <a:bodyPr/>
              <a:lstStyle/>
              <a:p>
                <a:r>
                  <a:rPr lang="en-US" dirty="0"/>
                  <a:t>Applies when the constraint is of the form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en-US" b="0" dirty="0"/>
              </a:p>
              <a:p>
                <a:r>
                  <a:rPr lang="en-US" dirty="0"/>
                  <a:t>Action: remove the constraint from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, while leaving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 and the rest of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unchanged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: 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,…</m:t>
                        </m:r>
                      </m:e>
                    </m:d>
                  </m:oMath>
                </a14:m>
                <a:endParaRPr lang="en-US" b="0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𝜎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:{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,…}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E4650-E2F2-4582-84A2-4B9470AE7E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4775415"/>
              </a:xfrm>
              <a:blipFill>
                <a:blip r:embed="rId2"/>
                <a:stretch>
                  <a:fillRect l="-1304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C48E0-1F41-4E47-B13C-84F3AA21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649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BD3D2-FBE6-49DD-9812-5E0786BD4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Unification Algorithm: Discard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E4650-E2F2-4582-84A2-4B9470AE7E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4775415"/>
              </a:xfrm>
            </p:spPr>
            <p:txBody>
              <a:bodyPr/>
              <a:lstStyle/>
              <a:p>
                <a:r>
                  <a:rPr lang="en-US" dirty="0"/>
                  <a:t>Applies when the constraint is of the form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en-US" b="0" dirty="0"/>
              </a:p>
              <a:p>
                <a:r>
                  <a:rPr lang="en-US" dirty="0"/>
                  <a:t>Action: remove the constraint from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, while leaving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 and the rest of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unchanged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: 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,…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⇒{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,…}</m:t>
                    </m:r>
                  </m:oMath>
                </a14:m>
                <a:endParaRPr lang="en-US" b="0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:{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↦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↦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,…}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E4650-E2F2-4582-84A2-4B9470AE7E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4775415"/>
              </a:xfrm>
              <a:blipFill>
                <a:blip r:embed="rId2"/>
                <a:stretch>
                  <a:fillRect l="-1304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C48E0-1F41-4E47-B13C-84F3AA21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4093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44c3bb27-af69-492d-af51-f3765cb595f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3dae86b7-6bdb-4f2c-9b31-5f9f32f0f95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36bbe681-9083-4638-bfba-e91179cc2416"/>
</p:tagLst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67582</TotalTime>
  <Words>1837</Words>
  <Application>Microsoft Office PowerPoint</Application>
  <PresentationFormat>Widescreen</PresentationFormat>
  <Paragraphs>248</Paragraphs>
  <Slides>32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Calibri Light</vt:lpstr>
      <vt:lpstr>Cambria Math</vt:lpstr>
      <vt:lpstr>Consolas</vt:lpstr>
      <vt:lpstr>Metropolitan</vt:lpstr>
      <vt:lpstr>CS 476 – Programming Language Design</vt:lpstr>
      <vt:lpstr>PowerPoint Presentation</vt:lpstr>
      <vt:lpstr>Constraint-Based Type Inference</vt:lpstr>
      <vt:lpstr>Unification</vt:lpstr>
      <vt:lpstr>Constraint-Based Type Inference</vt:lpstr>
      <vt:lpstr>Unification</vt:lpstr>
      <vt:lpstr>The Unification Algorithm</vt:lpstr>
      <vt:lpstr>The Unification Algorithm: Discard</vt:lpstr>
      <vt:lpstr>The Unification Algorithm: Discard</vt:lpstr>
      <vt:lpstr>The Unification Algorithm: Substitute (L)</vt:lpstr>
      <vt:lpstr>The Unification Algorithm: Substitute (L)</vt:lpstr>
      <vt:lpstr>The Unification Algorithm: Substitute (L)</vt:lpstr>
      <vt:lpstr>The Unification Algorithm: Substitute (L)</vt:lpstr>
      <vt:lpstr>The Unification Algorithm: Substitute (R)</vt:lpstr>
      <vt:lpstr>The Unification Algorithm: Decompose</vt:lpstr>
      <vt:lpstr>The Unification Algorithm: Decompose</vt:lpstr>
      <vt:lpstr>The Unification Algorithm: Decompose</vt:lpstr>
      <vt:lpstr>The Unification Algorithm: Decompose</vt:lpstr>
      <vt:lpstr>The Unification Algorithm</vt:lpstr>
      <vt:lpstr>PowerPoint Presentation</vt:lpstr>
      <vt:lpstr>Constraint-Based Type Inference</vt:lpstr>
      <vt:lpstr>Constraint-Based Type Inference: Rules</vt:lpstr>
      <vt:lpstr>The Unification Algorithm</vt:lpstr>
      <vt:lpstr>Constraint-Based Type Inference: Example</vt:lpstr>
      <vt:lpstr>Constraint-Based Type Inference: Example</vt:lpstr>
      <vt:lpstr>Constraint-Based Type Inference: Example</vt:lpstr>
      <vt:lpstr>Constraint-Based Type Inference: Example</vt:lpstr>
      <vt:lpstr>Constraint-Based Type Inference: Example</vt:lpstr>
      <vt:lpstr>Constraint-Based Type Inference: Example</vt:lpstr>
      <vt:lpstr>Constraint-Based Type Inference: Example</vt:lpstr>
      <vt:lpstr>Constraint-Based Type Inference: Example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476 – Programming Language Design</dc:title>
  <dc:creator>Susannah Mansky</dc:creator>
  <cp:lastModifiedBy>Mansky, William</cp:lastModifiedBy>
  <cp:revision>644</cp:revision>
  <dcterms:created xsi:type="dcterms:W3CDTF">2018-08-06T16:06:24Z</dcterms:created>
  <dcterms:modified xsi:type="dcterms:W3CDTF">2023-11-15T17:25:40Z</dcterms:modified>
</cp:coreProperties>
</file>