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2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3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4.xml" ContentType="application/vnd.openxmlformats-officedocument.presentationml.tags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26"/>
  </p:notesMasterIdLst>
  <p:sldIdLst>
    <p:sldId id="256" r:id="rId2"/>
    <p:sldId id="547" r:id="rId3"/>
    <p:sldId id="528" r:id="rId4"/>
    <p:sldId id="529" r:id="rId5"/>
    <p:sldId id="530" r:id="rId6"/>
    <p:sldId id="531" r:id="rId7"/>
    <p:sldId id="533" r:id="rId8"/>
    <p:sldId id="532" r:id="rId9"/>
    <p:sldId id="534" r:id="rId10"/>
    <p:sldId id="535" r:id="rId11"/>
    <p:sldId id="536" r:id="rId12"/>
    <p:sldId id="548" r:id="rId13"/>
    <p:sldId id="538" r:id="rId14"/>
    <p:sldId id="540" r:id="rId15"/>
    <p:sldId id="541" r:id="rId16"/>
    <p:sldId id="542" r:id="rId17"/>
    <p:sldId id="552" r:id="rId18"/>
    <p:sldId id="549" r:id="rId19"/>
    <p:sldId id="543" r:id="rId20"/>
    <p:sldId id="544" r:id="rId21"/>
    <p:sldId id="545" r:id="rId22"/>
    <p:sldId id="553" r:id="rId23"/>
    <p:sldId id="551" r:id="rId24"/>
    <p:sldId id="55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4660"/>
  </p:normalViewPr>
  <p:slideViewPr>
    <p:cSldViewPr snapToGrid="0">
      <p:cViewPr varScale="1">
        <p:scale>
          <a:sx n="87" d="100"/>
          <a:sy n="87" d="100"/>
        </p:scale>
        <p:origin x="394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C0532-756E-A118-0789-62EC4A2FE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6298C6-DD7E-ED74-2666-A899EB595C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3D9970-F0B0-0D83-A3B3-3886182B0D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 admits an argument style about the order in which things happen.</a:t>
            </a:r>
          </a:p>
          <a:p>
            <a:r>
              <a:rPr lang="en-US" dirty="0"/>
              <a:t>How can that happen? We saw it in the caching example.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BD950E-9A0E-D708-4884-64D692877D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409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45091-AFE6-0727-D43F-7D3A19B88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3BAACD-9C51-B41E-F534-10F40AF8BD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DD4D4F-54D1-6844-03BD-BBD4FCED7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What’s actually happening here?</a:t>
            </a:r>
            <a:br>
              <a:rPr lang="en-US" dirty="0"/>
            </a:br>
            <a:r>
              <a:rPr lang="en-US" dirty="0"/>
              <a:t>Memory can only do one thing at a time, and each CPU has to wait for its operation to finish before proceeding.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844591-E604-B3EB-B53E-4B73E77EE3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240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24625-E38F-4E54-920B-825D3406E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88DAF5-55DC-9476-CAB2-578158276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ADA4AF-9B2E-EB15-3D3B-2A94528650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E6A6D-3435-96DA-27D3-BD6C787EA7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E0377F-B73A-1022-927A-81FF201008D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343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A68BF-EF0A-D030-7A2D-15E7D0F41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F76F38-4D38-2D71-9C2D-FD689DE974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1AE80E-7E4B-8881-3CA9-078016629E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F830F-C7DC-FDAE-AB93-9F632F5932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709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DCB4D-CF8F-40EB-78D4-F8EFB6165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79D125-DAB2-9182-A870-D17C3EF3D9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B0ADB4-E486-D755-7A88-12F32E2C47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draw arrows, or break writes into two separate events, insertion and clear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1190F-CC97-A36B-54D8-5D03F04298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6231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CAEDE9-B481-597E-A9FD-42F3DDBF0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037ECE-F831-D059-6F16-6E488A1FB5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B5ABF8-EC0A-1D5C-0250-91DDA558DB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what *can’t* happen?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9787D-B791-ACD1-C519-EF4DFEC577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2103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EF594-C116-9761-B818-9899D1E27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8F59D5-B69C-250B-DD8B-F660A24956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AF8077-EE4A-C019-7E31-68008EC5C3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what *can’t* happen?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4A7C4-2C02-53AC-008B-64614FD5B0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050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32400-203E-410C-27E6-11F8BAE37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A81DFE-5780-21E8-7049-9F4C8F7314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F49772-0999-3210-EC0F-4F3B9249DE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4144E0-57F4-4B44-3FDD-1388F84E45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167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24625-E38F-4E54-920B-825D3406E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88DAF5-55DC-9476-CAB2-578158276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ADA4AF-9B2E-EB15-3D3B-2A94528650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E6A6D-3435-96DA-27D3-BD6C787EA7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E0377F-B73A-1022-927A-81FF201008D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343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432FD-BD2E-A9DA-60F9-37C230B2E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FE8422-AD75-0BA2-2AC5-8A9EE3BA0B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C686F3-B356-4292-1814-49C14210FA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7CE08F-6D27-C73B-9C16-9649556E1D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64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24625-E38F-4E54-920B-825D3406E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88DAF5-55DC-9476-CAB2-578158276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ADA4AF-9B2E-EB15-3D3B-2A94528650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E6A6D-3435-96DA-27D3-BD6C787EA7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E0377F-B73A-1022-927A-81FF201008D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343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990A7-9765-4A07-34CE-9B65CD792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2A82EE-055C-01FC-2230-45F4C3A279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76A85E-5AE1-A270-B634-CCABD382B1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B89F06-6185-9A35-81E8-C1BA4DB284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872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D3B05-5C29-CE93-98C9-68A6C5D09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8FF3D8-A641-BB26-CB24-646BC1A68D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C8EAE4-43BB-5216-1BD3-A61E9CE99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what *can’t* happen?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8ADB6-0967-0944-62B1-9F71C32B22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747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178CA-FC4F-46C2-2FE4-6B890F8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8D18E9-1C1F-3550-9143-06D591D217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4BA968-C957-BCB0-9FE2-72CCDF68CD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what *can’t* happen?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6A6365-3D69-BE25-1896-0A34DE85D0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486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8ED45-DF79-B447-1694-80DD6223F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1FE803-9700-78E3-5128-033FC597FB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2EC7E4-DEF8-EAB5-B4D6-8CDA9306D9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what *can’t* happen?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DE263-1F80-4DED-1C78-AB03581D82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086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24625-E38F-4E54-920B-825D3406E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88DAF5-55DC-9476-CAB2-578158276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ADA4AF-9B2E-EB15-3D3B-2A94528650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https://www.polleverywhere.com/discourses/9lqXsklTQ5Mxj2gy9gGyX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E6A6D-3435-96DA-27D3-BD6C787EA7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E0377F-B73A-1022-927A-81FF201008D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34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21248-DE8B-B5C8-11D0-F6F401B3A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CD4D0D-DE85-AA20-02A2-A6967D759E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617536-BEF0-7CD9-90A7-7FDC8386B3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What’s actually happening here?</a:t>
            </a:r>
            <a:br>
              <a:rPr lang="en-US" dirty="0"/>
            </a:br>
            <a:r>
              <a:rPr lang="en-US" dirty="0"/>
              <a:t>Memory can only do one thing at a time, and each CPU has to wait for its operation to finish before proceeding.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8BD764-FA89-6208-ADC7-4217DDC0E4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09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6BD9D-ABB4-CB66-3585-CEA42839B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ABFD73-958E-FAFD-99DB-3C050FDFE6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2989F8-E69C-6183-F583-E600C0193B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we don’t have to worry about compilers, variable sizes, memory management, …</a:t>
            </a:r>
            <a:br>
              <a:rPr lang="en-US" dirty="0"/>
            </a:br>
            <a:r>
              <a:rPr lang="en-US" dirty="0"/>
              <a:t>We’ll look at some of the possible answers.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326CD2-8730-FC69-D9F2-7330A76EC9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27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3A81C6-0B9B-75D9-4241-7518FCDB5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AF31B7-7838-4917-D1EB-8B5678FC22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DE7D4A-CC1F-A376-185C-76DAEC099A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D6CF89-1ADA-FE73-5318-23D8D707FE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03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49A16-C9F5-3060-9A2B-5BB312782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A9F5B8-6A90-B72E-8F88-7F4F6D249E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8F436C-D3EB-9CB3-9E8C-A8D4776905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97AA74-9106-2CF5-A902-54D0AA0A41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56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00502-5C05-6942-1BAC-93BF14D46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25296C-D880-C404-5C2D-3D59941F14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D9B699-5996-4B99-EDFE-4718FD28BC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E1DE4-DECA-838C-D2DF-216BE751A7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05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B5105-383E-AEFC-94E5-B6546261E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18656D-82D2-26DC-00B5-D20E8CE8E6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65429B-17DC-5AAF-EADC-99CAD65341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CD990-FA3B-70DC-2973-489EB901C9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85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73812-15F6-2D70-EF36-A2795CED9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1866A3-C356-B7CB-C580-792E5C1068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2A805E-3673-FA19-962A-83599397D1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D289B-C3E4-2445-14A7-609E113ADE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20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140834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8/21/2025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554 – Advanced Topics in Concurrent Computing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33CBE-3708-03C4-EF84-A4A23D2AA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01EC7C-CDAC-6DC4-0835-832663B38CEF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i="1" dirty="0"/>
              <a:t>weak</a:t>
            </a:r>
            <a:r>
              <a:rPr lang="en-US" dirty="0"/>
              <a:t> or </a:t>
            </a:r>
            <a:r>
              <a:rPr lang="en-US" i="1" dirty="0"/>
              <a:t>relaxed </a:t>
            </a:r>
            <a:r>
              <a:rPr lang="en-US" dirty="0"/>
              <a:t>memory model is one that allows non-SC behavior</a:t>
            </a:r>
          </a:p>
          <a:p>
            <a:r>
              <a:rPr lang="en-US" dirty="0"/>
              <a:t>E.g., almost every model other than SC allows</a:t>
            </a:r>
            <a:br>
              <a:rPr lang="en-US" dirty="0"/>
            </a:br>
            <a:r>
              <a:rPr lang="en-US" dirty="0">
                <a:latin typeface="Consolas" panose="020B0609020204030204" pitchFamily="49" charset="0"/>
              </a:rPr>
              <a:t>r1 = 0, r2 = 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931E9BD-371B-4614-A2A5-6CB25219B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1 </a:t>
            </a:r>
            <a:r>
              <a:rPr lang="en-US" dirty="0">
                <a:latin typeface="Consolas" panose="020B0609020204030204" pitchFamily="49" charset="0"/>
              </a:rPr>
              <a:t> 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2 </a:t>
            </a:r>
            <a:r>
              <a:rPr lang="en-US" dirty="0">
                <a:latin typeface="Consolas" panose="020B0609020204030204" pitchFamily="49" charset="0"/>
              </a:rPr>
              <a:t> r1 = load(y)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873944-1D9A-F5B6-C7FF-5EF0F5B7D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 and beyond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1295B4-6976-4F07-3D0B-7FE581924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E7E55A9-9953-01DA-4FE1-8C2BFD82DF54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3 </a:t>
            </a:r>
            <a:r>
              <a:rPr lang="en-US" dirty="0">
                <a:latin typeface="Consolas" panose="020B0609020204030204" pitchFamily="49" charset="0"/>
              </a:rPr>
              <a:t> store(y, 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4 </a:t>
            </a:r>
            <a:r>
              <a:rPr lang="en-US" dirty="0">
                <a:latin typeface="Consolas" panose="020B0609020204030204" pitchFamily="49" charset="0"/>
              </a:rPr>
              <a:t> 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2F5FCE6-4CC8-1B8D-2593-B7B327D7F7C3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4B1594D-0297-4161-9DF6-9B1B3A610DAD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0399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91199-1388-F830-E245-4B37DAFAA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AB3062A-2541-D15E-BD1C-22EC9C3B8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93A1A4-5086-ABFB-DEDE-40E526AAF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with caches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4C49-DF89-4D08-EDF9-5BB622426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7B69067E-760C-E9B1-0A05-7FB46C9E82D7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0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4CAD194-8977-CD9E-A511-1B402D76CB97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700C4DE-0831-153F-5D11-EFFD156A1903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060E950-991C-6379-F41F-643E44B4DABC}"/>
              </a:ext>
            </a:extLst>
          </p:cNvPr>
          <p:cNvGraphicFramePr>
            <a:graphicFrameLocks noGrp="1"/>
          </p:cNvGraphicFramePr>
          <p:nvPr/>
        </p:nvGraphicFramePr>
        <p:xfrm>
          <a:off x="4297337" y="5264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4ED4323-2DE0-E7B8-9440-299142809D84}"/>
              </a:ext>
            </a:extLst>
          </p:cNvPr>
          <p:cNvSpPr txBox="1"/>
          <p:nvPr/>
        </p:nvSpPr>
        <p:spPr>
          <a:xfrm>
            <a:off x="5060600" y="6118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  <p:pic>
        <p:nvPicPr>
          <p:cNvPr id="13" name="Graphic 12" descr="Processor outline">
            <a:extLst>
              <a:ext uri="{FF2B5EF4-FFF2-40B4-BE49-F238E27FC236}">
                <a16:creationId xmlns:a16="http://schemas.microsoft.com/office/drawing/2014/main" id="{7FB6985B-1BE3-FCD4-66BC-1F124737D1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13199" y="3005118"/>
            <a:ext cx="914400" cy="914400"/>
          </a:xfrm>
          <a:prstGeom prst="rect">
            <a:avLst/>
          </a:prstGeom>
        </p:spPr>
      </p:pic>
      <p:pic>
        <p:nvPicPr>
          <p:cNvPr id="14" name="Graphic 13" descr="Processor outline">
            <a:extLst>
              <a:ext uri="{FF2B5EF4-FFF2-40B4-BE49-F238E27FC236}">
                <a16:creationId xmlns:a16="http://schemas.microsoft.com/office/drawing/2014/main" id="{B497D0B9-C8F7-842B-BFC8-59655A72CC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2264" y="3005118"/>
            <a:ext cx="914400" cy="914400"/>
          </a:xfrm>
          <a:prstGeom prst="rect">
            <a:avLst/>
          </a:prstGeom>
        </p:spPr>
      </p:pic>
      <p:pic>
        <p:nvPicPr>
          <p:cNvPr id="16" name="Graphic 15" descr="Processor with solid fill">
            <a:extLst>
              <a:ext uri="{FF2B5EF4-FFF2-40B4-BE49-F238E27FC236}">
                <a16:creationId xmlns:a16="http://schemas.microsoft.com/office/drawing/2014/main" id="{280772F7-4DAE-0484-F94A-E8C77C9DB2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14614" y="4364744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6BC33D4-A186-B51B-9D73-126E550952DA}"/>
              </a:ext>
            </a:extLst>
          </p:cNvPr>
          <p:cNvCxnSpPr>
            <a:cxnSpLocks/>
          </p:cNvCxnSpPr>
          <p:nvPr/>
        </p:nvCxnSpPr>
        <p:spPr>
          <a:xfrm>
            <a:off x="4249367" y="4282517"/>
            <a:ext cx="1014430" cy="2029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9106D9C-6A5C-4DA5-A242-0DA07A0C5B9C}"/>
              </a:ext>
            </a:extLst>
          </p:cNvPr>
          <p:cNvCxnSpPr>
            <a:cxnSpLocks/>
          </p:cNvCxnSpPr>
          <p:nvPr/>
        </p:nvCxnSpPr>
        <p:spPr>
          <a:xfrm flipV="1">
            <a:off x="6311996" y="4350390"/>
            <a:ext cx="1077333" cy="1631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BE9A7B8-B7E0-94DC-AE74-263534C85EBE}"/>
              </a:ext>
            </a:extLst>
          </p:cNvPr>
          <p:cNvGraphicFramePr>
            <a:graphicFrameLocks noGrp="1"/>
          </p:cNvGraphicFramePr>
          <p:nvPr/>
        </p:nvGraphicFramePr>
        <p:xfrm>
          <a:off x="2067297" y="3979550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339448A-3770-E018-4486-9B72FAFE4FF4}"/>
              </a:ext>
            </a:extLst>
          </p:cNvPr>
          <p:cNvGraphicFramePr>
            <a:graphicFrameLocks noGrp="1"/>
          </p:cNvGraphicFramePr>
          <p:nvPr/>
        </p:nvGraphicFramePr>
        <p:xfrm>
          <a:off x="7646362" y="4080264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996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5DF4D-7249-A647-28EB-D3217D7E7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F02903-EBF1-89CD-2E9F-C15F922ED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49BC41-473D-19B6-03FD-576CFF3877D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0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5ED32-E6C7-301E-272C-45E874A05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68B98CB-EB39-B0ED-D053-D8A1D32E5967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Sequential consistency (SC): programs execute as if every operation happens in a single total order</a:t>
            </a:r>
          </a:p>
          <a:p>
            <a:r>
              <a:rPr lang="en-US" dirty="0"/>
              <a:t>Total store order (TSO): stores are totally ordered, but loads can read anywhere in that order (subject to program order)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22DABA4-7861-94BC-C5AE-A8878FFD8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r1 = load(y)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4249DD-06BB-D1D0-7D8D-04D385144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MM #1: Total Store Order (TSO)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EEFA9-777B-D8C3-94B5-22AA681FA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80A3D3DD-8955-30B7-8CF7-98EB1997742F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store(y, 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98ACFAD-6E6C-7C6E-BD21-D2381AF35C73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7B9364-FC48-91C9-6CB6-FD14FC9A0D53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448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210EA-2464-5033-C040-ACF860187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249B40A-1619-BC4D-E0F7-491D1C4F1C11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Total store order (TSO): stores are totally ordered, but loads can read anywhere in that order (subject to program order)</a:t>
            </a:r>
          </a:p>
          <a:p>
            <a:r>
              <a:rPr lang="en-US" dirty="0"/>
              <a:t>Or equivalently: writes are buffered, propagate to other threads eventually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D0BB3CB-B83D-F15E-27C9-228883CF6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r1 = load(y)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2C385-26D3-02BA-8206-49A46952C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MM #1: Total Store Order (TSO)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45874D-6455-C7D5-5FD9-0D31EA92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303914D3-5F47-4A3E-E1AA-B2B8B31EBAF4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store(y, 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E0DACAF-D641-BED3-BF64-C80473A06C4E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966D11-EF24-4DF4-A8D0-B88FBFAA79B5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726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E21D7-F249-6564-DCD7-C6B11F032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3A12636-CAE6-40DB-2935-EDC4D9D5DA76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Exercise: can we get </a:t>
            </a:r>
            <a:r>
              <a:rPr lang="en-US" dirty="0">
                <a:latin typeface="Consolas" panose="020B0609020204030204" pitchFamily="49" charset="0"/>
              </a:rPr>
              <a:t>r1 = r2 = 1</a:t>
            </a:r>
            <a:r>
              <a:rPr lang="en-US" dirty="0"/>
              <a:t>? Why or why not?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E0ACD1A-8457-1393-055A-1E1150389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r1 = load(y)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038E4F-A6A9-887D-DDDD-F40D4FB75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MM #1: Total Store Order (TSO)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7B4467-460D-DDBE-2CB9-D185D1D3C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32D4D508-FE89-7364-4CC9-943C3BE487BA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r2 = load(x)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store(y, 1)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B4A4A72-0931-8D3F-E46E-9A3CFB68D278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1F1EB98-6F78-DBD1-53A9-754D13777F31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380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26575-8E68-8B0F-C85A-C5EAE0320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BA75FBD-F614-D231-58E1-141E76D87923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Total store order (TSO): stores are totally ordered, but loads can read anywhere in that order (subject to program order)</a:t>
            </a:r>
          </a:p>
          <a:p>
            <a:r>
              <a:rPr lang="en-US" dirty="0"/>
              <a:t>Or equivalently: writes are buffered, propagate to other threads eventually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103DEB-6208-A5C5-486D-61C174F2A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MM #1: Total Store Order (TSO)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F8E86E-75C1-8A67-0A1B-42A747DF7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6B308A1D-9F1C-B945-340A-3C03C3835D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96209" y="1469847"/>
            <a:ext cx="1125981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// Thread 1  // Thread 2 // Thread 3 // Thread 4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x = 1		 y = 1  		r1 = x      r3 = 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chemeClr val="tx1"/>
                </a:solidFill>
                <a:latin typeface="Consolas" panose="020B0609020204030204" pitchFamily="49" charset="0"/>
              </a:rPr>
              <a:t>						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r2 = y 		r4 = x </a:t>
            </a:r>
          </a:p>
        </p:txBody>
      </p:sp>
    </p:spTree>
    <p:extLst>
      <p:ext uri="{BB962C8B-B14F-4D97-AF65-F5344CB8AC3E}">
        <p14:creationId xmlns:p14="http://schemas.microsoft.com/office/powerpoint/2010/main" val="4056309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BE1E4-935B-27DF-4E2F-F0BECFB62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5743C19-A5D3-EB41-E1A0-C98AD070EF02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we don’t want weak behavior, we can add </a:t>
            </a:r>
            <a:r>
              <a:rPr lang="en-US" i="1" dirty="0"/>
              <a:t>fences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C4509B1-BA83-ACFC-06BA-DFF2775EA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r1 = load(y)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2152B0-A7C6-6158-E810-DE35A083B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MM #1: Total Store Order (TSO)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63C729-8263-FD9E-5D11-71D124F51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8563E7E2-D325-C889-DC18-F820A08A66EF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store(y, 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8C35993-B8A5-BE8B-BFAD-70B70AA34E60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1E826A5-42EC-D23C-C273-9C90A8336273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789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5DF4D-7249-A647-28EB-D3217D7E7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F02903-EBF1-89CD-2E9F-C15F922ED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49BC41-473D-19B6-03FD-576CFF3877D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857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76933-CDFC-7F71-4E4A-B48262BE5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7E4ADE4-A6E7-721F-41A8-08E3FEDF6FA0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Total store order (TSO): stores are totally ordered, but loads can read anywhere in that order (subject to program order)</a:t>
            </a:r>
          </a:p>
          <a:p>
            <a:r>
              <a:rPr lang="en-US" dirty="0"/>
              <a:t>Partial store order (PSO): stores </a:t>
            </a:r>
            <a:r>
              <a:rPr lang="en-US" i="1" dirty="0"/>
              <a:t>to each location</a:t>
            </a:r>
            <a:r>
              <a:rPr lang="en-US" dirty="0"/>
              <a:t> are totally ordered (subject to program order)</a:t>
            </a:r>
          </a:p>
          <a:p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ADAB32-97E5-D6EF-360F-0A27EA16D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r1 = load(y)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30E28A-8D2C-D567-F0A3-B18C8A601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MM #2: Partial Store Order (PSO)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43647D-0C93-D3D7-27B4-911C4D55F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49071A09-EB4B-9FFE-8035-285C526D5AC9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store(y, 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77317D5-0BD0-992F-724F-075156D62139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2A7AE27-D5BA-3852-9152-D7FB629719DC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9949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5DF4D-7249-A647-28EB-D3217D7E7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F02903-EBF1-89CD-2E9F-C15F922ED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49BC41-473D-19B6-03FD-576CFF3877D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8152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3E086-C57C-CB02-2D17-D376B0D91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E8A0ACE-8ED5-F0CD-43BA-79243CBD7D50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Partial store order (PSO): stores </a:t>
            </a:r>
            <a:r>
              <a:rPr lang="en-US" i="1" dirty="0"/>
              <a:t>to each location</a:t>
            </a:r>
            <a:r>
              <a:rPr lang="en-US" dirty="0"/>
              <a:t> are totally ordered (subject to program order)</a:t>
            </a:r>
          </a:p>
          <a:p>
            <a:r>
              <a:rPr lang="en-US" dirty="0"/>
              <a:t>Or equivalently: writes are buffered, with a separate buffer for each location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20DF348-1B0C-1356-A5DC-0519CD2DD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r1 = load(y)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5388DD-AB00-12A6-ED32-4DADB147C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MM #2: Partial Store Order (PSO)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3AA402-1DFC-71AB-1413-FB6FC3754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34FCB83C-052D-84FE-5072-9DE93AC11074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store(y, 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F86E375-5EBF-B865-16F0-9E736C2F41A2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F24FB04-F5B0-0189-76C9-5FD45F08A436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9368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3B152-F584-2376-1E52-DE18C338B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092FDF5-51B9-F32C-397D-E17D796A4029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Partial store order (PSO): stores </a:t>
            </a:r>
            <a:r>
              <a:rPr lang="en-US" i="1" dirty="0"/>
              <a:t>to each location</a:t>
            </a:r>
            <a:r>
              <a:rPr lang="en-US" dirty="0"/>
              <a:t> are totally ordered (subject to program order)</a:t>
            </a:r>
          </a:p>
          <a:p>
            <a:r>
              <a:rPr lang="en-US" dirty="0"/>
              <a:t>Or equivalently: writes are buffered, with a separate buffer for each location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2346545-06A1-014E-7710-22F6E65D5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r1 = load(y)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9057F3-03EE-3650-FFC9-569F967FE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MM #2: Partial Store Order (PSO)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1EBE1A-CF6D-2501-BB85-E53CF051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7882024D-DE6F-B8FA-A483-ED68821753F2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r2 = load(x)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store(y, 1)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FE82A4C-969E-A14B-0C44-811B7336BEF7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80DB1E4-D87E-C3FB-C010-15681E6C7A98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693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57596-3531-E1FC-24AE-C0D20505D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13AC957-9532-748C-AF24-2FF52458E76E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Partial store order (PSO): stores </a:t>
            </a:r>
            <a:r>
              <a:rPr lang="en-US" i="1" dirty="0"/>
              <a:t>to each location</a:t>
            </a:r>
            <a:r>
              <a:rPr lang="en-US" dirty="0"/>
              <a:t> are totally ordered (subject to program order)</a:t>
            </a:r>
          </a:p>
          <a:p>
            <a:r>
              <a:rPr lang="en-US" dirty="0"/>
              <a:t>Or equivalently: writes are buffered, with a separate buffer for each location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439C419-BA56-6D1C-E4B1-6F2306FB6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store(y,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BCA355-56B3-94BD-C2D0-F96F064B7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MM #2: Partial Store Order (PSO)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21086B-8025-17DD-A312-0ABB9699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C4D6546A-8204-8C3C-356D-7B044749BD36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r1 = load(y)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7CEAA5E-A3EA-39BC-5949-7C186D3C17AB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1789C3-63E3-E7A4-11C3-9905DAC1053A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9578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72BF9-BC02-575C-2653-8C02A86CB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BBA251-51B4-F06D-2A54-BC1707B0B608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Write buffering, read buffering, independent reads of </a:t>
            </a:r>
            <a:r>
              <a:rPr lang="en-US"/>
              <a:t>independent writes, …</a:t>
            </a:r>
            <a:endParaRPr lang="en-US" dirty="0"/>
          </a:p>
          <a:p>
            <a:r>
              <a:rPr lang="en-US" dirty="0"/>
              <a:t>A good practical characterization, but not very expressive – there are always more variations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A8E118-F758-1A2C-8A80-5057A497F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Litmus Tests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D0FDEB-749C-FE75-4928-86ADB88F0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C9E0D6B7-9218-D6C1-997D-4E0DA8030D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96209" y="1469847"/>
            <a:ext cx="1125981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// Thread 1  // Thread 2 // Thread 3 // Thread 4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x = 1		 y = 1  		r1 = x      r3 = 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solidFill>
                  <a:schemeClr val="tx1"/>
                </a:solidFill>
                <a:latin typeface="Consolas" panose="020B0609020204030204" pitchFamily="49" charset="0"/>
              </a:rPr>
              <a:t>						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r2 = y 		r4 = x </a:t>
            </a:r>
          </a:p>
        </p:txBody>
      </p:sp>
    </p:spTree>
    <p:extLst>
      <p:ext uri="{BB962C8B-B14F-4D97-AF65-F5344CB8AC3E}">
        <p14:creationId xmlns:p14="http://schemas.microsoft.com/office/powerpoint/2010/main" val="23055239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5DF4D-7249-A647-28EB-D3217D7E7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F02903-EBF1-89CD-2E9F-C15F922ED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49BC41-473D-19B6-03FD-576CFF3877D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896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42E12-5021-C5D3-50E6-C6C379415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753FA71-D22A-06CA-C34C-D3C71811E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*x;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*x = 0 + 1;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4B1ACF-60D6-DCBF-7AED-EEFBEAA61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with caches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C50E7B-5485-9E7A-2123-770A03A13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D5CAA171-EA01-B229-B558-CADA1CADDFD0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int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 *y;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*y = 0 + 1;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FF604F7-7948-CF2A-60F4-FA06CD02E533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E3D3F80-AA07-DE10-BBB9-31289BB0524C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375F164-27A9-A914-C80F-72784067E014}"/>
              </a:ext>
            </a:extLst>
          </p:cNvPr>
          <p:cNvGraphicFramePr>
            <a:graphicFrameLocks noGrp="1"/>
          </p:cNvGraphicFramePr>
          <p:nvPr/>
        </p:nvGraphicFramePr>
        <p:xfrm>
          <a:off x="4297337" y="5264098"/>
          <a:ext cx="294895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4477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474477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3D36D04-401D-C7AE-EE75-22CA35B6C36E}"/>
              </a:ext>
            </a:extLst>
          </p:cNvPr>
          <p:cNvSpPr txBox="1"/>
          <p:nvPr/>
        </p:nvSpPr>
        <p:spPr>
          <a:xfrm>
            <a:off x="5060600" y="6118074"/>
            <a:ext cx="2499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Memory</a:t>
            </a:r>
          </a:p>
        </p:txBody>
      </p:sp>
      <p:pic>
        <p:nvPicPr>
          <p:cNvPr id="13" name="Graphic 12" descr="Processor outline">
            <a:extLst>
              <a:ext uri="{FF2B5EF4-FFF2-40B4-BE49-F238E27FC236}">
                <a16:creationId xmlns:a16="http://schemas.microsoft.com/office/drawing/2014/main" id="{9E4E9604-83E4-F968-2B16-342F4341B8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13199" y="3005118"/>
            <a:ext cx="914400" cy="914400"/>
          </a:xfrm>
          <a:prstGeom prst="rect">
            <a:avLst/>
          </a:prstGeom>
        </p:spPr>
      </p:pic>
      <p:pic>
        <p:nvPicPr>
          <p:cNvPr id="14" name="Graphic 13" descr="Processor outline">
            <a:extLst>
              <a:ext uri="{FF2B5EF4-FFF2-40B4-BE49-F238E27FC236}">
                <a16:creationId xmlns:a16="http://schemas.microsoft.com/office/drawing/2014/main" id="{4F94E015-B833-B65A-57FC-D755CA17B4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2264" y="3005118"/>
            <a:ext cx="914400" cy="914400"/>
          </a:xfrm>
          <a:prstGeom prst="rect">
            <a:avLst/>
          </a:prstGeom>
        </p:spPr>
      </p:pic>
      <p:pic>
        <p:nvPicPr>
          <p:cNvPr id="16" name="Graphic 15" descr="Processor with solid fill">
            <a:extLst>
              <a:ext uri="{FF2B5EF4-FFF2-40B4-BE49-F238E27FC236}">
                <a16:creationId xmlns:a16="http://schemas.microsoft.com/office/drawing/2014/main" id="{2353AEB5-7CB3-2A16-6671-E92D3AF835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314614" y="4364744"/>
            <a:ext cx="914400" cy="914400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250538E-ED05-DB22-E7E6-F938BCD53AD3}"/>
              </a:ext>
            </a:extLst>
          </p:cNvPr>
          <p:cNvCxnSpPr>
            <a:cxnSpLocks/>
          </p:cNvCxnSpPr>
          <p:nvPr/>
        </p:nvCxnSpPr>
        <p:spPr>
          <a:xfrm>
            <a:off x="4249367" y="4282517"/>
            <a:ext cx="1014430" cy="2029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6903A58-7E99-1A57-DA93-AD64C4E11CA7}"/>
              </a:ext>
            </a:extLst>
          </p:cNvPr>
          <p:cNvCxnSpPr>
            <a:cxnSpLocks/>
          </p:cNvCxnSpPr>
          <p:nvPr/>
        </p:nvCxnSpPr>
        <p:spPr>
          <a:xfrm flipV="1">
            <a:off x="6311996" y="4350390"/>
            <a:ext cx="1077333" cy="16315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419FAC8-D7FA-F23B-FA98-C6A44046E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746391"/>
              </p:ext>
            </p:extLst>
          </p:nvPr>
        </p:nvGraphicFramePr>
        <p:xfrm>
          <a:off x="2067297" y="3979550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E9046A5-9D2E-8550-F7C9-E6F583BE65F9}"/>
              </a:ext>
            </a:extLst>
          </p:cNvPr>
          <p:cNvGraphicFramePr>
            <a:graphicFrameLocks noGrp="1"/>
          </p:cNvGraphicFramePr>
          <p:nvPr/>
        </p:nvGraphicFramePr>
        <p:xfrm>
          <a:off x="7646362" y="4080264"/>
          <a:ext cx="20062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102">
                  <a:extLst>
                    <a:ext uri="{9D8B030D-6E8A-4147-A177-3AD203B41FA5}">
                      <a16:colId xmlns:a16="http://schemas.microsoft.com/office/drawing/2014/main" val="1355861971"/>
                    </a:ext>
                  </a:extLst>
                </a:gridCol>
                <a:gridCol w="1003102">
                  <a:extLst>
                    <a:ext uri="{9D8B030D-6E8A-4147-A177-3AD203B41FA5}">
                      <a16:colId xmlns:a16="http://schemas.microsoft.com/office/drawing/2014/main" val="2860008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242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38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971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2D1E3-C770-BB39-1B2D-D048BFB4D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16914-4FBD-87AB-DBD6-86FFE784E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memory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BE961-40F2-D1FF-7F09-FE733A372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15719"/>
          </a:xfrm>
        </p:spPr>
        <p:txBody>
          <a:bodyPr>
            <a:normAutofit/>
          </a:bodyPr>
          <a:lstStyle/>
          <a:p>
            <a:r>
              <a:rPr lang="en-US" dirty="0"/>
              <a:t>Easiest to start at the processor level</a:t>
            </a:r>
          </a:p>
          <a:p>
            <a:r>
              <a:rPr lang="en-US" dirty="0"/>
              <a:t>We’ll still sometimes write C-like pseudocode, but imagine it’s in your preferred assembly language</a:t>
            </a:r>
          </a:p>
          <a:p>
            <a:r>
              <a:rPr lang="en-US" dirty="0"/>
              <a:t>Every processor architecture comes with a </a:t>
            </a:r>
            <a:r>
              <a:rPr lang="en-US" i="1" dirty="0"/>
              <a:t>specification</a:t>
            </a:r>
            <a:r>
              <a:rPr lang="en-US" dirty="0"/>
              <a:t> explaining its memory model – on this chip, what can you expect?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6FD7A1-4C99-DBCC-B9F3-342FE2EE8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46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23CEF-15B8-6BDD-308E-C279F1A38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7823B43-7FD0-C113-EE3F-A953012A7CA3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Sequential consistency (SC): programs execute as if every operation happens in a single total order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5B08D41-7015-0196-B488-D6EFD7AD2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r1 = load(y)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D1FD3D-61A4-4F00-7E30-37A9F0562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4F497-568A-FDB9-72EF-0AE08F2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716B4E7E-C58F-00D3-753D-771B7E08AEE2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store(y, 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	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A2C515F-A444-38FA-9708-3E50B45478C0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00F4CFE-066E-33E9-C6C0-5F766AEF812F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65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216A7-1C64-6439-7203-59224B12E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C33FD4F-3B16-D587-D470-47CF6B4B596D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Sequential consistency (SC): programs execute as if every operation happens in a single total order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FE1C946-1B3D-AD34-152E-4B975611E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1 </a:t>
            </a:r>
            <a:r>
              <a:rPr lang="en-US" dirty="0">
                <a:latin typeface="Consolas" panose="020B0609020204030204" pitchFamily="49" charset="0"/>
              </a:rPr>
              <a:t> 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3 </a:t>
            </a:r>
            <a:r>
              <a:rPr lang="en-US" dirty="0">
                <a:latin typeface="Consolas" panose="020B0609020204030204" pitchFamily="49" charset="0"/>
              </a:rPr>
              <a:t> r1 = load(y)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CD928F-B1CB-0808-DC48-2FD9A70F6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686824-0F6F-F220-A8C4-81343303B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C8A6142E-67AE-6E56-2C7D-D07700640F0D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2 </a:t>
            </a:r>
            <a:r>
              <a:rPr lang="en-US" dirty="0">
                <a:latin typeface="Consolas" panose="020B0609020204030204" pitchFamily="49" charset="0"/>
              </a:rPr>
              <a:t> store(y, 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4 </a:t>
            </a:r>
            <a:r>
              <a:rPr lang="en-US" dirty="0">
                <a:latin typeface="Consolas" panose="020B0609020204030204" pitchFamily="49" charset="0"/>
              </a:rPr>
              <a:t> 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0E4B18-97E5-6BC7-83C7-D489C88D38C5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C4F62E-BF85-A694-E2AB-C8FBDF8700C1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620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D914F-B77D-872D-F048-431FF77B1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A77B6B6-7BA5-51E6-E8EA-DD09C9B54573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Sequential consistency (SC): programs execute as if every operation happens in a single total order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D3ECBBC-BE12-D607-E900-109F7529C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1 </a:t>
            </a:r>
            <a:r>
              <a:rPr lang="en-US" dirty="0">
                <a:latin typeface="Consolas" panose="020B0609020204030204" pitchFamily="49" charset="0"/>
              </a:rPr>
              <a:t> 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4 </a:t>
            </a:r>
            <a:r>
              <a:rPr lang="en-US" dirty="0">
                <a:latin typeface="Consolas" panose="020B0609020204030204" pitchFamily="49" charset="0"/>
              </a:rPr>
              <a:t> r1 = load(y)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BE3587-F40F-C332-8180-089D7DF66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FBE389-4F4D-4008-668C-B7275AA75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D019C49C-14C5-1EC1-C124-7F20CFEE6915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2 </a:t>
            </a:r>
            <a:r>
              <a:rPr lang="en-US" dirty="0">
                <a:latin typeface="Consolas" panose="020B0609020204030204" pitchFamily="49" charset="0"/>
              </a:rPr>
              <a:t> store(y, 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3 </a:t>
            </a:r>
            <a:r>
              <a:rPr lang="en-US" dirty="0">
                <a:latin typeface="Consolas" panose="020B0609020204030204" pitchFamily="49" charset="0"/>
              </a:rPr>
              <a:t> 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9F71789-29F1-D3B6-D408-C4666490A937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BDCF493-84A6-439C-B751-D933D45C6C54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8132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63886-621C-2CC1-7937-282E01B54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8DC38A4-C5AC-AB93-73CD-041DC4E1F6E9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Sequential consistency (SC): programs execute as if every operation happens in a single total order</a:t>
            </a:r>
          </a:p>
          <a:p>
            <a:r>
              <a:rPr lang="en-US" dirty="0"/>
              <a:t>This matches the one-memory, no-caches picture (but note the “as if”!)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FF376F-D5E7-47D7-5777-C9A0B60D1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1 </a:t>
            </a:r>
            <a:r>
              <a:rPr lang="en-US" dirty="0">
                <a:latin typeface="Consolas" panose="020B0609020204030204" pitchFamily="49" charset="0"/>
              </a:rPr>
              <a:t> 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2 </a:t>
            </a:r>
            <a:r>
              <a:rPr lang="en-US" dirty="0">
                <a:latin typeface="Consolas" panose="020B0609020204030204" pitchFamily="49" charset="0"/>
              </a:rPr>
              <a:t> r1 = load(y)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0EE6FF-F74F-7F9E-6F4E-1AEE25B27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DBD00B-0A01-9A7A-4578-0EFC7B6C5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E03FCBCE-3D81-50C0-35A1-227146471979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3 </a:t>
            </a:r>
            <a:r>
              <a:rPr lang="en-US" dirty="0">
                <a:latin typeface="Consolas" panose="020B0609020204030204" pitchFamily="49" charset="0"/>
              </a:rPr>
              <a:t> store(y, 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4 </a:t>
            </a:r>
            <a:r>
              <a:rPr lang="en-US" dirty="0">
                <a:latin typeface="Consolas" panose="020B0609020204030204" pitchFamily="49" charset="0"/>
              </a:rPr>
              <a:t> 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9306F20-6DAB-EE62-C873-8FA27BB17C2B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775ADE-9967-5227-CE21-56884C9F9A2C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8064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03937-E453-B71C-7494-0900C6546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A74857F-481F-2707-9D28-D6A1D410EB81}"/>
              </a:ext>
            </a:extLst>
          </p:cNvPr>
          <p:cNvSpPr txBox="1">
            <a:spLocks/>
          </p:cNvSpPr>
          <p:nvPr/>
        </p:nvSpPr>
        <p:spPr>
          <a:xfrm>
            <a:off x="676656" y="1637031"/>
            <a:ext cx="10753725" cy="51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Exercise: What are the possible outcomes of this program?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C896C92-4CC6-F434-B49F-436DE2E3E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7" y="1861966"/>
            <a:ext cx="5204912" cy="50055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1 </a:t>
            </a:r>
            <a:r>
              <a:rPr lang="en-US" dirty="0">
                <a:latin typeface="Consolas" panose="020B0609020204030204" pitchFamily="49" charset="0"/>
              </a:rPr>
              <a:t> store(x, 1)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2 </a:t>
            </a:r>
            <a:r>
              <a:rPr lang="en-US" dirty="0">
                <a:latin typeface="Consolas" panose="020B0609020204030204" pitchFamily="49" charset="0"/>
              </a:rPr>
              <a:t> r1 = load(y)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93D458-C9F7-2DDB-F217-FA63A7970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11566-7109-E3B0-1814-54B698D91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4EE1E78B-ADCF-3120-09CC-42F4D41AF673}"/>
              </a:ext>
            </a:extLst>
          </p:cNvPr>
          <p:cNvSpPr txBox="1">
            <a:spLocks/>
          </p:cNvSpPr>
          <p:nvPr/>
        </p:nvSpPr>
        <p:spPr>
          <a:xfrm>
            <a:off x="6225087" y="1861966"/>
            <a:ext cx="5204912" cy="5005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5425" indent="-225425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08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―"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06500" indent="-290513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Calibri Light" panose="020F0302020204030204" pitchFamily="34" charset="0"/>
              <a:buChar char="»"/>
              <a:defRPr sz="2400" i="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5750" indent="-28575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3 </a:t>
            </a:r>
            <a:r>
              <a:rPr lang="en-US" dirty="0">
                <a:latin typeface="Consolas" panose="020B0609020204030204" pitchFamily="49" charset="0"/>
              </a:rPr>
              <a:t> store(y, 1)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</a:rPr>
              <a:t>4 </a:t>
            </a:r>
            <a:r>
              <a:rPr lang="en-US" dirty="0">
                <a:latin typeface="Consolas" panose="020B0609020204030204" pitchFamily="49" charset="0"/>
              </a:rPr>
              <a:t> r2 = load(x)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2A9560C-9C97-37DF-404E-881D173E8D9C}"/>
              </a:ext>
            </a:extLst>
          </p:cNvPr>
          <p:cNvCxnSpPr/>
          <p:nvPr/>
        </p:nvCxnSpPr>
        <p:spPr>
          <a:xfrm>
            <a:off x="5464140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F7DF7-1617-D212-82A3-9C3B9E051762}"/>
              </a:ext>
            </a:extLst>
          </p:cNvPr>
          <p:cNvCxnSpPr/>
          <p:nvPr/>
        </p:nvCxnSpPr>
        <p:spPr>
          <a:xfrm>
            <a:off x="6123453" y="1337138"/>
            <a:ext cx="0" cy="228600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0432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588e997-0dbf-4e8b-aeb2-8dcebd5c49e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c0e23b84-ed6a-4f35-b019-2ee0829daeec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c77661d-49ba-4c5e-8a55-59bf633940cc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67b0dbd9-8bfd-49d2-80e8-17b1a25d6df2"/>
</p:tagLst>
</file>

<file path=ppt/theme/theme1.xml><?xml version="1.0" encoding="utf-8"?>
<a:theme xmlns:a="http://schemas.openxmlformats.org/drawingml/2006/main" name="Metropolitan">
  <a:themeElements>
    <a:clrScheme name="Custom 1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2370CD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76013</TotalTime>
  <Words>1595</Words>
  <Application>Microsoft Office PowerPoint</Application>
  <PresentationFormat>Widescreen</PresentationFormat>
  <Paragraphs>289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Consolas</vt:lpstr>
      <vt:lpstr>Metropolitan</vt:lpstr>
      <vt:lpstr>CS 554 – Advanced Topics in Concurrent Computing Systems</vt:lpstr>
      <vt:lpstr>PowerPoint Presentation</vt:lpstr>
      <vt:lpstr>Concurrent programming with caches</vt:lpstr>
      <vt:lpstr>Hardware memory models</vt:lpstr>
      <vt:lpstr>Sequential Consistency</vt:lpstr>
      <vt:lpstr>Sequential Consistency</vt:lpstr>
      <vt:lpstr>Sequential Consistency</vt:lpstr>
      <vt:lpstr>Sequential Consistency</vt:lpstr>
      <vt:lpstr>Sequential Consistency</vt:lpstr>
      <vt:lpstr>Sequential Consistency and beyond</vt:lpstr>
      <vt:lpstr>Concurrent programming with caches</vt:lpstr>
      <vt:lpstr>PowerPoint Presentation</vt:lpstr>
      <vt:lpstr>Weak MM #1: Total Store Order (TSO)</vt:lpstr>
      <vt:lpstr>Weak MM #1: Total Store Order (TSO)</vt:lpstr>
      <vt:lpstr>Weak MM #1: Total Store Order (TSO)</vt:lpstr>
      <vt:lpstr>Weak MM #1: Total Store Order (TSO)</vt:lpstr>
      <vt:lpstr>Weak MM #1: Total Store Order (TSO)</vt:lpstr>
      <vt:lpstr>PowerPoint Presentation</vt:lpstr>
      <vt:lpstr>Weak MM #2: Partial Store Order (PSO)</vt:lpstr>
      <vt:lpstr>Weak MM #2: Partial Store Order (PSO)</vt:lpstr>
      <vt:lpstr>Weak MM #2: Partial Store Order (PSO)</vt:lpstr>
      <vt:lpstr>Weak MM #2: Partial Store Order (PSO)</vt:lpstr>
      <vt:lpstr>Litmus Tests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494 lecture 1</dc:title>
  <dc:creator>Susannah Mansky</dc:creator>
  <cp:lastModifiedBy>William Mansky</cp:lastModifiedBy>
  <cp:revision>300</cp:revision>
  <dcterms:created xsi:type="dcterms:W3CDTF">2018-08-06T16:06:24Z</dcterms:created>
  <dcterms:modified xsi:type="dcterms:W3CDTF">2025-08-27T17:57:59Z</dcterms:modified>
</cp:coreProperties>
</file>