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2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tags/tag3.xml" ContentType="application/vnd.openxmlformats-officedocument.presentationml.tags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tags/tag4.xml" ContentType="application/vnd.openxmlformats-officedocument.presentationml.tags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tags/tag5.xml" ContentType="application/vnd.openxmlformats-officedocument.presentationml.tags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701" r:id="rId1"/>
  </p:sldMasterIdLst>
  <p:notesMasterIdLst>
    <p:notesMasterId r:id="rId30"/>
  </p:notesMasterIdLst>
  <p:sldIdLst>
    <p:sldId id="256" r:id="rId2"/>
    <p:sldId id="536" r:id="rId3"/>
    <p:sldId id="263" r:id="rId4"/>
    <p:sldId id="281" r:id="rId5"/>
    <p:sldId id="264" r:id="rId6"/>
    <p:sldId id="537" r:id="rId7"/>
    <p:sldId id="520" r:id="rId8"/>
    <p:sldId id="521" r:id="rId9"/>
    <p:sldId id="522" r:id="rId10"/>
    <p:sldId id="523" r:id="rId11"/>
    <p:sldId id="524" r:id="rId12"/>
    <p:sldId id="525" r:id="rId13"/>
    <p:sldId id="538" r:id="rId14"/>
    <p:sldId id="526" r:id="rId15"/>
    <p:sldId id="527" r:id="rId16"/>
    <p:sldId id="528" r:id="rId17"/>
    <p:sldId id="534" r:id="rId18"/>
    <p:sldId id="535" r:id="rId19"/>
    <p:sldId id="529" r:id="rId20"/>
    <p:sldId id="514" r:id="rId21"/>
    <p:sldId id="515" r:id="rId22"/>
    <p:sldId id="540" r:id="rId23"/>
    <p:sldId id="532" r:id="rId24"/>
    <p:sldId id="531" r:id="rId25"/>
    <p:sldId id="408" r:id="rId26"/>
    <p:sldId id="420" r:id="rId27"/>
    <p:sldId id="409" r:id="rId28"/>
    <p:sldId id="539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7" autoAdjust="0"/>
    <p:restoredTop sz="94660"/>
  </p:normalViewPr>
  <p:slideViewPr>
    <p:cSldViewPr snapToGrid="0">
      <p:cViewPr varScale="1">
        <p:scale>
          <a:sx n="87" d="100"/>
          <a:sy n="87" d="100"/>
        </p:scale>
        <p:origin x="394" y="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BD58A-BD1B-40F7-9E00-84F297F086BE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2F113A-3271-48F5-857E-76D4FE824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423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2307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FC009B-6842-48A2-1D8D-9BE06CD8DE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D9722AC-584E-73AF-66E5-453242C464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81FBE14-4440-8294-828E-5D5BF22FA3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have multiple threads of execution in the program.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EE8D5C-3D9B-313B-C673-21C9A894C8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8105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93CD73-282F-4AF2-E59C-D54554B6EA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EB4A07A-9C03-C4A3-AB4A-8784345214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8BD61DC-D9B3-9538-8017-D55C434E7B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Or maybe it happens in a different order.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F9FCA4-04A7-8797-57F6-4C448E9710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3339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1792DA-F248-E0A0-5341-EFC7BCCD7B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567C547-35B3-8460-D3FA-F9E3F26A80B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840A39E-0DAA-F97E-DFFB-531E5B92EA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
Poll Title: Do not modify the notes in this section to avoid tampering with the Poll Everywhere activity.
More info at polleverywhere.com/support
Questions
https://www.polleverywhere.com/discourses/9lqXsklTQ5Mxj2gy9gGyX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30D583-8852-634A-336A-F9391C0EF1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43B69D6-4436-4749-643C-237A77EC20F3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1009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B65223-D11B-9DF8-5FBC-0351F5CAC7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B657D8B-A093-3852-E655-9FF948FD3F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1DCFBFD-9632-687B-6A7C-8990FADDA9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What’s actually happening here?</a:t>
            </a:r>
            <a:br>
              <a:rPr lang="en-US" dirty="0"/>
            </a:br>
            <a:r>
              <a:rPr lang="en-US" dirty="0"/>
              <a:t>Memory can only do one thing at a time, and each CPU has to wait for its operation to finish before proceeding.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83633D-63E3-DC46-4961-87DBA594A6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1192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5A8F07-DF82-2F01-5BC6-C82FCAF590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FC220C3-01F3-8A5A-7A9B-924FAE691C2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A0551F4-2E93-0A23-31D9-9D8180739F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What’s actually happening here?</a:t>
            </a:r>
            <a:br>
              <a:rPr lang="en-US" dirty="0"/>
            </a:br>
            <a:r>
              <a:rPr lang="en-US" dirty="0"/>
              <a:t>Memory can only do one thing at a time, and each CPU has to wait for its operation to finish before proceeding.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FD833E-BB9B-0F05-AD94-BAE39B88B0C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34040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521248-DE8B-B5C8-11D0-F6F401B3A3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FCD4D0D-DE85-AA20-02A2-A6967D759E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2617536-BEF0-7CD9-90A7-7FDC8386B3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What’s actually happening here?</a:t>
            </a:r>
            <a:br>
              <a:rPr lang="en-US" dirty="0"/>
            </a:br>
            <a:r>
              <a:rPr lang="en-US" dirty="0"/>
              <a:t>Memory can only do one thing at a time, and each CPU has to wait for its operation to finish before proceeding.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8BD764-FA89-6208-ADC7-4217DDC0E4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50925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8E9F04-5592-5072-0A1E-87B1E712C5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EF53E51-1D23-C59A-05AC-5A6D03EEB5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234F88D-CCD5-DA74-E3C9-ED225B0B39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What’s actually happening here?</a:t>
            </a:r>
            <a:br>
              <a:rPr lang="en-US" dirty="0"/>
            </a:br>
            <a:r>
              <a:rPr lang="en-US" dirty="0"/>
              <a:t>Memory can only do one thing at a time, and each CPU has to wait for its operation to finish before proceeding.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E45280-AA3B-91B1-66A5-D38DBC00E3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19234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105749-3E12-202C-CCAD-DA5C710FDE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AB43661-77CE-3E46-02C2-CA632FDE6A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03AFE7F-2FF9-3907-9A65-EE8640EEB1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What’s actually happening here?</a:t>
            </a:r>
            <a:br>
              <a:rPr lang="en-US" dirty="0"/>
            </a:br>
            <a:r>
              <a:rPr lang="en-US" dirty="0"/>
              <a:t>Memory can only do one thing at a time, and each CPU has to wait for its operation to finish before proceeding.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D99658-6498-193D-698D-7A0F26EF85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9390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897179-24F8-54B1-0AD9-E339B7059D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3757959-0166-F887-9F4B-BB20761047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F62662B-8842-7819-D0BB-875029FD0F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What’s actually happening here?</a:t>
            </a:r>
            <a:br>
              <a:rPr lang="en-US" dirty="0"/>
            </a:br>
            <a:r>
              <a:rPr lang="en-US" dirty="0"/>
              <a:t>Memory can only do one thing at a time, and each CPU has to wait for its operation to finish before proceeding.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920D1C-B9A2-8B23-4977-C96A0D06F2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88830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35633D-AE34-543B-DFEF-C43567816A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ED438BD-7420-CE50-5D4A-25BF9632B0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2D60797-3D86-E6CD-BF4C-97B6B26752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raises all sorts of weird questions. Do threads have to agree on the order writes happened in? How about writes to the same location? Is it possible to read a value while it’s being updated?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95CB88-6572-C810-788D-D525C48FB7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0083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
Poll Title: Do not modify the notes in this section to avoid tampering with the Poll Everywhere activity.
More info at polleverywhere.com/support
Questions
https://www.polleverywhere.com/discourses/9lqXsklTQ5Mxj2gy9gGyX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5C181E-D99C-0884-FBE2-B0C3BF3842D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70737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88DBE6-C62C-863D-1C9E-288CF06237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24F5CAC-3D66-63AA-A510-4C21AD9806C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6318777-AF42-273A-924E-6DF30AEB63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This raises all sorts of weird questions. Do threads have to agree on the order writes happened in? How about writes to the same location? Is it possible to read a value while it’s being updated?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B6AFE8-6F98-375E-6E3A-D10D0C8DE2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2347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824625-E38F-4E54-920B-825D3406E6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E88DAF5-55DC-9476-CAB2-5781582762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9ADA4AF-9B2E-EB15-3D3B-2A94528650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
Poll Title: Do not modify the notes in this section to avoid tampering with the Poll Everywhere activity.
More info at polleverywhere.com/support
Questions
https://www.polleverywhere.com/discourses/9lqXsklTQ5Mxj2gy9gGyX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AE6A6D-3435-96DA-27D3-BD6C787EA7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E0377F-B73A-1022-927A-81FF201008D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83434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A6B9B7-3885-D371-3305-DF87EDE248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78FB0AD-3F51-3177-57BF-3463C979D8A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EADA649-E186-FBD8-389F-8860459964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course doesn’t have any prerequisites.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9A59B6-0000-A703-EAEA-39BCA00203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7348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the first time the class has been this big, so we’ll probably make adjustments as we go – please let me know if you think of anything that would help you!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97976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38988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7C6B5B-EE34-547A-C3BF-9B5411319A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68127F6-D7CC-C672-301D-DF9FECD6596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CF087B7-EF24-59FA-A3E6-0446012196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
Poll Title: Do not modify the notes in this section to avoid tampering with the Poll Everywhere activity.
More info at polleverywhere.com/support
Questions
https://www.polleverywhere.com/discourses/9lqXsklTQ5Mxj2gy9gGyX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C7934C-AE61-43F5-935C-D97B7E7C00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65E307C-AE68-B835-C762-E5414C95296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3570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My research area is program verification, so in this class you’ll be learning the tools and techniques I use every day.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140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class is going to be significantly different from any other CS class you’ve taken, so please, stop me and ask questions!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5956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C45B08-B0B1-C9A9-1C7D-268675F673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C3D8DE5-E5E3-C38F-80E7-83B8F4CD98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19AA23D-A51A-2B25-C25F-4CFAC6CB7D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
Poll Title: Do not modify the notes in this section to avoid tampering with the Poll Everywhere activity.
More info at polleverywhere.com/support
Questions
https://www.polleverywhere.com/discourses/9lqXsklTQ5Mxj2gy9gGyX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FA2B5E-EA34-3A34-BE2C-00B24E9552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A806BAE-98DD-C376-293D-628E98DD7987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0022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2805F9-6897-0C17-4223-E20363FF37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6A7844A-B103-C74F-FD06-BE5ED4F45D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573A0C0-3A21-DC44-655B-5383367990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have multiple threads of execution in the program.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A9F7C1-C411-7B2F-FE97-EC5154DB80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0497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DBC570-F181-821F-CAE8-7C197B32DC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218659B-1783-7F3F-9857-261D184EE5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929D978-308C-E64A-4DDD-7340210D2F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have multiple threads of execution in the program.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9317A0-9E13-258C-46B5-F522D67E33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3908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A39FBC-B4F1-1698-D6B7-EDAED00CA2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D1C9041-34BA-E661-8D1F-B0049937B8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FA242A7-6000-8C83-51C7-140ACC9EEC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have multiple threads of execution in the program.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1B7728-FFE5-4989-0F4E-364BBB42C2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7663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073AE8-65E3-78B9-DB65-5F7E6C42E2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02B0A54-90D7-BD7F-010A-56640002EF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E29DE9F-9DEC-E0F6-DA43-1F4D79BAA7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have multiple threads of execution in the program.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B2ED7F-AE30-CFEF-35B7-02D271C49B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0150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43963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20128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48C6787-AA23-4CCF-A4E5-B581B7F8C8BA}" type="datetime1">
              <a:rPr lang="en-US" smtClean="0"/>
              <a:t>8/21/2025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46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B111E-5611-4ADA-A1B0-6EF235452256}" type="datetime1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686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5CA1C-7FCE-4A47-839A-B256412617F7}" type="datetime1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125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24" y="-21167"/>
            <a:ext cx="10772775" cy="165819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1637032"/>
            <a:ext cx="10753725" cy="4140834"/>
          </a:xfrm>
        </p:spPr>
        <p:txBody>
          <a:bodyPr/>
          <a:lstStyle>
            <a:lvl1pPr marL="225425" indent="-225425">
              <a:buFont typeface="Arial" panose="020B0604020202020204" pitchFamily="34" charset="0"/>
              <a:buChar char="•"/>
              <a:defRPr sz="3200"/>
            </a:lvl1pPr>
            <a:lvl2pPr marL="914400" indent="-450850">
              <a:buFont typeface="Calibri Light" panose="020F0302020204030204" pitchFamily="34" charset="0"/>
              <a:buChar char="―"/>
              <a:defRPr sz="2800"/>
            </a:lvl2pPr>
            <a:lvl3pPr marL="1206500" indent="-290513">
              <a:buFont typeface="Calibri Light" panose="020F0302020204030204" pitchFamily="34" charset="0"/>
              <a:buChar char="»"/>
              <a:defRPr sz="2400" i="0"/>
            </a:lvl3pPr>
            <a:lvl4pPr marL="285750" indent="-285750">
              <a:buFont typeface="Arial" panose="020B0604020202020204" pitchFamily="34" charset="0"/>
              <a:buChar char="•"/>
              <a:defRPr/>
            </a:lvl4pPr>
            <a:lvl5pPr marL="285750" indent="-2857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A1007-A3F4-42DF-A5DC-E03BDA3E9E2C}" type="datetime1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>
            <a:lvl1pPr>
              <a:defRPr sz="2400">
                <a:solidFill>
                  <a:schemeClr val="tx1">
                    <a:alpha val="25000"/>
                  </a:schemeClr>
                </a:solidFill>
              </a:defRPr>
            </a:lvl1pPr>
          </a:lstStyle>
          <a:p>
            <a:fld id="{1F1B8572-414E-4329-B0B0-F510B92A29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4147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6D767-4E24-4311-A18C-7579D0CC683C}" type="datetime1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525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43C89-380D-4DA8-AD85-C2CE1EC6D610}" type="datetime1">
              <a:rPr lang="en-US" smtClean="0"/>
              <a:t>8/21/2025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253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0608B-0EDC-4D88-AA28-46F4ACBC96A9}" type="datetime1">
              <a:rPr lang="en-US" smtClean="0"/>
              <a:t>8/21/2025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828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A6552-A0CD-490C-9CEA-E009CA405FB0}" type="datetime1">
              <a:rPr lang="en-US" smtClean="0"/>
              <a:t>8/21/2025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431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1E18-D083-4E62-B90B-F5DC4F432D91}" type="datetime1">
              <a:rPr lang="en-US" smtClean="0"/>
              <a:t>8/21/2025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831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53E8F-B4C5-4ADA-845F-A5D3966C7FD9}" type="datetime1">
              <a:rPr lang="en-US" smtClean="0"/>
              <a:t>8/21/2025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955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A11815F-3C10-4129-B3A5-759540782D9C}" type="datetime1">
              <a:rPr lang="en-US" smtClean="0"/>
              <a:t>8/21/2025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5876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221B6115-706D-4273-8F9C-8EB6476DC8C3}" type="datetime1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378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4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radescope.com/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radescope.com/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radescope.com/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mansky1@uic.edu" TargetMode="External"/><Relationship Id="rId7" Type="http://schemas.openxmlformats.org/officeDocument/2006/relationships/hyperlink" Target="https://www.gradescope.com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iazza.com/uic/fall2025/cs554" TargetMode="External"/><Relationship Id="rId5" Type="http://schemas.openxmlformats.org/officeDocument/2006/relationships/hyperlink" Target="https://pollev.com/wmansky771" TargetMode="External"/><Relationship Id="rId4" Type="http://schemas.openxmlformats.org/officeDocument/2006/relationships/hyperlink" Target="https://www.cs.uic.edu/~mansky/teaching/cs472/sp25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pollev.com/wmansky771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iazza.com/class/m5li1hart2f41o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 554 – Advanced Topics in Concurrent Computing Systems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William Mansky</a:t>
            </a:r>
          </a:p>
        </p:txBody>
      </p:sp>
    </p:spTree>
    <p:extLst>
      <p:ext uri="{BB962C8B-B14F-4D97-AF65-F5344CB8AC3E}">
        <p14:creationId xmlns:p14="http://schemas.microsoft.com/office/powerpoint/2010/main" val="8894707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EB9CD6-6CDE-1BDC-1685-13F39B126E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9855E0F-3D9F-980D-7E4A-CD4E3CF6B2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7" y="1861966"/>
            <a:ext cx="5204912" cy="50055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int </a:t>
            </a:r>
            <a:r>
              <a:rPr lang="en-US" dirty="0" err="1">
                <a:latin typeface="Consolas" panose="020B0609020204030204" pitchFamily="49" charset="0"/>
              </a:rPr>
              <a:t>val</a:t>
            </a:r>
            <a:r>
              <a:rPr lang="en-US" dirty="0">
                <a:latin typeface="Consolas" panose="020B0609020204030204" pitchFamily="49" charset="0"/>
              </a:rPr>
              <a:t> = *x;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*x = 0 + 1;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16948D6-2EC2-BF08-C998-703EA12FF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programming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46C590-293C-482B-4D69-F9791F0BF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0E0BC554-178D-98F4-8167-99C870481417}"/>
              </a:ext>
            </a:extLst>
          </p:cNvPr>
          <p:cNvSpPr txBox="1">
            <a:spLocks/>
          </p:cNvSpPr>
          <p:nvPr/>
        </p:nvSpPr>
        <p:spPr>
          <a:xfrm>
            <a:off x="6225087" y="1861966"/>
            <a:ext cx="5204912" cy="50055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5425" indent="-225425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08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―"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06500" indent="-290513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»"/>
              <a:defRPr sz="2400" i="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nsolas" panose="020B0609020204030204" pitchFamily="49" charset="0"/>
              </a:rPr>
              <a:t>	int </a:t>
            </a:r>
            <a:r>
              <a:rPr lang="en-US" dirty="0" err="1">
                <a:latin typeface="Consolas" panose="020B0609020204030204" pitchFamily="49" charset="0"/>
              </a:rPr>
              <a:t>val</a:t>
            </a:r>
            <a:r>
              <a:rPr lang="en-US" dirty="0">
                <a:latin typeface="Consolas" panose="020B0609020204030204" pitchFamily="49" charset="0"/>
              </a:rPr>
              <a:t> = *y;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nsolas" panose="020B0609020204030204" pitchFamily="49" charset="0"/>
              </a:rPr>
              <a:t>	*y = 0 + 1;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BB518D6-A3AB-0272-BF29-65709DBB8070}"/>
              </a:ext>
            </a:extLst>
          </p:cNvPr>
          <p:cNvCxnSpPr/>
          <p:nvPr/>
        </p:nvCxnSpPr>
        <p:spPr>
          <a:xfrm>
            <a:off x="5464140" y="1337138"/>
            <a:ext cx="0" cy="228600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57AFE52-8E3D-D4C9-2656-ED66769B36D9}"/>
              </a:ext>
            </a:extLst>
          </p:cNvPr>
          <p:cNvCxnSpPr/>
          <p:nvPr/>
        </p:nvCxnSpPr>
        <p:spPr>
          <a:xfrm>
            <a:off x="6123453" y="1337138"/>
            <a:ext cx="0" cy="228600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E34FD1FE-6132-1D00-BE01-436D77EDCE10}"/>
              </a:ext>
            </a:extLst>
          </p:cNvPr>
          <p:cNvCxnSpPr/>
          <p:nvPr/>
        </p:nvCxnSpPr>
        <p:spPr>
          <a:xfrm>
            <a:off x="1033869" y="2688063"/>
            <a:ext cx="55139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35A9E976-195A-1C10-0F9C-5AC5077EC340}"/>
              </a:ext>
            </a:extLst>
          </p:cNvPr>
          <p:cNvCxnSpPr/>
          <p:nvPr/>
        </p:nvCxnSpPr>
        <p:spPr>
          <a:xfrm>
            <a:off x="6571579" y="2688063"/>
            <a:ext cx="55139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83B08CE8-684F-D9B2-8C59-A933CD3B7479}"/>
              </a:ext>
            </a:extLst>
          </p:cNvPr>
          <p:cNvGraphicFramePr>
            <a:graphicFrameLocks noGrp="1"/>
          </p:cNvGraphicFramePr>
          <p:nvPr/>
        </p:nvGraphicFramePr>
        <p:xfrm>
          <a:off x="4297337" y="4345098"/>
          <a:ext cx="294895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4477">
                  <a:extLst>
                    <a:ext uri="{9D8B030D-6E8A-4147-A177-3AD203B41FA5}">
                      <a16:colId xmlns:a16="http://schemas.microsoft.com/office/drawing/2014/main" val="1355861971"/>
                    </a:ext>
                  </a:extLst>
                </a:gridCol>
                <a:gridCol w="1474477">
                  <a:extLst>
                    <a:ext uri="{9D8B030D-6E8A-4147-A177-3AD203B41FA5}">
                      <a16:colId xmlns:a16="http://schemas.microsoft.com/office/drawing/2014/main" val="28600082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72420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063840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6BC83CC-CD27-06CB-D171-0CE3A4099C8B}"/>
              </a:ext>
            </a:extLst>
          </p:cNvPr>
          <p:cNvSpPr txBox="1"/>
          <p:nvPr/>
        </p:nvSpPr>
        <p:spPr>
          <a:xfrm>
            <a:off x="5060600" y="5199074"/>
            <a:ext cx="2499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Memory</a:t>
            </a:r>
          </a:p>
        </p:txBody>
      </p:sp>
    </p:spTree>
    <p:extLst>
      <p:ext uri="{BB962C8B-B14F-4D97-AF65-F5344CB8AC3E}">
        <p14:creationId xmlns:p14="http://schemas.microsoft.com/office/powerpoint/2010/main" val="22386149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D5927F-BEED-6CCA-EF23-89E630C076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3B01C70-BB37-703A-8FD9-8826E37611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7" y="1861966"/>
            <a:ext cx="5204912" cy="50055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int </a:t>
            </a:r>
            <a:r>
              <a:rPr lang="en-US" dirty="0" err="1">
                <a:latin typeface="Consolas" panose="020B0609020204030204" pitchFamily="49" charset="0"/>
              </a:rPr>
              <a:t>val</a:t>
            </a:r>
            <a:r>
              <a:rPr lang="en-US" dirty="0">
                <a:latin typeface="Consolas" panose="020B0609020204030204" pitchFamily="49" charset="0"/>
              </a:rPr>
              <a:t> = *x;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*x = 0 + 1;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52A03C-89F8-EE7A-A79F-D7DB0B6B98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programming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692E8C-D55D-FFC9-A700-C117775DA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612FE730-9905-4592-74BE-25E2A2FC3B0E}"/>
              </a:ext>
            </a:extLst>
          </p:cNvPr>
          <p:cNvSpPr txBox="1">
            <a:spLocks/>
          </p:cNvSpPr>
          <p:nvPr/>
        </p:nvSpPr>
        <p:spPr>
          <a:xfrm>
            <a:off x="6225087" y="1861966"/>
            <a:ext cx="5204912" cy="50055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5425" indent="-225425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08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―"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06500" indent="-290513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»"/>
              <a:defRPr sz="2400" i="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nsolas" panose="020B0609020204030204" pitchFamily="49" charset="0"/>
              </a:rPr>
              <a:t>	int </a:t>
            </a:r>
            <a:r>
              <a:rPr lang="en-US" dirty="0" err="1">
                <a:latin typeface="Consolas" panose="020B0609020204030204" pitchFamily="49" charset="0"/>
              </a:rPr>
              <a:t>val</a:t>
            </a:r>
            <a:r>
              <a:rPr lang="en-US" dirty="0">
                <a:latin typeface="Consolas" panose="020B0609020204030204" pitchFamily="49" charset="0"/>
              </a:rPr>
              <a:t> = *y;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nsolas" panose="020B0609020204030204" pitchFamily="49" charset="0"/>
              </a:rPr>
              <a:t>	*y = 0 + 1;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4B5296B-3C40-9D9B-742C-F39DFA36C90E}"/>
              </a:ext>
            </a:extLst>
          </p:cNvPr>
          <p:cNvCxnSpPr/>
          <p:nvPr/>
        </p:nvCxnSpPr>
        <p:spPr>
          <a:xfrm>
            <a:off x="5464140" y="1337138"/>
            <a:ext cx="0" cy="228600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FA7C3A3-15CE-B050-F2B9-3ABB3210E8EF}"/>
              </a:ext>
            </a:extLst>
          </p:cNvPr>
          <p:cNvCxnSpPr/>
          <p:nvPr/>
        </p:nvCxnSpPr>
        <p:spPr>
          <a:xfrm>
            <a:off x="6123453" y="1337138"/>
            <a:ext cx="0" cy="228600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06FF6C80-D99B-F07C-006E-B8EFB9CB23E8}"/>
              </a:ext>
            </a:extLst>
          </p:cNvPr>
          <p:cNvCxnSpPr/>
          <p:nvPr/>
        </p:nvCxnSpPr>
        <p:spPr>
          <a:xfrm>
            <a:off x="1033869" y="3005118"/>
            <a:ext cx="55139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B721FACE-0006-2012-02BF-5489260F677D}"/>
              </a:ext>
            </a:extLst>
          </p:cNvPr>
          <p:cNvCxnSpPr/>
          <p:nvPr/>
        </p:nvCxnSpPr>
        <p:spPr>
          <a:xfrm>
            <a:off x="6571579" y="2688063"/>
            <a:ext cx="55139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65C90041-C50E-EC46-88EE-8DC903D59D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6573538"/>
              </p:ext>
            </p:extLst>
          </p:nvPr>
        </p:nvGraphicFramePr>
        <p:xfrm>
          <a:off x="4297337" y="4345098"/>
          <a:ext cx="294895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4477">
                  <a:extLst>
                    <a:ext uri="{9D8B030D-6E8A-4147-A177-3AD203B41FA5}">
                      <a16:colId xmlns:a16="http://schemas.microsoft.com/office/drawing/2014/main" val="1355861971"/>
                    </a:ext>
                  </a:extLst>
                </a:gridCol>
                <a:gridCol w="1474477">
                  <a:extLst>
                    <a:ext uri="{9D8B030D-6E8A-4147-A177-3AD203B41FA5}">
                      <a16:colId xmlns:a16="http://schemas.microsoft.com/office/drawing/2014/main" val="28600082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72420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063840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8A82EC2E-5C18-8C72-0EDE-B295EE334BB7}"/>
              </a:ext>
            </a:extLst>
          </p:cNvPr>
          <p:cNvSpPr txBox="1"/>
          <p:nvPr/>
        </p:nvSpPr>
        <p:spPr>
          <a:xfrm>
            <a:off x="5060600" y="5199074"/>
            <a:ext cx="2499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Memory</a:t>
            </a:r>
          </a:p>
        </p:txBody>
      </p:sp>
    </p:spTree>
    <p:extLst>
      <p:ext uri="{BB962C8B-B14F-4D97-AF65-F5344CB8AC3E}">
        <p14:creationId xmlns:p14="http://schemas.microsoft.com/office/powerpoint/2010/main" val="41039153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EC6280-3668-BDED-A473-11EFBF761C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70125F3-F5EC-07DE-09DD-25E0A3F90C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7" y="1861966"/>
            <a:ext cx="5204912" cy="50055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int </a:t>
            </a:r>
            <a:r>
              <a:rPr lang="en-US" dirty="0" err="1">
                <a:latin typeface="Consolas" panose="020B0609020204030204" pitchFamily="49" charset="0"/>
              </a:rPr>
              <a:t>val</a:t>
            </a:r>
            <a:r>
              <a:rPr lang="en-US" dirty="0">
                <a:latin typeface="Consolas" panose="020B0609020204030204" pitchFamily="49" charset="0"/>
              </a:rPr>
              <a:t> = *x;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*x = 0 + 1;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DB6862-F21A-9C31-B63C-EE7D1AA74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programming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22E54D-8D27-D1FF-9AB9-E5ECCC160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A18BEFAE-6EF7-EFFC-1068-23D782F02D76}"/>
              </a:ext>
            </a:extLst>
          </p:cNvPr>
          <p:cNvSpPr txBox="1">
            <a:spLocks/>
          </p:cNvSpPr>
          <p:nvPr/>
        </p:nvSpPr>
        <p:spPr>
          <a:xfrm>
            <a:off x="6225087" y="1861966"/>
            <a:ext cx="5204912" cy="50055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5425" indent="-225425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08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―"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06500" indent="-290513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»"/>
              <a:defRPr sz="2400" i="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nsolas" panose="020B0609020204030204" pitchFamily="49" charset="0"/>
              </a:rPr>
              <a:t>	int </a:t>
            </a:r>
            <a:r>
              <a:rPr lang="en-US" dirty="0" err="1">
                <a:latin typeface="Consolas" panose="020B0609020204030204" pitchFamily="49" charset="0"/>
              </a:rPr>
              <a:t>val</a:t>
            </a:r>
            <a:r>
              <a:rPr lang="en-US" dirty="0">
                <a:latin typeface="Consolas" panose="020B0609020204030204" pitchFamily="49" charset="0"/>
              </a:rPr>
              <a:t> = *y;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nsolas" panose="020B0609020204030204" pitchFamily="49" charset="0"/>
              </a:rPr>
              <a:t>	*y = 0 + 1;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336C5FC6-7A31-FCC4-BC02-8E11F6F1C0E5}"/>
              </a:ext>
            </a:extLst>
          </p:cNvPr>
          <p:cNvCxnSpPr/>
          <p:nvPr/>
        </p:nvCxnSpPr>
        <p:spPr>
          <a:xfrm>
            <a:off x="5464140" y="1337138"/>
            <a:ext cx="0" cy="228600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DBD1A3C-06C4-CD1F-C20A-3381F4DB8100}"/>
              </a:ext>
            </a:extLst>
          </p:cNvPr>
          <p:cNvCxnSpPr/>
          <p:nvPr/>
        </p:nvCxnSpPr>
        <p:spPr>
          <a:xfrm>
            <a:off x="6123453" y="1337138"/>
            <a:ext cx="0" cy="228600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9C454E9-F5B6-86CE-953C-CBEEA1B7BCCF}"/>
              </a:ext>
            </a:extLst>
          </p:cNvPr>
          <p:cNvCxnSpPr/>
          <p:nvPr/>
        </p:nvCxnSpPr>
        <p:spPr>
          <a:xfrm>
            <a:off x="1033869" y="3005118"/>
            <a:ext cx="55139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F8A5355-765D-E07F-54A2-7114DAD12A95}"/>
              </a:ext>
            </a:extLst>
          </p:cNvPr>
          <p:cNvCxnSpPr/>
          <p:nvPr/>
        </p:nvCxnSpPr>
        <p:spPr>
          <a:xfrm>
            <a:off x="6622124" y="2977551"/>
            <a:ext cx="55139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99A5E398-2C00-611C-5507-5B42834E19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8580926"/>
              </p:ext>
            </p:extLst>
          </p:nvPr>
        </p:nvGraphicFramePr>
        <p:xfrm>
          <a:off x="4297337" y="4345098"/>
          <a:ext cx="294895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4477">
                  <a:extLst>
                    <a:ext uri="{9D8B030D-6E8A-4147-A177-3AD203B41FA5}">
                      <a16:colId xmlns:a16="http://schemas.microsoft.com/office/drawing/2014/main" val="1355861971"/>
                    </a:ext>
                  </a:extLst>
                </a:gridCol>
                <a:gridCol w="1474477">
                  <a:extLst>
                    <a:ext uri="{9D8B030D-6E8A-4147-A177-3AD203B41FA5}">
                      <a16:colId xmlns:a16="http://schemas.microsoft.com/office/drawing/2014/main" val="28600082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72420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063840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5E9EF4AB-8734-6B50-1710-AF93585CA4C1}"/>
              </a:ext>
            </a:extLst>
          </p:cNvPr>
          <p:cNvSpPr txBox="1"/>
          <p:nvPr/>
        </p:nvSpPr>
        <p:spPr>
          <a:xfrm>
            <a:off x="5060600" y="5199074"/>
            <a:ext cx="2499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Memory</a:t>
            </a:r>
          </a:p>
        </p:txBody>
      </p:sp>
    </p:spTree>
    <p:extLst>
      <p:ext uri="{BB962C8B-B14F-4D97-AF65-F5344CB8AC3E}">
        <p14:creationId xmlns:p14="http://schemas.microsoft.com/office/powerpoint/2010/main" val="33151327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562B27-860D-9F20-6A23-52257A91D7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BA5594A-96C3-3FC9-AF65-1F69F8F98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12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FB61089-D671-1D67-21F7-991E97B46A32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3584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DAE25D-9BEA-77CA-7643-6DEAD4AAD4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D2FEA43-6305-051D-6C91-862F233FB5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7" y="1861966"/>
            <a:ext cx="5204912" cy="50055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int </a:t>
            </a:r>
            <a:r>
              <a:rPr lang="en-US" dirty="0" err="1">
                <a:latin typeface="Consolas" panose="020B0609020204030204" pitchFamily="49" charset="0"/>
              </a:rPr>
              <a:t>val</a:t>
            </a:r>
            <a:r>
              <a:rPr lang="en-US" dirty="0">
                <a:latin typeface="Consolas" panose="020B0609020204030204" pitchFamily="49" charset="0"/>
              </a:rPr>
              <a:t> = *x;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*x = 0 + 1;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FF0052-70AC-11BF-C045-137F57FEE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consistency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0D35BF-33BA-935C-829D-6C2B3B87C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CF211112-EC5B-0CC6-CF4B-385245F267DC}"/>
              </a:ext>
            </a:extLst>
          </p:cNvPr>
          <p:cNvSpPr txBox="1">
            <a:spLocks/>
          </p:cNvSpPr>
          <p:nvPr/>
        </p:nvSpPr>
        <p:spPr>
          <a:xfrm>
            <a:off x="6225087" y="1861966"/>
            <a:ext cx="5204912" cy="50055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5425" indent="-225425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08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―"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06500" indent="-290513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»"/>
              <a:defRPr sz="2400" i="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nsolas" panose="020B0609020204030204" pitchFamily="49" charset="0"/>
              </a:rPr>
              <a:t>	int </a:t>
            </a:r>
            <a:r>
              <a:rPr lang="en-US" dirty="0" err="1">
                <a:latin typeface="Consolas" panose="020B0609020204030204" pitchFamily="49" charset="0"/>
              </a:rPr>
              <a:t>val</a:t>
            </a:r>
            <a:r>
              <a:rPr lang="en-US" dirty="0">
                <a:latin typeface="Consolas" panose="020B0609020204030204" pitchFamily="49" charset="0"/>
              </a:rPr>
              <a:t> = *y;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nsolas" panose="020B0609020204030204" pitchFamily="49" charset="0"/>
              </a:rPr>
              <a:t>	*y = 0 + 1;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735CDD1-DE09-C581-16DD-91E8FBD70B32}"/>
              </a:ext>
            </a:extLst>
          </p:cNvPr>
          <p:cNvCxnSpPr/>
          <p:nvPr/>
        </p:nvCxnSpPr>
        <p:spPr>
          <a:xfrm>
            <a:off x="5464140" y="1337138"/>
            <a:ext cx="0" cy="228600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0ABE9AA-8378-259D-8ED7-3ED97F7DE0B9}"/>
              </a:ext>
            </a:extLst>
          </p:cNvPr>
          <p:cNvCxnSpPr/>
          <p:nvPr/>
        </p:nvCxnSpPr>
        <p:spPr>
          <a:xfrm>
            <a:off x="6123453" y="1337138"/>
            <a:ext cx="0" cy="228600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69071B8C-7320-E5E0-5BAB-FDCD30CCC5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0479568"/>
              </p:ext>
            </p:extLst>
          </p:nvPr>
        </p:nvGraphicFramePr>
        <p:xfrm>
          <a:off x="4297337" y="5264098"/>
          <a:ext cx="294895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4477">
                  <a:extLst>
                    <a:ext uri="{9D8B030D-6E8A-4147-A177-3AD203B41FA5}">
                      <a16:colId xmlns:a16="http://schemas.microsoft.com/office/drawing/2014/main" val="1355861971"/>
                    </a:ext>
                  </a:extLst>
                </a:gridCol>
                <a:gridCol w="1474477">
                  <a:extLst>
                    <a:ext uri="{9D8B030D-6E8A-4147-A177-3AD203B41FA5}">
                      <a16:colId xmlns:a16="http://schemas.microsoft.com/office/drawing/2014/main" val="28600082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72420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063840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C268F36A-75BB-9D77-D088-E8B2E2A98A8F}"/>
              </a:ext>
            </a:extLst>
          </p:cNvPr>
          <p:cNvSpPr txBox="1"/>
          <p:nvPr/>
        </p:nvSpPr>
        <p:spPr>
          <a:xfrm>
            <a:off x="5060600" y="6118074"/>
            <a:ext cx="2499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Memory</a:t>
            </a:r>
          </a:p>
        </p:txBody>
      </p:sp>
      <p:pic>
        <p:nvPicPr>
          <p:cNvPr id="13" name="Graphic 12" descr="Processor outline">
            <a:extLst>
              <a:ext uri="{FF2B5EF4-FFF2-40B4-BE49-F238E27FC236}">
                <a16:creationId xmlns:a16="http://schemas.microsoft.com/office/drawing/2014/main" id="{410FB84D-5025-0427-9BBF-049A215620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613199" y="3005118"/>
            <a:ext cx="914400" cy="914400"/>
          </a:xfrm>
          <a:prstGeom prst="rect">
            <a:avLst/>
          </a:prstGeom>
        </p:spPr>
      </p:pic>
      <p:pic>
        <p:nvPicPr>
          <p:cNvPr id="14" name="Graphic 13" descr="Processor outline">
            <a:extLst>
              <a:ext uri="{FF2B5EF4-FFF2-40B4-BE49-F238E27FC236}">
                <a16:creationId xmlns:a16="http://schemas.microsoft.com/office/drawing/2014/main" id="{9DC8C466-DCDD-56E7-A761-08668B6B7E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192264" y="3005118"/>
            <a:ext cx="914400" cy="914400"/>
          </a:xfrm>
          <a:prstGeom prst="rect">
            <a:avLst/>
          </a:prstGeom>
        </p:spPr>
      </p:pic>
      <p:pic>
        <p:nvPicPr>
          <p:cNvPr id="16" name="Graphic 15" descr="Processor with solid fill">
            <a:extLst>
              <a:ext uri="{FF2B5EF4-FFF2-40B4-BE49-F238E27FC236}">
                <a16:creationId xmlns:a16="http://schemas.microsoft.com/office/drawing/2014/main" id="{21A8DD12-C288-1AC4-0AC1-4611B6D5A1D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314614" y="4364744"/>
            <a:ext cx="914400" cy="914400"/>
          </a:xfrm>
          <a:prstGeom prst="rect">
            <a:avLst/>
          </a:prstGeom>
        </p:spPr>
      </p:pic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D83622A2-13BA-5389-6E22-B4DCEDD45996}"/>
              </a:ext>
            </a:extLst>
          </p:cNvPr>
          <p:cNvCxnSpPr/>
          <p:nvPr/>
        </p:nvCxnSpPr>
        <p:spPr>
          <a:xfrm>
            <a:off x="3514884" y="3851359"/>
            <a:ext cx="1748913" cy="63410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42ED3792-4908-606E-01EF-4300D8F001F9}"/>
              </a:ext>
            </a:extLst>
          </p:cNvPr>
          <p:cNvCxnSpPr>
            <a:cxnSpLocks/>
          </p:cNvCxnSpPr>
          <p:nvPr/>
        </p:nvCxnSpPr>
        <p:spPr>
          <a:xfrm flipV="1">
            <a:off x="6279831" y="3851359"/>
            <a:ext cx="1822193" cy="66218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21414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132EA3-134F-491D-54B0-0D18C45DCC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B96A040-63C4-CF49-11C4-A9AE4434BC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7" y="1861966"/>
            <a:ext cx="5204912" cy="50055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int </a:t>
            </a:r>
            <a:r>
              <a:rPr lang="en-US" dirty="0" err="1">
                <a:latin typeface="Consolas" panose="020B0609020204030204" pitchFamily="49" charset="0"/>
              </a:rPr>
              <a:t>val</a:t>
            </a:r>
            <a:r>
              <a:rPr lang="en-US" dirty="0">
                <a:latin typeface="Consolas" panose="020B0609020204030204" pitchFamily="49" charset="0"/>
              </a:rPr>
              <a:t> = *x;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*x = 0 + 1;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3002FB3-7B25-A432-2984-B01D0E79D4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consistency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B81E96-1865-1374-5A81-10F4E867A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C9AF0BA8-656E-DA9A-791A-70DE9C15588D}"/>
              </a:ext>
            </a:extLst>
          </p:cNvPr>
          <p:cNvSpPr txBox="1">
            <a:spLocks/>
          </p:cNvSpPr>
          <p:nvPr/>
        </p:nvSpPr>
        <p:spPr>
          <a:xfrm>
            <a:off x="6225087" y="1861966"/>
            <a:ext cx="5204912" cy="50055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5425" indent="-225425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08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―"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06500" indent="-290513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»"/>
              <a:defRPr sz="2400" i="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nsolas" panose="020B0609020204030204" pitchFamily="49" charset="0"/>
              </a:rPr>
              <a:t>	int </a:t>
            </a:r>
            <a:r>
              <a:rPr lang="en-US" dirty="0" err="1">
                <a:latin typeface="Consolas" panose="020B0609020204030204" pitchFamily="49" charset="0"/>
              </a:rPr>
              <a:t>val</a:t>
            </a:r>
            <a:r>
              <a:rPr lang="en-US" dirty="0">
                <a:latin typeface="Consolas" panose="020B0609020204030204" pitchFamily="49" charset="0"/>
              </a:rPr>
              <a:t> = *y;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nsolas" panose="020B0609020204030204" pitchFamily="49" charset="0"/>
              </a:rPr>
              <a:t>	*y = 0 + 1;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58E5981-F451-AA39-D37D-FC2F127AA850}"/>
              </a:ext>
            </a:extLst>
          </p:cNvPr>
          <p:cNvCxnSpPr/>
          <p:nvPr/>
        </p:nvCxnSpPr>
        <p:spPr>
          <a:xfrm>
            <a:off x="5464140" y="1337138"/>
            <a:ext cx="0" cy="228600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B8303BC-F8DA-B7E1-03C4-DBC7068FB877}"/>
              </a:ext>
            </a:extLst>
          </p:cNvPr>
          <p:cNvCxnSpPr/>
          <p:nvPr/>
        </p:nvCxnSpPr>
        <p:spPr>
          <a:xfrm>
            <a:off x="6123453" y="1337138"/>
            <a:ext cx="0" cy="228600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3D302213-0113-6E2B-5F64-4F60FC239AD3}"/>
              </a:ext>
            </a:extLst>
          </p:cNvPr>
          <p:cNvGraphicFramePr>
            <a:graphicFrameLocks noGrp="1"/>
          </p:cNvGraphicFramePr>
          <p:nvPr/>
        </p:nvGraphicFramePr>
        <p:xfrm>
          <a:off x="4297337" y="5264098"/>
          <a:ext cx="294895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4477">
                  <a:extLst>
                    <a:ext uri="{9D8B030D-6E8A-4147-A177-3AD203B41FA5}">
                      <a16:colId xmlns:a16="http://schemas.microsoft.com/office/drawing/2014/main" val="1355861971"/>
                    </a:ext>
                  </a:extLst>
                </a:gridCol>
                <a:gridCol w="1474477">
                  <a:extLst>
                    <a:ext uri="{9D8B030D-6E8A-4147-A177-3AD203B41FA5}">
                      <a16:colId xmlns:a16="http://schemas.microsoft.com/office/drawing/2014/main" val="28600082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72420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063840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8F07D2E3-CD9B-A614-C4E0-8AD662F12BE0}"/>
              </a:ext>
            </a:extLst>
          </p:cNvPr>
          <p:cNvSpPr txBox="1"/>
          <p:nvPr/>
        </p:nvSpPr>
        <p:spPr>
          <a:xfrm>
            <a:off x="5060600" y="6118074"/>
            <a:ext cx="2499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Memory</a:t>
            </a:r>
          </a:p>
        </p:txBody>
      </p:sp>
      <p:pic>
        <p:nvPicPr>
          <p:cNvPr id="13" name="Graphic 12" descr="Processor outline">
            <a:extLst>
              <a:ext uri="{FF2B5EF4-FFF2-40B4-BE49-F238E27FC236}">
                <a16:creationId xmlns:a16="http://schemas.microsoft.com/office/drawing/2014/main" id="{9842677E-AA8C-36B9-BF99-2512C608957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613199" y="3005118"/>
            <a:ext cx="914400" cy="914400"/>
          </a:xfrm>
          <a:prstGeom prst="rect">
            <a:avLst/>
          </a:prstGeom>
        </p:spPr>
      </p:pic>
      <p:pic>
        <p:nvPicPr>
          <p:cNvPr id="14" name="Graphic 13" descr="Processor outline">
            <a:extLst>
              <a:ext uri="{FF2B5EF4-FFF2-40B4-BE49-F238E27FC236}">
                <a16:creationId xmlns:a16="http://schemas.microsoft.com/office/drawing/2014/main" id="{7E084411-0EE3-AFB4-072A-5BFE4AC0EBE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192264" y="3005118"/>
            <a:ext cx="914400" cy="914400"/>
          </a:xfrm>
          <a:prstGeom prst="rect">
            <a:avLst/>
          </a:prstGeom>
        </p:spPr>
      </p:pic>
      <p:pic>
        <p:nvPicPr>
          <p:cNvPr id="16" name="Graphic 15" descr="Processor with solid fill">
            <a:extLst>
              <a:ext uri="{FF2B5EF4-FFF2-40B4-BE49-F238E27FC236}">
                <a16:creationId xmlns:a16="http://schemas.microsoft.com/office/drawing/2014/main" id="{4743A8CA-A8BC-D3E4-2B72-1E2BEA9EDD0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314614" y="4364744"/>
            <a:ext cx="914400" cy="914400"/>
          </a:xfrm>
          <a:prstGeom prst="rect">
            <a:avLst/>
          </a:prstGeom>
        </p:spPr>
      </p:pic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6FB5DDEF-C9B1-AF7B-6266-735C32DBD37E}"/>
              </a:ext>
            </a:extLst>
          </p:cNvPr>
          <p:cNvCxnSpPr>
            <a:cxnSpLocks/>
          </p:cNvCxnSpPr>
          <p:nvPr/>
        </p:nvCxnSpPr>
        <p:spPr>
          <a:xfrm>
            <a:off x="4249367" y="4282517"/>
            <a:ext cx="1014430" cy="20294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67DF824F-CB4E-E4BA-D3FA-187D23D2669E}"/>
              </a:ext>
            </a:extLst>
          </p:cNvPr>
          <p:cNvCxnSpPr>
            <a:cxnSpLocks/>
          </p:cNvCxnSpPr>
          <p:nvPr/>
        </p:nvCxnSpPr>
        <p:spPr>
          <a:xfrm flipV="1">
            <a:off x="6311996" y="4350390"/>
            <a:ext cx="1077333" cy="16315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E8E31486-ECE1-F38B-24A1-AB79D50AFD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8409513"/>
              </p:ext>
            </p:extLst>
          </p:nvPr>
        </p:nvGraphicFramePr>
        <p:xfrm>
          <a:off x="2067297" y="3979550"/>
          <a:ext cx="200620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3102">
                  <a:extLst>
                    <a:ext uri="{9D8B030D-6E8A-4147-A177-3AD203B41FA5}">
                      <a16:colId xmlns:a16="http://schemas.microsoft.com/office/drawing/2014/main" val="1355861971"/>
                    </a:ext>
                  </a:extLst>
                </a:gridCol>
                <a:gridCol w="1003102">
                  <a:extLst>
                    <a:ext uri="{9D8B030D-6E8A-4147-A177-3AD203B41FA5}">
                      <a16:colId xmlns:a16="http://schemas.microsoft.com/office/drawing/2014/main" val="28600082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72420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0638402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4CEF0B2B-E269-B071-16E3-921B9C5F94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6754122"/>
              </p:ext>
            </p:extLst>
          </p:nvPr>
        </p:nvGraphicFramePr>
        <p:xfrm>
          <a:off x="7646362" y="4080264"/>
          <a:ext cx="200620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3102">
                  <a:extLst>
                    <a:ext uri="{9D8B030D-6E8A-4147-A177-3AD203B41FA5}">
                      <a16:colId xmlns:a16="http://schemas.microsoft.com/office/drawing/2014/main" val="1355861971"/>
                    </a:ext>
                  </a:extLst>
                </a:gridCol>
                <a:gridCol w="1003102">
                  <a:extLst>
                    <a:ext uri="{9D8B030D-6E8A-4147-A177-3AD203B41FA5}">
                      <a16:colId xmlns:a16="http://schemas.microsoft.com/office/drawing/2014/main" val="28600082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72420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06384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7214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D42E12-5021-C5D3-50E6-C6C3794155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753FA71-D22A-06CA-C34C-D3C71811E9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7" y="1861966"/>
            <a:ext cx="5204912" cy="50055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int </a:t>
            </a:r>
            <a:r>
              <a:rPr lang="en-US" dirty="0" err="1">
                <a:latin typeface="Consolas" panose="020B0609020204030204" pitchFamily="49" charset="0"/>
              </a:rPr>
              <a:t>val</a:t>
            </a:r>
            <a:r>
              <a:rPr lang="en-US" dirty="0">
                <a:latin typeface="Consolas" panose="020B0609020204030204" pitchFamily="49" charset="0"/>
              </a:rPr>
              <a:t> = *x;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*x = 0 + 1;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4B1ACF-60D6-DCBF-7AED-EEFBEAA615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consistency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C50E7B-5485-9E7A-2123-770A03A13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D5CAA171-EA01-B229-B558-CADA1CADDFD0}"/>
              </a:ext>
            </a:extLst>
          </p:cNvPr>
          <p:cNvSpPr txBox="1">
            <a:spLocks/>
          </p:cNvSpPr>
          <p:nvPr/>
        </p:nvSpPr>
        <p:spPr>
          <a:xfrm>
            <a:off x="6225087" y="1861966"/>
            <a:ext cx="5204912" cy="50055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5425" indent="-225425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08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―"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06500" indent="-290513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»"/>
              <a:defRPr sz="2400" i="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nsolas" panose="020B0609020204030204" pitchFamily="49" charset="0"/>
              </a:rPr>
              <a:t>	int </a:t>
            </a:r>
            <a:r>
              <a:rPr lang="en-US" dirty="0" err="1">
                <a:latin typeface="Consolas" panose="020B0609020204030204" pitchFamily="49" charset="0"/>
              </a:rPr>
              <a:t>val</a:t>
            </a:r>
            <a:r>
              <a:rPr lang="en-US" dirty="0">
                <a:latin typeface="Consolas" panose="020B0609020204030204" pitchFamily="49" charset="0"/>
              </a:rPr>
              <a:t> = *y;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nsolas" panose="020B0609020204030204" pitchFamily="49" charset="0"/>
              </a:rPr>
              <a:t>	*y = 0 + 1;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FF604F7-7948-CF2A-60F4-FA06CD02E533}"/>
              </a:ext>
            </a:extLst>
          </p:cNvPr>
          <p:cNvCxnSpPr/>
          <p:nvPr/>
        </p:nvCxnSpPr>
        <p:spPr>
          <a:xfrm>
            <a:off x="5464140" y="1337138"/>
            <a:ext cx="0" cy="228600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E3D3F80-AA07-DE10-BBB9-31289BB0524C}"/>
              </a:ext>
            </a:extLst>
          </p:cNvPr>
          <p:cNvCxnSpPr/>
          <p:nvPr/>
        </p:nvCxnSpPr>
        <p:spPr>
          <a:xfrm>
            <a:off x="6123453" y="1337138"/>
            <a:ext cx="0" cy="228600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4375F164-27A9-A914-C80F-72784067E014}"/>
              </a:ext>
            </a:extLst>
          </p:cNvPr>
          <p:cNvGraphicFramePr>
            <a:graphicFrameLocks noGrp="1"/>
          </p:cNvGraphicFramePr>
          <p:nvPr/>
        </p:nvGraphicFramePr>
        <p:xfrm>
          <a:off x="4297337" y="5264098"/>
          <a:ext cx="294895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4477">
                  <a:extLst>
                    <a:ext uri="{9D8B030D-6E8A-4147-A177-3AD203B41FA5}">
                      <a16:colId xmlns:a16="http://schemas.microsoft.com/office/drawing/2014/main" val="1355861971"/>
                    </a:ext>
                  </a:extLst>
                </a:gridCol>
                <a:gridCol w="1474477">
                  <a:extLst>
                    <a:ext uri="{9D8B030D-6E8A-4147-A177-3AD203B41FA5}">
                      <a16:colId xmlns:a16="http://schemas.microsoft.com/office/drawing/2014/main" val="28600082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72420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063840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03D36D04-401D-C7AE-EE75-22CA35B6C36E}"/>
              </a:ext>
            </a:extLst>
          </p:cNvPr>
          <p:cNvSpPr txBox="1"/>
          <p:nvPr/>
        </p:nvSpPr>
        <p:spPr>
          <a:xfrm>
            <a:off x="5060600" y="6118074"/>
            <a:ext cx="2499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Memory</a:t>
            </a:r>
          </a:p>
        </p:txBody>
      </p:sp>
      <p:pic>
        <p:nvPicPr>
          <p:cNvPr id="13" name="Graphic 12" descr="Processor outline">
            <a:extLst>
              <a:ext uri="{FF2B5EF4-FFF2-40B4-BE49-F238E27FC236}">
                <a16:creationId xmlns:a16="http://schemas.microsoft.com/office/drawing/2014/main" id="{9E4E9604-83E4-F968-2B16-342F4341B89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613199" y="3005118"/>
            <a:ext cx="914400" cy="914400"/>
          </a:xfrm>
          <a:prstGeom prst="rect">
            <a:avLst/>
          </a:prstGeom>
        </p:spPr>
      </p:pic>
      <p:pic>
        <p:nvPicPr>
          <p:cNvPr id="14" name="Graphic 13" descr="Processor outline">
            <a:extLst>
              <a:ext uri="{FF2B5EF4-FFF2-40B4-BE49-F238E27FC236}">
                <a16:creationId xmlns:a16="http://schemas.microsoft.com/office/drawing/2014/main" id="{4F94E015-B833-B65A-57FC-D755CA17B4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192264" y="3005118"/>
            <a:ext cx="914400" cy="914400"/>
          </a:xfrm>
          <a:prstGeom prst="rect">
            <a:avLst/>
          </a:prstGeom>
        </p:spPr>
      </p:pic>
      <p:pic>
        <p:nvPicPr>
          <p:cNvPr id="16" name="Graphic 15" descr="Processor with solid fill">
            <a:extLst>
              <a:ext uri="{FF2B5EF4-FFF2-40B4-BE49-F238E27FC236}">
                <a16:creationId xmlns:a16="http://schemas.microsoft.com/office/drawing/2014/main" id="{2353AEB5-7CB3-2A16-6671-E92D3AF8358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314614" y="4364744"/>
            <a:ext cx="914400" cy="914400"/>
          </a:xfrm>
          <a:prstGeom prst="rect">
            <a:avLst/>
          </a:prstGeom>
        </p:spPr>
      </p:pic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8250538E-ED05-DB22-E7E6-F938BCD53AD3}"/>
              </a:ext>
            </a:extLst>
          </p:cNvPr>
          <p:cNvCxnSpPr>
            <a:cxnSpLocks/>
          </p:cNvCxnSpPr>
          <p:nvPr/>
        </p:nvCxnSpPr>
        <p:spPr>
          <a:xfrm>
            <a:off x="4249367" y="4282517"/>
            <a:ext cx="1014430" cy="20294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66903A58-7E99-1A57-DA93-AD64C4E11CA7}"/>
              </a:ext>
            </a:extLst>
          </p:cNvPr>
          <p:cNvCxnSpPr>
            <a:cxnSpLocks/>
          </p:cNvCxnSpPr>
          <p:nvPr/>
        </p:nvCxnSpPr>
        <p:spPr>
          <a:xfrm flipV="1">
            <a:off x="6311996" y="4350390"/>
            <a:ext cx="1077333" cy="16315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D419FAC8-D7FA-F23B-FA98-C6A44046E3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6746391"/>
              </p:ext>
            </p:extLst>
          </p:nvPr>
        </p:nvGraphicFramePr>
        <p:xfrm>
          <a:off x="2067297" y="3979550"/>
          <a:ext cx="200620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3102">
                  <a:extLst>
                    <a:ext uri="{9D8B030D-6E8A-4147-A177-3AD203B41FA5}">
                      <a16:colId xmlns:a16="http://schemas.microsoft.com/office/drawing/2014/main" val="1355861971"/>
                    </a:ext>
                  </a:extLst>
                </a:gridCol>
                <a:gridCol w="1003102">
                  <a:extLst>
                    <a:ext uri="{9D8B030D-6E8A-4147-A177-3AD203B41FA5}">
                      <a16:colId xmlns:a16="http://schemas.microsoft.com/office/drawing/2014/main" val="28600082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72420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0638402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CE9046A5-9D2E-8550-F7C9-E6F583BE65F9}"/>
              </a:ext>
            </a:extLst>
          </p:cNvPr>
          <p:cNvGraphicFramePr>
            <a:graphicFrameLocks noGrp="1"/>
          </p:cNvGraphicFramePr>
          <p:nvPr/>
        </p:nvGraphicFramePr>
        <p:xfrm>
          <a:off x="7646362" y="4080264"/>
          <a:ext cx="200620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3102">
                  <a:extLst>
                    <a:ext uri="{9D8B030D-6E8A-4147-A177-3AD203B41FA5}">
                      <a16:colId xmlns:a16="http://schemas.microsoft.com/office/drawing/2014/main" val="1355861971"/>
                    </a:ext>
                  </a:extLst>
                </a:gridCol>
                <a:gridCol w="1003102">
                  <a:extLst>
                    <a:ext uri="{9D8B030D-6E8A-4147-A177-3AD203B41FA5}">
                      <a16:colId xmlns:a16="http://schemas.microsoft.com/office/drawing/2014/main" val="28600082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72420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06384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97133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86FC3C-87E8-56A0-3406-047B33DC9F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F770749-76BE-9957-EE98-776F80FE19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7" y="1861966"/>
            <a:ext cx="5204912" cy="50055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int </a:t>
            </a:r>
            <a:r>
              <a:rPr lang="en-US" dirty="0" err="1">
                <a:latin typeface="Consolas" panose="020B0609020204030204" pitchFamily="49" charset="0"/>
              </a:rPr>
              <a:t>val</a:t>
            </a:r>
            <a:r>
              <a:rPr lang="en-US" dirty="0">
                <a:latin typeface="Consolas" panose="020B0609020204030204" pitchFamily="49" charset="0"/>
              </a:rPr>
              <a:t> = *x;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*x = 0 + 1;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038F7D-5531-0D1D-98AE-362E0FC05D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consistency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4F2113-9CA5-C9B0-D88C-F54B2B51A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F373EAE6-7C24-C26E-C5CA-0DF85E7F7B40}"/>
              </a:ext>
            </a:extLst>
          </p:cNvPr>
          <p:cNvSpPr txBox="1">
            <a:spLocks/>
          </p:cNvSpPr>
          <p:nvPr/>
        </p:nvSpPr>
        <p:spPr>
          <a:xfrm>
            <a:off x="6225087" y="1861966"/>
            <a:ext cx="5204912" cy="50055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5425" indent="-225425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08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―"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06500" indent="-290513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»"/>
              <a:defRPr sz="2400" i="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nsolas" panose="020B0609020204030204" pitchFamily="49" charset="0"/>
              </a:rPr>
              <a:t>	int </a:t>
            </a:r>
            <a:r>
              <a:rPr lang="en-US" dirty="0" err="1">
                <a:latin typeface="Consolas" panose="020B0609020204030204" pitchFamily="49" charset="0"/>
              </a:rPr>
              <a:t>val</a:t>
            </a:r>
            <a:r>
              <a:rPr lang="en-US" dirty="0">
                <a:latin typeface="Consolas" panose="020B0609020204030204" pitchFamily="49" charset="0"/>
              </a:rPr>
              <a:t> = *y;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nsolas" panose="020B0609020204030204" pitchFamily="49" charset="0"/>
              </a:rPr>
              <a:t>	*y = 0 + 1;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016DC1F-883F-FA39-D339-86A7796AA4B3}"/>
              </a:ext>
            </a:extLst>
          </p:cNvPr>
          <p:cNvCxnSpPr/>
          <p:nvPr/>
        </p:nvCxnSpPr>
        <p:spPr>
          <a:xfrm>
            <a:off x="5464140" y="1337138"/>
            <a:ext cx="0" cy="228600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FABB231-F1BF-A297-A078-FF9AA73FE143}"/>
              </a:ext>
            </a:extLst>
          </p:cNvPr>
          <p:cNvCxnSpPr/>
          <p:nvPr/>
        </p:nvCxnSpPr>
        <p:spPr>
          <a:xfrm>
            <a:off x="6123453" y="1337138"/>
            <a:ext cx="0" cy="228600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B310779D-9677-DEBE-4819-12C938129C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0438386"/>
              </p:ext>
            </p:extLst>
          </p:nvPr>
        </p:nvGraphicFramePr>
        <p:xfrm>
          <a:off x="4297337" y="5264098"/>
          <a:ext cx="294895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4477">
                  <a:extLst>
                    <a:ext uri="{9D8B030D-6E8A-4147-A177-3AD203B41FA5}">
                      <a16:colId xmlns:a16="http://schemas.microsoft.com/office/drawing/2014/main" val="1355861971"/>
                    </a:ext>
                  </a:extLst>
                </a:gridCol>
                <a:gridCol w="1474477">
                  <a:extLst>
                    <a:ext uri="{9D8B030D-6E8A-4147-A177-3AD203B41FA5}">
                      <a16:colId xmlns:a16="http://schemas.microsoft.com/office/drawing/2014/main" val="28600082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72420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063840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24AC7935-ED87-B5FF-76DC-5B7834F3F326}"/>
              </a:ext>
            </a:extLst>
          </p:cNvPr>
          <p:cNvSpPr txBox="1"/>
          <p:nvPr/>
        </p:nvSpPr>
        <p:spPr>
          <a:xfrm>
            <a:off x="5060600" y="6118074"/>
            <a:ext cx="2499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Memory</a:t>
            </a:r>
          </a:p>
        </p:txBody>
      </p:sp>
      <p:pic>
        <p:nvPicPr>
          <p:cNvPr id="13" name="Graphic 12" descr="Processor outline">
            <a:extLst>
              <a:ext uri="{FF2B5EF4-FFF2-40B4-BE49-F238E27FC236}">
                <a16:creationId xmlns:a16="http://schemas.microsoft.com/office/drawing/2014/main" id="{AC3E96BB-6709-D5EC-50F9-9321252D35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613199" y="3005118"/>
            <a:ext cx="914400" cy="914400"/>
          </a:xfrm>
          <a:prstGeom prst="rect">
            <a:avLst/>
          </a:prstGeom>
        </p:spPr>
      </p:pic>
      <p:pic>
        <p:nvPicPr>
          <p:cNvPr id="14" name="Graphic 13" descr="Processor outline">
            <a:extLst>
              <a:ext uri="{FF2B5EF4-FFF2-40B4-BE49-F238E27FC236}">
                <a16:creationId xmlns:a16="http://schemas.microsoft.com/office/drawing/2014/main" id="{2432835F-0552-BD5B-CEA1-C3CF78A6CE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192264" y="3005118"/>
            <a:ext cx="914400" cy="914400"/>
          </a:xfrm>
          <a:prstGeom prst="rect">
            <a:avLst/>
          </a:prstGeom>
        </p:spPr>
      </p:pic>
      <p:pic>
        <p:nvPicPr>
          <p:cNvPr id="16" name="Graphic 15" descr="Processor with solid fill">
            <a:extLst>
              <a:ext uri="{FF2B5EF4-FFF2-40B4-BE49-F238E27FC236}">
                <a16:creationId xmlns:a16="http://schemas.microsoft.com/office/drawing/2014/main" id="{1F83ADD3-0FA6-07DF-A444-B7E70E78C5C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314614" y="4364744"/>
            <a:ext cx="914400" cy="914400"/>
          </a:xfrm>
          <a:prstGeom prst="rect">
            <a:avLst/>
          </a:prstGeom>
        </p:spPr>
      </p:pic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01071702-616D-8149-C6D4-0661297FA217}"/>
              </a:ext>
            </a:extLst>
          </p:cNvPr>
          <p:cNvCxnSpPr>
            <a:cxnSpLocks/>
          </p:cNvCxnSpPr>
          <p:nvPr/>
        </p:nvCxnSpPr>
        <p:spPr>
          <a:xfrm>
            <a:off x="4249367" y="4282517"/>
            <a:ext cx="1014430" cy="20294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56E1B21E-3DC6-4D68-F3B2-D068E3255E63}"/>
              </a:ext>
            </a:extLst>
          </p:cNvPr>
          <p:cNvCxnSpPr>
            <a:cxnSpLocks/>
          </p:cNvCxnSpPr>
          <p:nvPr/>
        </p:nvCxnSpPr>
        <p:spPr>
          <a:xfrm flipV="1">
            <a:off x="6311996" y="4350390"/>
            <a:ext cx="1077333" cy="16315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2C451BB0-A237-4213-03DC-C99381A1CC72}"/>
              </a:ext>
            </a:extLst>
          </p:cNvPr>
          <p:cNvGraphicFramePr>
            <a:graphicFrameLocks noGrp="1"/>
          </p:cNvGraphicFramePr>
          <p:nvPr/>
        </p:nvGraphicFramePr>
        <p:xfrm>
          <a:off x="2067297" y="3979550"/>
          <a:ext cx="200620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3102">
                  <a:extLst>
                    <a:ext uri="{9D8B030D-6E8A-4147-A177-3AD203B41FA5}">
                      <a16:colId xmlns:a16="http://schemas.microsoft.com/office/drawing/2014/main" val="1355861971"/>
                    </a:ext>
                  </a:extLst>
                </a:gridCol>
                <a:gridCol w="1003102">
                  <a:extLst>
                    <a:ext uri="{9D8B030D-6E8A-4147-A177-3AD203B41FA5}">
                      <a16:colId xmlns:a16="http://schemas.microsoft.com/office/drawing/2014/main" val="28600082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72420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0638402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6E71704D-83F2-6709-80C8-413CA5B87223}"/>
              </a:ext>
            </a:extLst>
          </p:cNvPr>
          <p:cNvGraphicFramePr>
            <a:graphicFrameLocks noGrp="1"/>
          </p:cNvGraphicFramePr>
          <p:nvPr/>
        </p:nvGraphicFramePr>
        <p:xfrm>
          <a:off x="7646362" y="4080264"/>
          <a:ext cx="200620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3102">
                  <a:extLst>
                    <a:ext uri="{9D8B030D-6E8A-4147-A177-3AD203B41FA5}">
                      <a16:colId xmlns:a16="http://schemas.microsoft.com/office/drawing/2014/main" val="1355861971"/>
                    </a:ext>
                  </a:extLst>
                </a:gridCol>
                <a:gridCol w="1003102">
                  <a:extLst>
                    <a:ext uri="{9D8B030D-6E8A-4147-A177-3AD203B41FA5}">
                      <a16:colId xmlns:a16="http://schemas.microsoft.com/office/drawing/2014/main" val="28600082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72420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06384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66017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56BD49-8E1D-3D1A-70CD-8B008AC44C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E21FE64-55A5-91B9-A2AB-3B01B3E6A4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7" y="1861966"/>
            <a:ext cx="5204912" cy="50055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int </a:t>
            </a:r>
            <a:r>
              <a:rPr lang="en-US" dirty="0" err="1">
                <a:latin typeface="Consolas" panose="020B0609020204030204" pitchFamily="49" charset="0"/>
              </a:rPr>
              <a:t>val</a:t>
            </a:r>
            <a:r>
              <a:rPr lang="en-US" dirty="0">
                <a:latin typeface="Consolas" panose="020B0609020204030204" pitchFamily="49" charset="0"/>
              </a:rPr>
              <a:t> = *x;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*x = 0 + 1;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CEA819E-1589-AFDA-8D03-C395350B9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consistency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682657-E2FB-9BDE-8CE9-FE8A3CDCA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904CD271-B478-AF86-8878-AA1F0E80AC0D}"/>
              </a:ext>
            </a:extLst>
          </p:cNvPr>
          <p:cNvSpPr txBox="1">
            <a:spLocks/>
          </p:cNvSpPr>
          <p:nvPr/>
        </p:nvSpPr>
        <p:spPr>
          <a:xfrm>
            <a:off x="6225087" y="1861966"/>
            <a:ext cx="5204912" cy="50055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5425" indent="-225425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08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―"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06500" indent="-290513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»"/>
              <a:defRPr sz="2400" i="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nsolas" panose="020B0609020204030204" pitchFamily="49" charset="0"/>
              </a:rPr>
              <a:t>	int </a:t>
            </a:r>
            <a:r>
              <a:rPr lang="en-US" dirty="0" err="1">
                <a:latin typeface="Consolas" panose="020B0609020204030204" pitchFamily="49" charset="0"/>
              </a:rPr>
              <a:t>val</a:t>
            </a:r>
            <a:r>
              <a:rPr lang="en-US" dirty="0">
                <a:latin typeface="Consolas" panose="020B0609020204030204" pitchFamily="49" charset="0"/>
              </a:rPr>
              <a:t> = *y;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nsolas" panose="020B0609020204030204" pitchFamily="49" charset="0"/>
              </a:rPr>
              <a:t>	*y = 0 + 1;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D466210-E15A-C05F-8414-39F8527566D7}"/>
              </a:ext>
            </a:extLst>
          </p:cNvPr>
          <p:cNvCxnSpPr/>
          <p:nvPr/>
        </p:nvCxnSpPr>
        <p:spPr>
          <a:xfrm>
            <a:off x="5464140" y="1337138"/>
            <a:ext cx="0" cy="228600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BC140D8-69BD-7807-3075-F6CC4BDB0946}"/>
              </a:ext>
            </a:extLst>
          </p:cNvPr>
          <p:cNvCxnSpPr/>
          <p:nvPr/>
        </p:nvCxnSpPr>
        <p:spPr>
          <a:xfrm>
            <a:off x="6123453" y="1337138"/>
            <a:ext cx="0" cy="228600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B4E330AF-21A6-C313-71DB-6F10F2D77710}"/>
              </a:ext>
            </a:extLst>
          </p:cNvPr>
          <p:cNvGraphicFramePr>
            <a:graphicFrameLocks noGrp="1"/>
          </p:cNvGraphicFramePr>
          <p:nvPr/>
        </p:nvGraphicFramePr>
        <p:xfrm>
          <a:off x="4297337" y="5264098"/>
          <a:ext cx="294895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4477">
                  <a:extLst>
                    <a:ext uri="{9D8B030D-6E8A-4147-A177-3AD203B41FA5}">
                      <a16:colId xmlns:a16="http://schemas.microsoft.com/office/drawing/2014/main" val="1355861971"/>
                    </a:ext>
                  </a:extLst>
                </a:gridCol>
                <a:gridCol w="1474477">
                  <a:extLst>
                    <a:ext uri="{9D8B030D-6E8A-4147-A177-3AD203B41FA5}">
                      <a16:colId xmlns:a16="http://schemas.microsoft.com/office/drawing/2014/main" val="28600082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72420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063840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E4378A5-F73A-C65A-1EC7-0521B70FAF02}"/>
              </a:ext>
            </a:extLst>
          </p:cNvPr>
          <p:cNvSpPr txBox="1"/>
          <p:nvPr/>
        </p:nvSpPr>
        <p:spPr>
          <a:xfrm>
            <a:off x="5060600" y="6118074"/>
            <a:ext cx="2499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Memory</a:t>
            </a:r>
          </a:p>
        </p:txBody>
      </p:sp>
      <p:pic>
        <p:nvPicPr>
          <p:cNvPr id="13" name="Graphic 12" descr="Processor outline">
            <a:extLst>
              <a:ext uri="{FF2B5EF4-FFF2-40B4-BE49-F238E27FC236}">
                <a16:creationId xmlns:a16="http://schemas.microsoft.com/office/drawing/2014/main" id="{4C5CFA0B-BA0B-A214-DBBD-E82AF2BC56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613199" y="3005118"/>
            <a:ext cx="914400" cy="914400"/>
          </a:xfrm>
          <a:prstGeom prst="rect">
            <a:avLst/>
          </a:prstGeom>
        </p:spPr>
      </p:pic>
      <p:pic>
        <p:nvPicPr>
          <p:cNvPr id="14" name="Graphic 13" descr="Processor outline">
            <a:extLst>
              <a:ext uri="{FF2B5EF4-FFF2-40B4-BE49-F238E27FC236}">
                <a16:creationId xmlns:a16="http://schemas.microsoft.com/office/drawing/2014/main" id="{F659B942-E274-6697-8391-8A62208790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192264" y="3005118"/>
            <a:ext cx="914400" cy="914400"/>
          </a:xfrm>
          <a:prstGeom prst="rect">
            <a:avLst/>
          </a:prstGeom>
        </p:spPr>
      </p:pic>
      <p:pic>
        <p:nvPicPr>
          <p:cNvPr id="16" name="Graphic 15" descr="Processor with solid fill">
            <a:extLst>
              <a:ext uri="{FF2B5EF4-FFF2-40B4-BE49-F238E27FC236}">
                <a16:creationId xmlns:a16="http://schemas.microsoft.com/office/drawing/2014/main" id="{10394AA6-3A94-FC89-98E4-4470353F42F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314614" y="4364744"/>
            <a:ext cx="914400" cy="914400"/>
          </a:xfrm>
          <a:prstGeom prst="rect">
            <a:avLst/>
          </a:prstGeom>
        </p:spPr>
      </p:pic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94457CF9-7CA2-8CC2-4C2A-663F7ACDAF79}"/>
              </a:ext>
            </a:extLst>
          </p:cNvPr>
          <p:cNvCxnSpPr>
            <a:cxnSpLocks/>
          </p:cNvCxnSpPr>
          <p:nvPr/>
        </p:nvCxnSpPr>
        <p:spPr>
          <a:xfrm>
            <a:off x="4249367" y="4282517"/>
            <a:ext cx="1014430" cy="20294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C9E4AC4C-DBE5-5DF6-11FF-CA346BC10448}"/>
              </a:ext>
            </a:extLst>
          </p:cNvPr>
          <p:cNvCxnSpPr>
            <a:cxnSpLocks/>
          </p:cNvCxnSpPr>
          <p:nvPr/>
        </p:nvCxnSpPr>
        <p:spPr>
          <a:xfrm flipV="1">
            <a:off x="6311996" y="4350390"/>
            <a:ext cx="1077333" cy="16315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29144E2B-0B9C-CA02-E89D-79B65505BB91}"/>
              </a:ext>
            </a:extLst>
          </p:cNvPr>
          <p:cNvGraphicFramePr>
            <a:graphicFrameLocks noGrp="1"/>
          </p:cNvGraphicFramePr>
          <p:nvPr/>
        </p:nvGraphicFramePr>
        <p:xfrm>
          <a:off x="2067297" y="3979550"/>
          <a:ext cx="200620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3102">
                  <a:extLst>
                    <a:ext uri="{9D8B030D-6E8A-4147-A177-3AD203B41FA5}">
                      <a16:colId xmlns:a16="http://schemas.microsoft.com/office/drawing/2014/main" val="1355861971"/>
                    </a:ext>
                  </a:extLst>
                </a:gridCol>
                <a:gridCol w="1003102">
                  <a:extLst>
                    <a:ext uri="{9D8B030D-6E8A-4147-A177-3AD203B41FA5}">
                      <a16:colId xmlns:a16="http://schemas.microsoft.com/office/drawing/2014/main" val="28600082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72420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0638402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184076A0-7E38-6DC2-7CFB-58A5F548E4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6530013"/>
              </p:ext>
            </p:extLst>
          </p:nvPr>
        </p:nvGraphicFramePr>
        <p:xfrm>
          <a:off x="7646362" y="4080264"/>
          <a:ext cx="200620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3102">
                  <a:extLst>
                    <a:ext uri="{9D8B030D-6E8A-4147-A177-3AD203B41FA5}">
                      <a16:colId xmlns:a16="http://schemas.microsoft.com/office/drawing/2014/main" val="1355861971"/>
                    </a:ext>
                  </a:extLst>
                </a:gridCol>
                <a:gridCol w="1003102">
                  <a:extLst>
                    <a:ext uri="{9D8B030D-6E8A-4147-A177-3AD203B41FA5}">
                      <a16:colId xmlns:a16="http://schemas.microsoft.com/office/drawing/2014/main" val="28600082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72420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06384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89095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AE1437-37D6-921F-E0DE-3E2E15A309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A675065-1F17-CBDE-1E24-F9332CA7FA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7" y="1861966"/>
            <a:ext cx="5204912" cy="50055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int </a:t>
            </a:r>
            <a:r>
              <a:rPr lang="en-US" dirty="0" err="1">
                <a:latin typeface="Consolas" panose="020B0609020204030204" pitchFamily="49" charset="0"/>
              </a:rPr>
              <a:t>val</a:t>
            </a:r>
            <a:r>
              <a:rPr lang="en-US" dirty="0">
                <a:latin typeface="Consolas" panose="020B0609020204030204" pitchFamily="49" charset="0"/>
              </a:rPr>
              <a:t> = *x;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*x = 0 + 1;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3F7DA24-5A18-6D7C-3CB0-622128F058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consistency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8BD789-0CAB-D8F6-2153-0C9742EB1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DBE333DE-371C-C280-924A-6CE82CE4B4FF}"/>
              </a:ext>
            </a:extLst>
          </p:cNvPr>
          <p:cNvSpPr txBox="1">
            <a:spLocks/>
          </p:cNvSpPr>
          <p:nvPr/>
        </p:nvSpPr>
        <p:spPr>
          <a:xfrm>
            <a:off x="6225087" y="1861966"/>
            <a:ext cx="5204912" cy="50055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5425" indent="-225425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08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―"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06500" indent="-290513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»"/>
              <a:defRPr sz="2400" i="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nsolas" panose="020B0609020204030204" pitchFamily="49" charset="0"/>
              </a:rPr>
              <a:t>	int </a:t>
            </a:r>
            <a:r>
              <a:rPr lang="en-US" dirty="0" err="1">
                <a:latin typeface="Consolas" panose="020B0609020204030204" pitchFamily="49" charset="0"/>
              </a:rPr>
              <a:t>val</a:t>
            </a:r>
            <a:r>
              <a:rPr lang="en-US" dirty="0">
                <a:latin typeface="Consolas" panose="020B0609020204030204" pitchFamily="49" charset="0"/>
              </a:rPr>
              <a:t> = *y;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nsolas" panose="020B0609020204030204" pitchFamily="49" charset="0"/>
              </a:rPr>
              <a:t>	int val2 = *x;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B63685C-E61C-62E5-8CE2-04EBB959006A}"/>
              </a:ext>
            </a:extLst>
          </p:cNvPr>
          <p:cNvCxnSpPr/>
          <p:nvPr/>
        </p:nvCxnSpPr>
        <p:spPr>
          <a:xfrm>
            <a:off x="5464140" y="1337138"/>
            <a:ext cx="0" cy="228600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361B9D0-52D1-F018-9710-641789B19134}"/>
              </a:ext>
            </a:extLst>
          </p:cNvPr>
          <p:cNvCxnSpPr/>
          <p:nvPr/>
        </p:nvCxnSpPr>
        <p:spPr>
          <a:xfrm>
            <a:off x="6123453" y="1337138"/>
            <a:ext cx="0" cy="228600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9FA118FD-A357-86BD-75C5-B091395474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9053771"/>
              </p:ext>
            </p:extLst>
          </p:nvPr>
        </p:nvGraphicFramePr>
        <p:xfrm>
          <a:off x="4297337" y="5264098"/>
          <a:ext cx="294895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4477">
                  <a:extLst>
                    <a:ext uri="{9D8B030D-6E8A-4147-A177-3AD203B41FA5}">
                      <a16:colId xmlns:a16="http://schemas.microsoft.com/office/drawing/2014/main" val="1355861971"/>
                    </a:ext>
                  </a:extLst>
                </a:gridCol>
                <a:gridCol w="1474477">
                  <a:extLst>
                    <a:ext uri="{9D8B030D-6E8A-4147-A177-3AD203B41FA5}">
                      <a16:colId xmlns:a16="http://schemas.microsoft.com/office/drawing/2014/main" val="28600082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72420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063840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8D522B56-F110-828E-00DD-F86EC417479D}"/>
              </a:ext>
            </a:extLst>
          </p:cNvPr>
          <p:cNvSpPr txBox="1"/>
          <p:nvPr/>
        </p:nvSpPr>
        <p:spPr>
          <a:xfrm>
            <a:off x="5060600" y="6118074"/>
            <a:ext cx="2499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Memory</a:t>
            </a:r>
          </a:p>
        </p:txBody>
      </p:sp>
      <p:pic>
        <p:nvPicPr>
          <p:cNvPr id="13" name="Graphic 12" descr="Processor outline">
            <a:extLst>
              <a:ext uri="{FF2B5EF4-FFF2-40B4-BE49-F238E27FC236}">
                <a16:creationId xmlns:a16="http://schemas.microsoft.com/office/drawing/2014/main" id="{985FCC6B-56EB-5C10-55DA-5228F5ABCB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613199" y="3005118"/>
            <a:ext cx="914400" cy="914400"/>
          </a:xfrm>
          <a:prstGeom prst="rect">
            <a:avLst/>
          </a:prstGeom>
        </p:spPr>
      </p:pic>
      <p:pic>
        <p:nvPicPr>
          <p:cNvPr id="14" name="Graphic 13" descr="Processor outline">
            <a:extLst>
              <a:ext uri="{FF2B5EF4-FFF2-40B4-BE49-F238E27FC236}">
                <a16:creationId xmlns:a16="http://schemas.microsoft.com/office/drawing/2014/main" id="{2C47947E-E68B-F182-27F1-9788D27889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192264" y="3005118"/>
            <a:ext cx="914400" cy="914400"/>
          </a:xfrm>
          <a:prstGeom prst="rect">
            <a:avLst/>
          </a:prstGeom>
        </p:spPr>
      </p:pic>
      <p:pic>
        <p:nvPicPr>
          <p:cNvPr id="16" name="Graphic 15" descr="Processor with solid fill">
            <a:extLst>
              <a:ext uri="{FF2B5EF4-FFF2-40B4-BE49-F238E27FC236}">
                <a16:creationId xmlns:a16="http://schemas.microsoft.com/office/drawing/2014/main" id="{F348741A-CF1C-758B-8291-0B044288B3A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314614" y="4364744"/>
            <a:ext cx="914400" cy="914400"/>
          </a:xfrm>
          <a:prstGeom prst="rect">
            <a:avLst/>
          </a:prstGeom>
        </p:spPr>
      </p:pic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4469F2CF-DD83-481C-20C9-673AA4DC9C28}"/>
              </a:ext>
            </a:extLst>
          </p:cNvPr>
          <p:cNvCxnSpPr>
            <a:cxnSpLocks/>
          </p:cNvCxnSpPr>
          <p:nvPr/>
        </p:nvCxnSpPr>
        <p:spPr>
          <a:xfrm>
            <a:off x="4249367" y="4282517"/>
            <a:ext cx="1014430" cy="20294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2BEB028F-DBAD-65C8-C302-DF75DDA11CB3}"/>
              </a:ext>
            </a:extLst>
          </p:cNvPr>
          <p:cNvCxnSpPr>
            <a:cxnSpLocks/>
          </p:cNvCxnSpPr>
          <p:nvPr/>
        </p:nvCxnSpPr>
        <p:spPr>
          <a:xfrm flipV="1">
            <a:off x="6311996" y="4350390"/>
            <a:ext cx="1077333" cy="16315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48030334-AC47-D16D-219F-B9E95AF0ADCF}"/>
              </a:ext>
            </a:extLst>
          </p:cNvPr>
          <p:cNvGraphicFramePr>
            <a:graphicFrameLocks noGrp="1"/>
          </p:cNvGraphicFramePr>
          <p:nvPr/>
        </p:nvGraphicFramePr>
        <p:xfrm>
          <a:off x="2067297" y="3979550"/>
          <a:ext cx="200620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3102">
                  <a:extLst>
                    <a:ext uri="{9D8B030D-6E8A-4147-A177-3AD203B41FA5}">
                      <a16:colId xmlns:a16="http://schemas.microsoft.com/office/drawing/2014/main" val="1355861971"/>
                    </a:ext>
                  </a:extLst>
                </a:gridCol>
                <a:gridCol w="1003102">
                  <a:extLst>
                    <a:ext uri="{9D8B030D-6E8A-4147-A177-3AD203B41FA5}">
                      <a16:colId xmlns:a16="http://schemas.microsoft.com/office/drawing/2014/main" val="28600082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72420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0638402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884DD18E-D050-B0E9-0CAF-67E2DF126B32}"/>
              </a:ext>
            </a:extLst>
          </p:cNvPr>
          <p:cNvGraphicFramePr>
            <a:graphicFrameLocks noGrp="1"/>
          </p:cNvGraphicFramePr>
          <p:nvPr/>
        </p:nvGraphicFramePr>
        <p:xfrm>
          <a:off x="7646362" y="4080264"/>
          <a:ext cx="200620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3102">
                  <a:extLst>
                    <a:ext uri="{9D8B030D-6E8A-4147-A177-3AD203B41FA5}">
                      <a16:colId xmlns:a16="http://schemas.microsoft.com/office/drawing/2014/main" val="1355861971"/>
                    </a:ext>
                  </a:extLst>
                </a:gridCol>
                <a:gridCol w="1003102">
                  <a:extLst>
                    <a:ext uri="{9D8B030D-6E8A-4147-A177-3AD203B41FA5}">
                      <a16:colId xmlns:a16="http://schemas.microsoft.com/office/drawing/2014/main" val="28600082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72420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06384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5151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517956D-7A24-7193-DC4E-8895C86FC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1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988B017-DB51-0071-EF64-C239AE6F4D34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04178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6F9F41-EE3C-886C-CC97-AE5C2D934F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8ABD1A6-1686-2973-4E9D-7D3056D8B6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2"/>
            <a:ext cx="10753725" cy="5005556"/>
          </a:xfrm>
        </p:spPr>
        <p:txBody>
          <a:bodyPr>
            <a:normAutofit/>
          </a:bodyPr>
          <a:lstStyle/>
          <a:p>
            <a:r>
              <a:rPr lang="en-US" dirty="0"/>
              <a:t>Caches, etc. mean that writes aren’t immediately visible to other threads</a:t>
            </a:r>
          </a:p>
          <a:p>
            <a:r>
              <a:rPr lang="en-US" i="1" dirty="0"/>
              <a:t>Different threads have different ideas of what the current value is</a:t>
            </a:r>
            <a:r>
              <a:rPr lang="en-US" dirty="0"/>
              <a:t> at a single location</a:t>
            </a:r>
          </a:p>
          <a:p>
            <a:endParaRPr lang="en-US" i="1" dirty="0"/>
          </a:p>
          <a:p>
            <a:endParaRPr lang="en-US" i="1" dirty="0"/>
          </a:p>
          <a:p>
            <a:r>
              <a:rPr lang="en-US" dirty="0"/>
              <a:t>So, what </a:t>
            </a:r>
            <a:r>
              <a:rPr lang="en-US" i="1" dirty="0"/>
              <a:t>do</a:t>
            </a:r>
            <a:r>
              <a:rPr lang="en-US" dirty="0"/>
              <a:t> we know about the state of memory at any point? And what can threads know about each other’s state?</a:t>
            </a:r>
          </a:p>
          <a:p>
            <a:r>
              <a:rPr lang="en-US" dirty="0"/>
              <a:t>The answers come from </a:t>
            </a:r>
            <a:r>
              <a:rPr lang="en-US" i="1" dirty="0"/>
              <a:t>memory consistency models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807D51-7BC7-1656-B194-BBFEE159E7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Cores don’t take turns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667FCA-FDE0-A411-285A-0D1E315F6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4654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4C21B7-3EEB-9FFC-D612-D2AF5C9BD6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33E1B1C-573C-CE76-9ED8-CC15707A76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2"/>
            <a:ext cx="10753725" cy="5155026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What can we assume about concurrent memory operations?</a:t>
            </a:r>
          </a:p>
          <a:p>
            <a:pPr lvl="1"/>
            <a:r>
              <a:rPr lang="en-US" dirty="0"/>
              <a:t>Will writes happen in order? Will reads happen in order? Will writes to the same location happen in order?</a:t>
            </a:r>
          </a:p>
          <a:p>
            <a:pPr lvl="1"/>
            <a:r>
              <a:rPr lang="en-US" dirty="0"/>
              <a:t>What can the programmer do to request stronger guarantees when needed?</a:t>
            </a:r>
          </a:p>
          <a:p>
            <a:pPr lvl="1"/>
            <a:r>
              <a:rPr lang="en-US" dirty="0"/>
              <a:t>How do we use just enough synchronization to make a program work?</a:t>
            </a:r>
          </a:p>
          <a:p>
            <a:pPr lvl="1"/>
            <a:r>
              <a:rPr lang="en-US" dirty="0"/>
              <a:t>Are some interactions just too dangerous to use at all (data races)?</a:t>
            </a:r>
          </a:p>
          <a:p>
            <a:r>
              <a:rPr lang="en-US" dirty="0"/>
              <a:t>This question gets answered twice: at the </a:t>
            </a:r>
            <a:r>
              <a:rPr lang="en-US" i="1" dirty="0"/>
              <a:t>hardware </a:t>
            </a:r>
            <a:r>
              <a:rPr lang="en-US" dirty="0"/>
              <a:t>level, and at the </a:t>
            </a:r>
            <a:r>
              <a:rPr lang="en-US" i="1" dirty="0"/>
              <a:t>language</a:t>
            </a:r>
            <a:r>
              <a:rPr lang="en-US" dirty="0"/>
              <a:t> level</a:t>
            </a:r>
          </a:p>
          <a:p>
            <a:r>
              <a:rPr lang="en-US" dirty="0"/>
              <a:t>This course: understand the different kinds of answers and what we can do with them</a:t>
            </a:r>
          </a:p>
          <a:p>
            <a:r>
              <a:rPr lang="en-US" dirty="0"/>
              <a:t>Goal: how do you know you’ve written a correct concurrent program?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B184F7-6F0C-9049-F7C8-9D1CE9C08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models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F148CD-A4DF-12E1-DEE7-5511ABFF5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0661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C5DF4D-7249-A647-28EB-D3217D7E73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CF02903-EBF1-89CD-2E9F-C15F922ED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21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C49BC41-473D-19B6-03FD-576CFF3877D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18152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F625EF-61AE-B3BD-CA99-701EF76553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D98BE-1AC4-DFE0-435F-9CB192D89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Calibration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F1775F-E872-D2FA-DBAC-58313EE6BE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11571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Have you:</a:t>
            </a:r>
          </a:p>
          <a:p>
            <a:pPr lvl="1"/>
            <a:r>
              <a:rPr lang="en-US" dirty="0"/>
              <a:t>Written a program in the C language?</a:t>
            </a:r>
          </a:p>
          <a:p>
            <a:pPr lvl="1"/>
            <a:r>
              <a:rPr lang="en-US" dirty="0"/>
              <a:t>Written a concurrent/multithreaded program? (using fork, </a:t>
            </a:r>
            <a:r>
              <a:rPr lang="en-US" dirty="0" err="1"/>
              <a:t>pthread</a:t>
            </a:r>
            <a:r>
              <a:rPr lang="en-US" dirty="0"/>
              <a:t>, GPU programming, …)</a:t>
            </a:r>
          </a:p>
          <a:p>
            <a:pPr lvl="1"/>
            <a:r>
              <a:rPr lang="en-US" dirty="0"/>
              <a:t>Taken CS 454 (Principles of Concurrent Programming)</a:t>
            </a:r>
            <a:br>
              <a:rPr lang="en-US" dirty="0"/>
            </a:br>
            <a:r>
              <a:rPr lang="en-US" dirty="0"/>
              <a:t>or a similar class?</a:t>
            </a:r>
          </a:p>
          <a:p>
            <a:pPr lvl="1"/>
            <a:r>
              <a:rPr lang="en-US" dirty="0"/>
              <a:t>Taken a class where you wrote mathematical proofs?</a:t>
            </a:r>
          </a:p>
          <a:p>
            <a:pPr lvl="1"/>
            <a:r>
              <a:rPr lang="en-US" dirty="0"/>
              <a:t>Learned about programming language </a:t>
            </a:r>
            <a:r>
              <a:rPr lang="en-US" i="1" dirty="0"/>
              <a:t>semantics</a:t>
            </a:r>
            <a:r>
              <a:rPr lang="en-US" dirty="0"/>
              <a:t> (e.g.,</a:t>
            </a:r>
            <a:br>
              <a:rPr lang="en-US" dirty="0"/>
            </a:br>
            <a:r>
              <a:rPr lang="en-US" dirty="0"/>
              <a:t>small-step and big-step operational semantics)?</a:t>
            </a:r>
          </a:p>
          <a:p>
            <a:pPr lvl="1"/>
            <a:r>
              <a:rPr lang="en-US" dirty="0"/>
              <a:t>Mathematically proved the correctness of a program,</a:t>
            </a:r>
            <a:br>
              <a:rPr lang="en-US" dirty="0"/>
            </a:br>
            <a:r>
              <a:rPr lang="en-US" dirty="0"/>
              <a:t>either on paper or with tools (model checking, static analysis, theorem proving)?</a:t>
            </a:r>
          </a:p>
          <a:p>
            <a:r>
              <a:rPr lang="en-US" dirty="0"/>
              <a:t>Submit on </a:t>
            </a:r>
            <a:r>
              <a:rPr lang="en-US" dirty="0" err="1">
                <a:hlinkClick r:id="rId3"/>
              </a:rPr>
              <a:t>Gradescope</a:t>
            </a:r>
            <a:r>
              <a:rPr lang="en-US" dirty="0"/>
              <a:t> (entry code J6GYJV), Exercise 8/25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844821-8073-E21E-1134-4CD8B9FDA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22</a:t>
            </a:fld>
            <a:endParaRPr lang="en-US" dirty="0"/>
          </a:p>
        </p:txBody>
      </p:sp>
      <p:pic>
        <p:nvPicPr>
          <p:cNvPr id="6" name="Picture 5" descr="The cover of the textbook &quot;The Art of Multiprocessor Programming&quot;">
            <a:extLst>
              <a:ext uri="{FF2B5EF4-FFF2-40B4-BE49-F238E27FC236}">
                <a16:creationId xmlns:a16="http://schemas.microsoft.com/office/drawing/2014/main" id="{81FF4E88-A49B-6BB6-8BC4-5D9EA70EBE3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2831" y="2896914"/>
            <a:ext cx="1834060" cy="2394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64591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0DFAB2-ABEB-3F4F-273E-6A4F073F14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7354F2-B106-9D77-551D-A9FA8131D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Goals and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60090C-B316-0D9C-9A99-55E409A3DE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4883237"/>
          </a:xfrm>
        </p:spPr>
        <p:txBody>
          <a:bodyPr>
            <a:normAutofit/>
          </a:bodyPr>
          <a:lstStyle/>
          <a:p>
            <a:r>
              <a:rPr lang="en-US" dirty="0"/>
              <a:t>What are memory models? How are they expressed? What do they let us do?</a:t>
            </a:r>
          </a:p>
          <a:p>
            <a:endParaRPr lang="en-US" dirty="0"/>
          </a:p>
          <a:p>
            <a:r>
              <a:rPr lang="en-US" dirty="0"/>
              <a:t>3 modes: math, code, tools</a:t>
            </a:r>
          </a:p>
          <a:p>
            <a:endParaRPr lang="en-US" dirty="0"/>
          </a:p>
          <a:p>
            <a:r>
              <a:rPr lang="en-US" dirty="0"/>
              <a:t>Most classes will have in-class exercises</a:t>
            </a:r>
          </a:p>
          <a:p>
            <a:endParaRPr lang="en-US" dirty="0"/>
          </a:p>
          <a:p>
            <a:r>
              <a:rPr lang="en-US" dirty="0"/>
              <a:t>Exercises are practice for the homework; homework is practice for the final project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A32B27-2B41-7BF2-6906-EFB27EB0D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21147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75A6D0-D035-444F-9207-9CEA60FA0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C821DC-487D-4DBC-A20C-E76B6DDAF6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In-class exercises: 25%</a:t>
            </a:r>
          </a:p>
          <a:p>
            <a:r>
              <a:rPr lang="en-US" dirty="0"/>
              <a:t>Assignments: 50%</a:t>
            </a:r>
          </a:p>
          <a:p>
            <a:r>
              <a:rPr lang="en-US" dirty="0"/>
              <a:t>Project: 25%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831868-ED69-4295-A091-4517C7719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51472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FF7E21-F876-4770-9D65-49C842A94E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01BCBB-02FE-4298-B5FD-F33F5E3D3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115719"/>
          </a:xfrm>
        </p:spPr>
        <p:txBody>
          <a:bodyPr/>
          <a:lstStyle/>
          <a:p>
            <a:r>
              <a:rPr lang="en-US" dirty="0"/>
              <a:t>In each class, we’ll work through some example problems/proofs</a:t>
            </a:r>
          </a:p>
          <a:p>
            <a:r>
              <a:rPr lang="en-US" dirty="0"/>
              <a:t>Submit via </a:t>
            </a:r>
            <a:r>
              <a:rPr lang="en-US" dirty="0" err="1">
                <a:hlinkClick r:id="rId3"/>
              </a:rPr>
              <a:t>Gradescope</a:t>
            </a:r>
            <a:endParaRPr lang="en-US" dirty="0"/>
          </a:p>
          <a:p>
            <a:r>
              <a:rPr lang="en-US" dirty="0"/>
              <a:t>Due at the start of the next class</a:t>
            </a:r>
          </a:p>
          <a:p>
            <a:r>
              <a:rPr lang="en-US" dirty="0"/>
              <a:t>You get credit as long as you make some progress on the problem</a:t>
            </a:r>
          </a:p>
          <a:p>
            <a:endParaRPr lang="en-US" dirty="0"/>
          </a:p>
          <a:p>
            <a:r>
              <a:rPr lang="en-US" dirty="0"/>
              <a:t>Feel free to discuss with your neighbors, ask questions, suggest other approaches, etc.!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B4D433-3942-49AF-9BDE-31140E8F4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17007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FF7E21-F876-4770-9D65-49C842A94E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01BCBB-02FE-4298-B5FD-F33F5E3D3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2"/>
            <a:ext cx="10753725" cy="5175248"/>
          </a:xfrm>
        </p:spPr>
        <p:txBody>
          <a:bodyPr>
            <a:normAutofit/>
          </a:bodyPr>
          <a:lstStyle/>
          <a:p>
            <a:r>
              <a:rPr lang="en-US" dirty="0"/>
              <a:t>Programming/proving assignments</a:t>
            </a:r>
          </a:p>
          <a:p>
            <a:r>
              <a:rPr lang="en-US" dirty="0"/>
              <a:t>Submit via </a:t>
            </a:r>
            <a:r>
              <a:rPr lang="en-US" dirty="0" err="1">
                <a:hlinkClick r:id="rId3"/>
              </a:rPr>
              <a:t>Gradescope</a:t>
            </a:r>
            <a:endParaRPr lang="en-US" dirty="0"/>
          </a:p>
          <a:p>
            <a:r>
              <a:rPr lang="en-US" dirty="0"/>
              <a:t>Due at 11:59 PM on the due date</a:t>
            </a:r>
          </a:p>
          <a:p>
            <a:r>
              <a:rPr lang="en-US" dirty="0"/>
              <a:t>You can discuss strategy with other students, but don’t look at each other’s solutions/code!</a:t>
            </a:r>
          </a:p>
          <a:p>
            <a:r>
              <a:rPr lang="en-US" dirty="0"/>
              <a:t>Cite your sources (websites, other students, </a:t>
            </a:r>
            <a:r>
              <a:rPr lang="en-US" dirty="0" err="1"/>
              <a:t>StackOverflow</a:t>
            </a:r>
            <a:r>
              <a:rPr lang="en-US" dirty="0"/>
              <a:t>, ChatGPT, etc.)</a:t>
            </a:r>
          </a:p>
          <a:p>
            <a:r>
              <a:rPr lang="en-US" dirty="0"/>
              <a:t>You’ll get most of the credit for attempting a problem, even if you don’t finish it – do what you can, and we’ll work through tricky ones in class after the deadline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B4D433-3942-49AF-9BDE-31140E8F4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82982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C57008-A7B4-575F-0186-5BBF1C5D15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67B47AD-8D7C-CFBE-F607-33A7C61AB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27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EAECE9E-ECD8-A988-F390-1E3E62EE249B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9900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46B43-A06C-4150-96AD-86B68062A2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Welcome to the Course!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AF15DD-222B-41F8-8BA4-318BDEFD0F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2"/>
            <a:ext cx="10753725" cy="4972490"/>
          </a:xfrm>
        </p:spPr>
        <p:txBody>
          <a:bodyPr>
            <a:normAutofit/>
          </a:bodyPr>
          <a:lstStyle/>
          <a:p>
            <a:r>
              <a:rPr lang="en-US" dirty="0"/>
              <a:t>This is CS 554, Advanced Topics in Concurrent Computing Systems</a:t>
            </a:r>
          </a:p>
          <a:p>
            <a:r>
              <a:rPr lang="en-US" dirty="0"/>
              <a:t>I’m glad you’re here!</a:t>
            </a:r>
            <a:endParaRPr lang="en-US" b="1" dirty="0"/>
          </a:p>
          <a:p>
            <a:r>
              <a:rPr lang="en-US" dirty="0"/>
              <a:t>Meets MW 11:00 AM – 12:15 PM in CDLRC 2407</a:t>
            </a:r>
          </a:p>
          <a:p>
            <a:r>
              <a:rPr lang="en-US" dirty="0"/>
              <a:t>My office hours: Tuesday 10 AM, Thursday 2 PM, and by appointment, in CDLRC 4450 and on Zoom via Blackboard</a:t>
            </a:r>
          </a:p>
          <a:p>
            <a:pPr lvl="1"/>
            <a:r>
              <a:rPr lang="en-US" dirty="0"/>
              <a:t>Office hours are great for homework help, or just to say hi!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E3083D-98FF-476D-B0BA-1031040DC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86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46B43-A06C-4150-96AD-86B68062A2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AF15DD-222B-41F8-8BA4-318BDEFD0F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2"/>
            <a:ext cx="10753725" cy="4972490"/>
          </a:xfrm>
        </p:spPr>
        <p:txBody>
          <a:bodyPr>
            <a:normAutofit/>
          </a:bodyPr>
          <a:lstStyle/>
          <a:p>
            <a:r>
              <a:rPr lang="en-US" dirty="0"/>
              <a:t>Professor: William Mansky (he/him) (</a:t>
            </a:r>
            <a:r>
              <a:rPr lang="en-US" dirty="0">
                <a:hlinkClick r:id="rId3"/>
              </a:rPr>
              <a:t>mansky1@uic.edu</a:t>
            </a:r>
            <a:r>
              <a:rPr lang="en-US" dirty="0"/>
              <a:t>)</a:t>
            </a:r>
          </a:p>
          <a:p>
            <a:r>
              <a:rPr lang="en-US" dirty="0"/>
              <a:t>Website: </a:t>
            </a:r>
            <a:r>
              <a:rPr lang="en-US" sz="2800" dirty="0">
                <a:hlinkClick r:id="rId4"/>
              </a:rPr>
              <a:t>https://www.cs.uic.edu/~mansky/teaching/cs472/sp25/</a:t>
            </a:r>
            <a:endParaRPr lang="en-US" dirty="0"/>
          </a:p>
          <a:p>
            <a:r>
              <a:rPr lang="en-US" dirty="0"/>
              <a:t>Anonymous in-class questions:</a:t>
            </a:r>
            <a:r>
              <a:rPr lang="en-US" b="1" dirty="0"/>
              <a:t> </a:t>
            </a:r>
            <a:r>
              <a:rPr lang="en-US" sz="2800" dirty="0">
                <a:hlinkClick r:id="rId5"/>
              </a:rPr>
              <a:t>https://pollev.com/wmansky771</a:t>
            </a:r>
            <a:endParaRPr lang="en-US" sz="2800" dirty="0"/>
          </a:p>
          <a:p>
            <a:r>
              <a:rPr lang="en-US" dirty="0"/>
              <a:t>In-person lectures, in-class exercises</a:t>
            </a:r>
          </a:p>
          <a:p>
            <a:r>
              <a:rPr lang="en-US" dirty="0"/>
              <a:t>Discussion board on </a:t>
            </a:r>
            <a:r>
              <a:rPr lang="en-US" dirty="0">
                <a:hlinkClick r:id="rId6"/>
              </a:rPr>
              <a:t>Piazza</a:t>
            </a:r>
            <a:r>
              <a:rPr lang="en-US" dirty="0"/>
              <a:t>, assignments via </a:t>
            </a:r>
            <a:r>
              <a:rPr lang="en-US" dirty="0" err="1">
                <a:hlinkClick r:id="rId7"/>
              </a:rPr>
              <a:t>Gradescope</a:t>
            </a:r>
            <a:r>
              <a:rPr lang="en-US" dirty="0"/>
              <a:t> (entry code J6GYJV)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E3083D-98FF-476D-B0BA-1031040DC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3983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53F12-CEC1-49C8-80DF-07F6E2B8C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Asking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E31382-4DB5-494B-8232-0B30273E58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2"/>
            <a:ext cx="10753725" cy="4907606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In class: raise your hand anytime</a:t>
            </a:r>
          </a:p>
          <a:p>
            <a:r>
              <a:rPr lang="en-US" dirty="0"/>
              <a:t>You can ask questions anonymously with </a:t>
            </a:r>
            <a:r>
              <a:rPr lang="en-US" dirty="0" err="1"/>
              <a:t>PollEverywhere</a:t>
            </a:r>
            <a:r>
              <a:rPr lang="en-US" dirty="0"/>
              <a:t> (</a:t>
            </a:r>
            <a:r>
              <a:rPr lang="en-US" dirty="0">
                <a:hlinkClick r:id="rId3"/>
              </a:rPr>
              <a:t>https://pollev.com/wmansky771</a:t>
            </a:r>
            <a:r>
              <a:rPr lang="en-US" dirty="0"/>
              <a:t>)</a:t>
            </a:r>
          </a:p>
          <a:p>
            <a:r>
              <a:rPr lang="en-US" dirty="0"/>
              <a:t>On </a:t>
            </a:r>
            <a:r>
              <a:rPr lang="en-US" dirty="0">
                <a:hlinkClick r:id="rId4"/>
              </a:rPr>
              <a:t>Piazza</a:t>
            </a:r>
            <a:endParaRPr lang="en-US" dirty="0"/>
          </a:p>
          <a:p>
            <a:pPr lvl="1"/>
            <a:r>
              <a:rPr lang="en-US" dirty="0"/>
              <a:t>Can ask/answer anonymously</a:t>
            </a:r>
          </a:p>
          <a:p>
            <a:pPr lvl="1"/>
            <a:r>
              <a:rPr lang="en-US" dirty="0"/>
              <a:t>Can post privately to instructors</a:t>
            </a:r>
          </a:p>
          <a:p>
            <a:pPr lvl="1"/>
            <a:r>
              <a:rPr lang="en-US" dirty="0"/>
              <a:t>Can answer other students’ questions</a:t>
            </a:r>
          </a:p>
          <a:p>
            <a:r>
              <a:rPr lang="en-US" dirty="0"/>
              <a:t>In office hours</a:t>
            </a:r>
          </a:p>
          <a:p>
            <a:endParaRPr lang="en-US" dirty="0"/>
          </a:p>
          <a:p>
            <a:r>
              <a:rPr lang="en-US" dirty="0"/>
              <a:t>If you have a question, someone else probably has the same question!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B7564C-1810-4EF8-9A42-180E14944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53094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31FA13-C2F0-03BA-8219-A3140248F6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24C46B7-BA2B-E892-FBE0-981900B1E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5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8EB4F80-A5CA-F9E9-B1E4-088795C6B76F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7930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317BAD-34A1-63B9-EEFD-83BE49FC25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06DB0F2-6DB9-08B1-D1D1-4F79E9A815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2"/>
            <a:ext cx="10753725" cy="500555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int add1(void* </a:t>
            </a:r>
            <a:r>
              <a:rPr lang="en-US" dirty="0" err="1">
                <a:latin typeface="Consolas" panose="020B0609020204030204" pitchFamily="49" charset="0"/>
              </a:rPr>
              <a:t>arg</a:t>
            </a:r>
            <a:r>
              <a:rPr lang="en-US" dirty="0">
                <a:latin typeface="Consolas" panose="020B0609020204030204" pitchFamily="49" charset="0"/>
              </a:rPr>
              <a:t>){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int* p = (int*) </a:t>
            </a:r>
            <a:r>
              <a:rPr lang="en-US" dirty="0" err="1">
                <a:latin typeface="Consolas" panose="020B0609020204030204" pitchFamily="49" charset="0"/>
              </a:rPr>
              <a:t>arg</a:t>
            </a:r>
            <a:r>
              <a:rPr lang="en-US" dirty="0"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int </a:t>
            </a:r>
            <a:r>
              <a:rPr lang="en-US" dirty="0" err="1">
                <a:latin typeface="Consolas" panose="020B0609020204030204" pitchFamily="49" charset="0"/>
              </a:rPr>
              <a:t>val</a:t>
            </a:r>
            <a:r>
              <a:rPr lang="en-US" dirty="0">
                <a:latin typeface="Consolas" panose="020B0609020204030204" pitchFamily="49" charset="0"/>
              </a:rPr>
              <a:t> = *p;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*p = </a:t>
            </a:r>
            <a:r>
              <a:rPr lang="en-US" dirty="0" err="1">
                <a:latin typeface="Consolas" panose="020B0609020204030204" pitchFamily="49" charset="0"/>
              </a:rPr>
              <a:t>val</a:t>
            </a:r>
            <a:r>
              <a:rPr lang="en-US" dirty="0">
                <a:latin typeface="Consolas" panose="020B0609020204030204" pitchFamily="49" charset="0"/>
              </a:rPr>
              <a:t> + 1;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int main(){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int* x = malloc(</a:t>
            </a:r>
            <a:r>
              <a:rPr lang="en-US" dirty="0" err="1">
                <a:latin typeface="Consolas" panose="020B0609020204030204" pitchFamily="49" charset="0"/>
              </a:rPr>
              <a:t>sizeof</a:t>
            </a:r>
            <a:r>
              <a:rPr lang="en-US" dirty="0">
                <a:latin typeface="Consolas" panose="020B0609020204030204" pitchFamily="49" charset="0"/>
              </a:rPr>
              <a:t>(int)); *x = 0;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int* y = malloc(</a:t>
            </a:r>
            <a:r>
              <a:rPr lang="en-US" dirty="0" err="1">
                <a:latin typeface="Consolas" panose="020B0609020204030204" pitchFamily="49" charset="0"/>
              </a:rPr>
              <a:t>sizeof</a:t>
            </a:r>
            <a:r>
              <a:rPr lang="en-US" dirty="0">
                <a:latin typeface="Consolas" panose="020B0609020204030204" pitchFamily="49" charset="0"/>
              </a:rPr>
              <a:t>(int)); *y = 0;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</a:t>
            </a:r>
            <a:r>
              <a:rPr lang="en-US" dirty="0" err="1">
                <a:latin typeface="Consolas" panose="020B0609020204030204" pitchFamily="49" charset="0"/>
              </a:rPr>
              <a:t>thrd_t</a:t>
            </a:r>
            <a:r>
              <a:rPr lang="en-US" dirty="0">
                <a:latin typeface="Consolas" panose="020B0609020204030204" pitchFamily="49" charset="0"/>
              </a:rPr>
              <a:t> *t;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</a:t>
            </a:r>
            <a:r>
              <a:rPr lang="en-US" dirty="0" err="1">
                <a:latin typeface="Consolas" panose="020B0609020204030204" pitchFamily="49" charset="0"/>
              </a:rPr>
              <a:t>thrd_create</a:t>
            </a:r>
            <a:r>
              <a:rPr lang="en-US" dirty="0">
                <a:latin typeface="Consolas" panose="020B0609020204030204" pitchFamily="49" charset="0"/>
              </a:rPr>
              <a:t>(t, add1, x);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add1(y);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AB8612A-32B2-659E-8323-727E03525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programming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19AC53-4F4F-E23D-C9A7-472FCE2E5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93880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EC4B3A-B5FD-4939-7599-2EB3C6C1AF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5715B49-8E48-BC2B-5458-04EC875D5C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7" y="1861966"/>
            <a:ext cx="5204912" cy="50055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int </a:t>
            </a:r>
            <a:r>
              <a:rPr lang="en-US" dirty="0" err="1">
                <a:latin typeface="Consolas" panose="020B0609020204030204" pitchFamily="49" charset="0"/>
              </a:rPr>
              <a:t>val</a:t>
            </a:r>
            <a:r>
              <a:rPr lang="en-US" dirty="0">
                <a:latin typeface="Consolas" panose="020B0609020204030204" pitchFamily="49" charset="0"/>
              </a:rPr>
              <a:t> = *x;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*x = </a:t>
            </a:r>
            <a:r>
              <a:rPr lang="en-US" dirty="0" err="1">
                <a:latin typeface="Consolas" panose="020B0609020204030204" pitchFamily="49" charset="0"/>
              </a:rPr>
              <a:t>val</a:t>
            </a:r>
            <a:r>
              <a:rPr lang="en-US" dirty="0">
                <a:latin typeface="Consolas" panose="020B0609020204030204" pitchFamily="49" charset="0"/>
              </a:rPr>
              <a:t> + 1;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0EE3B5-9290-434A-A197-B824FBCC95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programming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E37DD2-BD01-7734-3BC6-8D4D651C8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D03E7433-09FB-6A0F-C16D-A05C6E1DEEBD}"/>
              </a:ext>
            </a:extLst>
          </p:cNvPr>
          <p:cNvSpPr txBox="1">
            <a:spLocks/>
          </p:cNvSpPr>
          <p:nvPr/>
        </p:nvSpPr>
        <p:spPr>
          <a:xfrm>
            <a:off x="6225087" y="1861966"/>
            <a:ext cx="5204912" cy="50055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5425" indent="-225425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08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―"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06500" indent="-290513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»"/>
              <a:defRPr sz="2400" i="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nsolas" panose="020B0609020204030204" pitchFamily="49" charset="0"/>
              </a:rPr>
              <a:t>	int </a:t>
            </a:r>
            <a:r>
              <a:rPr lang="en-US" dirty="0" err="1">
                <a:latin typeface="Consolas" panose="020B0609020204030204" pitchFamily="49" charset="0"/>
              </a:rPr>
              <a:t>val</a:t>
            </a:r>
            <a:r>
              <a:rPr lang="en-US" dirty="0">
                <a:latin typeface="Consolas" panose="020B0609020204030204" pitchFamily="49" charset="0"/>
              </a:rPr>
              <a:t> = *y;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nsolas" panose="020B0609020204030204" pitchFamily="49" charset="0"/>
              </a:rPr>
              <a:t>	*y = </a:t>
            </a:r>
            <a:r>
              <a:rPr lang="en-US" dirty="0" err="1">
                <a:latin typeface="Consolas" panose="020B0609020204030204" pitchFamily="49" charset="0"/>
              </a:rPr>
              <a:t>val</a:t>
            </a:r>
            <a:r>
              <a:rPr lang="en-US" dirty="0">
                <a:latin typeface="Consolas" panose="020B0609020204030204" pitchFamily="49" charset="0"/>
              </a:rPr>
              <a:t> + 1;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EADFE84-FC0F-F5C7-B250-DCC7915DB715}"/>
              </a:ext>
            </a:extLst>
          </p:cNvPr>
          <p:cNvCxnSpPr/>
          <p:nvPr/>
        </p:nvCxnSpPr>
        <p:spPr>
          <a:xfrm>
            <a:off x="5464140" y="1337138"/>
            <a:ext cx="0" cy="228600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217E94A-7A80-046A-D105-819851255825}"/>
              </a:ext>
            </a:extLst>
          </p:cNvPr>
          <p:cNvCxnSpPr/>
          <p:nvPr/>
        </p:nvCxnSpPr>
        <p:spPr>
          <a:xfrm>
            <a:off x="6123453" y="1337138"/>
            <a:ext cx="0" cy="228600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6F699D05-632C-DB1C-F2B5-7EAA65255306}"/>
              </a:ext>
            </a:extLst>
          </p:cNvPr>
          <p:cNvCxnSpPr/>
          <p:nvPr/>
        </p:nvCxnSpPr>
        <p:spPr>
          <a:xfrm>
            <a:off x="1033869" y="2113688"/>
            <a:ext cx="55139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B75D730E-E1E8-ACA2-D3A1-2CCDB18798AD}"/>
              </a:ext>
            </a:extLst>
          </p:cNvPr>
          <p:cNvCxnSpPr/>
          <p:nvPr/>
        </p:nvCxnSpPr>
        <p:spPr>
          <a:xfrm>
            <a:off x="6562389" y="2113688"/>
            <a:ext cx="55139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B5CC955C-69D1-A89B-F36E-44E585B555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112652"/>
              </p:ext>
            </p:extLst>
          </p:nvPr>
        </p:nvGraphicFramePr>
        <p:xfrm>
          <a:off x="4297337" y="4345098"/>
          <a:ext cx="294895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4477">
                  <a:extLst>
                    <a:ext uri="{9D8B030D-6E8A-4147-A177-3AD203B41FA5}">
                      <a16:colId xmlns:a16="http://schemas.microsoft.com/office/drawing/2014/main" val="1355861971"/>
                    </a:ext>
                  </a:extLst>
                </a:gridCol>
                <a:gridCol w="1474477">
                  <a:extLst>
                    <a:ext uri="{9D8B030D-6E8A-4147-A177-3AD203B41FA5}">
                      <a16:colId xmlns:a16="http://schemas.microsoft.com/office/drawing/2014/main" val="28600082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72420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0638402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F230FF3B-B12F-9AD8-94FF-FB7D9D3487E9}"/>
              </a:ext>
            </a:extLst>
          </p:cNvPr>
          <p:cNvSpPr txBox="1"/>
          <p:nvPr/>
        </p:nvSpPr>
        <p:spPr>
          <a:xfrm>
            <a:off x="5060600" y="5199074"/>
            <a:ext cx="2499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Memory</a:t>
            </a:r>
          </a:p>
        </p:txBody>
      </p:sp>
    </p:spTree>
    <p:extLst>
      <p:ext uri="{BB962C8B-B14F-4D97-AF65-F5344CB8AC3E}">
        <p14:creationId xmlns:p14="http://schemas.microsoft.com/office/powerpoint/2010/main" val="2940860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83E3A8-05DC-F30A-763E-1B89CDFF7B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53AF263-A5FC-C4F5-B224-444C33B50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7" y="1861966"/>
            <a:ext cx="5204912" cy="50055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int </a:t>
            </a:r>
            <a:r>
              <a:rPr lang="en-US" dirty="0" err="1">
                <a:latin typeface="Consolas" panose="020B0609020204030204" pitchFamily="49" charset="0"/>
              </a:rPr>
              <a:t>val</a:t>
            </a:r>
            <a:r>
              <a:rPr lang="en-US" dirty="0">
                <a:latin typeface="Consolas" panose="020B0609020204030204" pitchFamily="49" charset="0"/>
              </a:rPr>
              <a:t> = *x;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*x = 0 + 1;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96FD9C9-ADCE-828F-9F02-D320F15348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programming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9AC753-BCA0-C219-1E87-16481E10E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A169FAA5-C7B4-600A-FA4F-EAA4FE0F96AA}"/>
              </a:ext>
            </a:extLst>
          </p:cNvPr>
          <p:cNvSpPr txBox="1">
            <a:spLocks/>
          </p:cNvSpPr>
          <p:nvPr/>
        </p:nvSpPr>
        <p:spPr>
          <a:xfrm>
            <a:off x="6225087" y="1861966"/>
            <a:ext cx="5204912" cy="50055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5425" indent="-225425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08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―"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06500" indent="-290513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»"/>
              <a:defRPr sz="2400" i="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nsolas" panose="020B0609020204030204" pitchFamily="49" charset="0"/>
              </a:rPr>
              <a:t>	int </a:t>
            </a:r>
            <a:r>
              <a:rPr lang="en-US" dirty="0" err="1">
                <a:latin typeface="Consolas" panose="020B0609020204030204" pitchFamily="49" charset="0"/>
              </a:rPr>
              <a:t>val</a:t>
            </a:r>
            <a:r>
              <a:rPr lang="en-US" dirty="0">
                <a:latin typeface="Consolas" panose="020B0609020204030204" pitchFamily="49" charset="0"/>
              </a:rPr>
              <a:t> = *y;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nsolas" panose="020B0609020204030204" pitchFamily="49" charset="0"/>
              </a:rPr>
              <a:t>	*y = </a:t>
            </a:r>
            <a:r>
              <a:rPr lang="en-US" dirty="0" err="1">
                <a:latin typeface="Consolas" panose="020B0609020204030204" pitchFamily="49" charset="0"/>
              </a:rPr>
              <a:t>val</a:t>
            </a:r>
            <a:r>
              <a:rPr lang="en-US" dirty="0">
                <a:latin typeface="Consolas" panose="020B0609020204030204" pitchFamily="49" charset="0"/>
              </a:rPr>
              <a:t> + 1;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6165777-9148-878C-0E4F-2590A66E1101}"/>
              </a:ext>
            </a:extLst>
          </p:cNvPr>
          <p:cNvCxnSpPr/>
          <p:nvPr/>
        </p:nvCxnSpPr>
        <p:spPr>
          <a:xfrm>
            <a:off x="5464140" y="1337138"/>
            <a:ext cx="0" cy="228600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FF3C6A-7EFA-7FDC-D11A-CA263751CF23}"/>
              </a:ext>
            </a:extLst>
          </p:cNvPr>
          <p:cNvCxnSpPr/>
          <p:nvPr/>
        </p:nvCxnSpPr>
        <p:spPr>
          <a:xfrm>
            <a:off x="6123453" y="1337138"/>
            <a:ext cx="0" cy="228600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6597FD4-3792-814F-36C3-6A001913CA23}"/>
              </a:ext>
            </a:extLst>
          </p:cNvPr>
          <p:cNvCxnSpPr/>
          <p:nvPr/>
        </p:nvCxnSpPr>
        <p:spPr>
          <a:xfrm>
            <a:off x="1033869" y="2688063"/>
            <a:ext cx="55139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0F2CFD2-AF21-B934-E5F7-C9D350BF62D7}"/>
              </a:ext>
            </a:extLst>
          </p:cNvPr>
          <p:cNvCxnSpPr/>
          <p:nvPr/>
        </p:nvCxnSpPr>
        <p:spPr>
          <a:xfrm>
            <a:off x="6562389" y="2113688"/>
            <a:ext cx="55139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FB6C2A70-627F-5D58-5DAA-AC291C437C58}"/>
              </a:ext>
            </a:extLst>
          </p:cNvPr>
          <p:cNvGraphicFramePr>
            <a:graphicFrameLocks noGrp="1"/>
          </p:cNvGraphicFramePr>
          <p:nvPr/>
        </p:nvGraphicFramePr>
        <p:xfrm>
          <a:off x="4297337" y="4345098"/>
          <a:ext cx="294895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4477">
                  <a:extLst>
                    <a:ext uri="{9D8B030D-6E8A-4147-A177-3AD203B41FA5}">
                      <a16:colId xmlns:a16="http://schemas.microsoft.com/office/drawing/2014/main" val="1355861971"/>
                    </a:ext>
                  </a:extLst>
                </a:gridCol>
                <a:gridCol w="1474477">
                  <a:extLst>
                    <a:ext uri="{9D8B030D-6E8A-4147-A177-3AD203B41FA5}">
                      <a16:colId xmlns:a16="http://schemas.microsoft.com/office/drawing/2014/main" val="28600082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72420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063840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C66793A-C499-969B-79F4-7790E1F0CB51}"/>
              </a:ext>
            </a:extLst>
          </p:cNvPr>
          <p:cNvSpPr txBox="1"/>
          <p:nvPr/>
        </p:nvSpPr>
        <p:spPr>
          <a:xfrm>
            <a:off x="5060600" y="5199074"/>
            <a:ext cx="2499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Memory</a:t>
            </a:r>
          </a:p>
        </p:txBody>
      </p:sp>
    </p:spTree>
    <p:extLst>
      <p:ext uri="{BB962C8B-B14F-4D97-AF65-F5344CB8AC3E}">
        <p14:creationId xmlns:p14="http://schemas.microsoft.com/office/powerpoint/2010/main" val="232399133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d866afb2-99b0-4455-acc1-a0a2eddc57e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b6176755-41c9-47c2-b2ca-c45f3d74ce8c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d4ff03cd-dd7f-4182-a29e-d5fc58fabea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46f5f31e-5b7f-45cb-a0fa-a9002d70117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e534d33f-f7e9-4f49-b0b8-36becf7f5569"/>
</p:tagLst>
</file>

<file path=ppt/theme/theme1.xml><?xml version="1.0" encoding="utf-8"?>
<a:theme xmlns:a="http://schemas.openxmlformats.org/drawingml/2006/main" name="Metropolitan">
  <a:themeElements>
    <a:clrScheme name="Custom 1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2370CD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77163</TotalTime>
  <Words>1919</Words>
  <Application>Microsoft Office PowerPoint</Application>
  <PresentationFormat>Widescreen</PresentationFormat>
  <Paragraphs>314</Paragraphs>
  <Slides>28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Arial</vt:lpstr>
      <vt:lpstr>Calibri</vt:lpstr>
      <vt:lpstr>Calibri Light</vt:lpstr>
      <vt:lpstr>Consolas</vt:lpstr>
      <vt:lpstr>Metropolitan</vt:lpstr>
      <vt:lpstr>CS 554 – Advanced Topics in Concurrent Computing Systems</vt:lpstr>
      <vt:lpstr>PowerPoint Presentation</vt:lpstr>
      <vt:lpstr>Welcome to the Course!</vt:lpstr>
      <vt:lpstr>Course Information</vt:lpstr>
      <vt:lpstr>Asking questions</vt:lpstr>
      <vt:lpstr>PowerPoint Presentation</vt:lpstr>
      <vt:lpstr>Concurrent programming</vt:lpstr>
      <vt:lpstr>Concurrent programming</vt:lpstr>
      <vt:lpstr>Concurrent programming</vt:lpstr>
      <vt:lpstr>Concurrent programming</vt:lpstr>
      <vt:lpstr>Concurrent programming</vt:lpstr>
      <vt:lpstr>Concurrent programming</vt:lpstr>
      <vt:lpstr>PowerPoint Presentation</vt:lpstr>
      <vt:lpstr>Concurrent consistency</vt:lpstr>
      <vt:lpstr>Concurrent consistency</vt:lpstr>
      <vt:lpstr>Concurrent consistency</vt:lpstr>
      <vt:lpstr>Concurrent consistency</vt:lpstr>
      <vt:lpstr>Concurrent consistency</vt:lpstr>
      <vt:lpstr>Concurrent consistency</vt:lpstr>
      <vt:lpstr>Cores don’t take turns</vt:lpstr>
      <vt:lpstr>Memory models</vt:lpstr>
      <vt:lpstr>PowerPoint Presentation</vt:lpstr>
      <vt:lpstr>Calibration</vt:lpstr>
      <vt:lpstr>Class Goals and Structure</vt:lpstr>
      <vt:lpstr>Grading</vt:lpstr>
      <vt:lpstr>Exercises</vt:lpstr>
      <vt:lpstr>Assignments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494 lecture 1</dc:title>
  <dc:creator>Susannah Mansky</dc:creator>
  <cp:lastModifiedBy>William Mansky</cp:lastModifiedBy>
  <cp:revision>288</cp:revision>
  <dcterms:created xsi:type="dcterms:W3CDTF">2018-08-06T16:06:24Z</dcterms:created>
  <dcterms:modified xsi:type="dcterms:W3CDTF">2025-08-25T16:26:18Z</dcterms:modified>
</cp:coreProperties>
</file>